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6" r:id="rId15"/>
    <p:sldId id="275" r:id="rId16"/>
    <p:sldId id="267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5" r:id="rId34"/>
    <p:sldId id="294" r:id="rId35"/>
    <p:sldId id="296" r:id="rId36"/>
    <p:sldId id="297" r:id="rId37"/>
    <p:sldId id="298" r:id="rId38"/>
    <p:sldId id="260" r:id="rId39"/>
    <p:sldId id="299" r:id="rId40"/>
    <p:sldId id="300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18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2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96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8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2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4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0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4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08/07/2018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7183" y="2339588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83250" y="3087746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200" y="1690688"/>
            <a:ext cx="7599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92230"/>
          <a:stretch/>
        </p:blipFill>
        <p:spPr>
          <a:xfrm>
            <a:off x="1965453" y="3817960"/>
            <a:ext cx="3272235" cy="3047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12" y="5017175"/>
            <a:ext cx="4114800" cy="2000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27612" y="4436691"/>
            <a:ext cx="78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27612" y="5367450"/>
            <a:ext cx="71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,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an incorrect invariant.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3840" y="1481118"/>
            <a:ext cx="7994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endParaRPr lang="fr-FR" dirty="0"/>
          </a:p>
          <a:p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719488" y="2395914"/>
            <a:ext cx="3259290" cy="2197001"/>
            <a:chOff x="3350534" y="2813466"/>
            <a:chExt cx="3479956" cy="2452412"/>
          </a:xfrm>
        </p:grpSpPr>
        <p:grpSp>
          <p:nvGrpSpPr>
            <p:cNvPr id="16" name="Groupe 1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655361" y="4494877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dom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9997" y="3221348"/>
              <a:ext cx="798036" cy="1154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elt</a:t>
              </a:r>
              <a:endParaRPr lang="fr-FR" dirty="0" smtClean="0"/>
            </a:p>
            <a:p>
              <a:pPr algn="ctr"/>
              <a:r>
                <a:rPr lang="fr-FR" dirty="0" smtClean="0"/>
                <a:t>~dom</a:t>
              </a: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762412" y="3905937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res</a:t>
              </a:r>
              <a:endParaRPr lang="fr-FR" dirty="0" smtClean="0"/>
            </a:p>
          </p:txBody>
        </p:sp>
        <p:cxnSp>
          <p:nvCxnSpPr>
            <p:cNvPr id="26" name="Connecteur droit avec flèche 25"/>
            <p:cNvCxnSpPr>
              <a:stCxn id="18" idx="3"/>
              <a:endCxn id="20" idx="1"/>
            </p:cNvCxnSpPr>
            <p:nvPr/>
          </p:nvCxnSpPr>
          <p:spPr>
            <a:xfrm>
              <a:off x="4458033" y="3798514"/>
              <a:ext cx="1304378" cy="38541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681928" y="3645260"/>
              <a:ext cx="920898" cy="4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7" idx="3"/>
            <a:endCxn id="20" idx="1"/>
          </p:cNvCxnSpPr>
          <p:nvPr/>
        </p:nvCxnSpPr>
        <p:spPr>
          <a:xfrm flipV="1">
            <a:off x="5752418" y="3623647"/>
            <a:ext cx="1226009" cy="5639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980425" y="3842801"/>
            <a:ext cx="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~f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/>
          <a:srcRect l="14091" t="-12015" b="-1"/>
          <a:stretch/>
        </p:blipFill>
        <p:spPr>
          <a:xfrm>
            <a:off x="728604" y="4442606"/>
            <a:ext cx="7713552" cy="30435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1960326"/>
            <a:ext cx="137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</a:t>
            </a:r>
            <a:r>
              <a:rPr lang="fr-FR" dirty="0"/>
              <a:t>=0</a:t>
            </a:r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913964" y="276296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42457" y="1960326"/>
            <a:ext cx="1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elt</a:t>
            </a:r>
            <a:r>
              <a:rPr lang="fr-FR" dirty="0" smtClean="0"/>
              <a:t>=A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=C</a:t>
            </a:r>
          </a:p>
          <a:p>
            <a:r>
              <a:rPr lang="fr-FR" dirty="0" smtClean="0"/>
              <a:t>~dom(A)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~f(A,C)</a:t>
            </a:r>
          </a:p>
          <a:p>
            <a:r>
              <a:rPr lang="fr-FR" dirty="0" smtClean="0"/>
              <a:t>~f(B,C)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813" y="1410897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42456" y="3384383"/>
            <a:ext cx="1056351" cy="3302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799536" y="276131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664257" y="2105391"/>
            <a:ext cx="125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B~=</a:t>
            </a:r>
            <a:r>
              <a:rPr lang="fr-FR" dirty="0" err="1" smtClean="0"/>
              <a:t>elt</a:t>
            </a:r>
            <a:endParaRPr lang="fr-FR" dirty="0" smtClean="0"/>
          </a:p>
          <a:p>
            <a:r>
              <a:rPr lang="fr-FR" dirty="0" smtClean="0"/>
              <a:t>~dom(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</a:t>
            </a:r>
            <a:r>
              <a:rPr lang="fr-FR" dirty="0" err="1" smtClean="0"/>
              <a:t>elt,res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~f(</a:t>
            </a:r>
            <a:r>
              <a:rPr lang="fr-FR" dirty="0" err="1" smtClean="0"/>
              <a:t>B,res</a:t>
            </a:r>
            <a:r>
              <a:rPr lang="fr-FR" dirty="0" smtClean="0"/>
              <a:t>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2802" y="4841947"/>
            <a:ext cx="808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 (</a:t>
            </a:r>
            <a:r>
              <a:rPr lang="fr-FR" dirty="0" err="1" smtClean="0"/>
              <a:t>here</a:t>
            </a:r>
            <a:r>
              <a:rPr lang="fr-FR" dirty="0" smtClean="0"/>
              <a:t>, the value of </a:t>
            </a:r>
            <a:r>
              <a:rPr lang="fr-FR" i="1" dirty="0" err="1" smtClean="0"/>
              <a:t>res</a:t>
            </a:r>
            <a:r>
              <a:rPr lang="fr-FR" dirty="0" smtClean="0"/>
              <a:t>):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proposition of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3"/>
            <a:endCxn id="33" idx="0"/>
          </p:cNvCxnSpPr>
          <p:nvPr/>
        </p:nvCxnSpPr>
        <p:spPr>
          <a:xfrm>
            <a:off x="3798807" y="3549517"/>
            <a:ext cx="2393727" cy="24057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07521" y="5955257"/>
            <a:ext cx="497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value </a:t>
            </a:r>
            <a:r>
              <a:rPr lang="fr-FR" i="1" dirty="0" smtClean="0"/>
              <a:t>D</a:t>
            </a:r>
            <a:r>
              <a:rPr lang="fr-FR" dirty="0" smtClean="0"/>
              <a:t> in </a:t>
            </a:r>
            <a:r>
              <a:rPr lang="fr-FR" i="1" dirty="0" smtClean="0"/>
              <a:t>b</a:t>
            </a:r>
            <a:r>
              <a:rPr lang="fr-FR" dirty="0" smtClean="0"/>
              <a:t>, the </a:t>
            </a:r>
            <a:r>
              <a:rPr lang="fr-FR" dirty="0" err="1" smtClean="0"/>
              <a:t>constraint</a:t>
            </a:r>
            <a:r>
              <a:rPr lang="fr-FR" dirty="0" smtClean="0"/>
              <a:t> ~f(B,D)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6897" y="3912846"/>
            <a:ext cx="47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shorter</a:t>
            </a:r>
            <a:r>
              <a:rPr lang="fr-FR" dirty="0" smtClean="0"/>
              <a:t> and more </a:t>
            </a:r>
            <a:r>
              <a:rPr lang="fr-FR" dirty="0" err="1" smtClean="0"/>
              <a:t>general</a:t>
            </a:r>
            <a:r>
              <a:rPr lang="fr-FR" dirty="0" smtClean="0"/>
              <a:t> invariants.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the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 smtClean="0"/>
              <a:t>. In </a:t>
            </a:r>
            <a:r>
              <a:rPr lang="fr-FR" dirty="0" err="1" smtClean="0"/>
              <a:t>this</a:t>
            </a:r>
            <a:r>
              <a:rPr lang="fr-FR" dirty="0" smtClean="0"/>
              <a:t> case,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a formula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by first </a:t>
            </a:r>
            <a:r>
              <a:rPr lang="fr-FR" dirty="0" err="1" smtClean="0">
                <a:solidFill>
                  <a:schemeClr val="dk1"/>
                </a:solidFill>
              </a:rPr>
              <a:t>generating</a:t>
            </a:r>
            <a:r>
              <a:rPr lang="fr-FR" dirty="0" smtClean="0">
                <a:solidFill>
                  <a:schemeClr val="dk1"/>
                </a:solidFill>
              </a:rPr>
              <a:t> an incorrect </a:t>
            </a:r>
            <a:r>
              <a:rPr lang="fr-FR" dirty="0" err="1" smtClean="0">
                <a:solidFill>
                  <a:schemeClr val="dk1"/>
                </a:solidFill>
              </a:rPr>
              <a:t>universally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quantified</a:t>
            </a:r>
            <a:r>
              <a:rPr lang="fr-FR" dirty="0" smtClean="0">
                <a:solidFill>
                  <a:schemeClr val="dk1"/>
                </a:solidFill>
              </a:rPr>
              <a:t> formula, and </a:t>
            </a:r>
            <a:r>
              <a:rPr lang="fr-FR" dirty="0" err="1" smtClean="0">
                <a:solidFill>
                  <a:schemeClr val="dk1"/>
                </a:solidFill>
              </a:rPr>
              <a:t>then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weakening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it</a:t>
            </a:r>
            <a:r>
              <a:rPr lang="fr-FR" dirty="0" smtClean="0">
                <a:solidFill>
                  <a:schemeClr val="dk1"/>
                </a:solidFill>
              </a:rPr>
              <a:t> by </a:t>
            </a:r>
            <a:r>
              <a:rPr lang="fr-FR" dirty="0" err="1" smtClean="0">
                <a:solidFill>
                  <a:schemeClr val="dk1"/>
                </a:solidFill>
              </a:rPr>
              <a:t>analysing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other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examples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first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1628" y="2442389"/>
            <a:ext cx="6079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4169872" y="2788982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23910" y="3550384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90566"/>
            <a:ext cx="643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analyse the conjecture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 smtClean="0"/>
              <a:t> 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break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as few </a:t>
            </a:r>
            <a:r>
              <a:rPr lang="fr-FR" dirty="0" err="1" smtClean="0"/>
              <a:t>constraints</a:t>
            </a:r>
            <a:r>
              <a:rPr lang="fr-FR" dirty="0" smtClean="0"/>
              <a:t> as possible).</a:t>
            </a:r>
          </a:p>
          <a:p>
            <a:endParaRPr lang="fr-FR" dirty="0"/>
          </a:p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go back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update </a:t>
            </a:r>
            <a:r>
              <a:rPr lang="fr-FR" dirty="0" err="1" smtClean="0"/>
              <a:t>this</a:t>
            </a:r>
            <a:r>
              <a:rPr lang="fr-FR" dirty="0" smtClean="0"/>
              <a:t> set of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943035" y="3298290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  <p:pic>
        <p:nvPicPr>
          <p:cNvPr id="25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3357284" y="3575725"/>
            <a:ext cx="4081938" cy="322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7252" y="3232087"/>
            <a:ext cx="764263" cy="1203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33506"/>
            <a:ext cx="90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</a:t>
            </a:r>
            <a:r>
              <a:rPr lang="fr-FR" dirty="0" smtClean="0"/>
              <a:t>0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lt</a:t>
            </a:r>
            <a:r>
              <a:rPr lang="fr-FR" dirty="0" smtClean="0"/>
              <a:t>=0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3" name="Groupe 12"/>
          <p:cNvGrpSpPr/>
          <p:nvPr/>
        </p:nvGrpSpPr>
        <p:grpSpPr>
          <a:xfrm>
            <a:off x="838201" y="1866437"/>
            <a:ext cx="2345159" cy="1385182"/>
            <a:chOff x="838201" y="1866437"/>
            <a:chExt cx="2345159" cy="1385182"/>
          </a:xfrm>
        </p:grpSpPr>
        <p:sp>
          <p:nvSpPr>
            <p:cNvPr id="24" name="ZoneTexte 23"/>
            <p:cNvSpPr txBox="1"/>
            <p:nvPr/>
          </p:nvSpPr>
          <p:spPr>
            <a:xfrm>
              <a:off x="1888714" y="2051290"/>
              <a:ext cx="12946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0:a~=1:a</a:t>
              </a:r>
            </a:p>
            <a:p>
              <a:r>
                <a:rPr lang="fr-FR" dirty="0" smtClean="0"/>
                <a:t>0:a~=2:a</a:t>
              </a:r>
            </a:p>
            <a:p>
              <a:r>
                <a:rPr lang="fr-FR" dirty="0" smtClean="0"/>
                <a:t>1:a~=2:a</a:t>
              </a:r>
            </a:p>
            <a:p>
              <a:r>
                <a:rPr lang="fr-FR" dirty="0" smtClean="0"/>
                <a:t>0:b~=1:b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1" y="1866437"/>
              <a:ext cx="764263" cy="10313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Espace réservé du contenu 3"/>
          <p:cNvPicPr>
            <a:picLocks noChangeAspect="1"/>
          </p:cNvPicPr>
          <p:nvPr/>
        </p:nvPicPr>
        <p:blipFill rotWithShape="1">
          <a:blip r:embed="rId2"/>
          <a:srcRect l="6960" t="63341" r="68236" b="33452"/>
          <a:stretch/>
        </p:blipFill>
        <p:spPr>
          <a:xfrm>
            <a:off x="3306074" y="2803786"/>
            <a:ext cx="1466661" cy="2172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508612" y="3417513"/>
            <a:ext cx="113500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145900" y="3592322"/>
            <a:ext cx="25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Argument of </a:t>
            </a:r>
            <a:r>
              <a:rPr lang="fr-FR" i="1" dirty="0" smtClean="0"/>
              <a:t>change_elt1</a:t>
            </a:r>
            <a:endParaRPr lang="fr-FR" dirty="0" smtClean="0"/>
          </a:p>
        </p:txBody>
      </p:sp>
      <p:cxnSp>
        <p:nvCxnSpPr>
          <p:cNvPr id="11" name="Connecteur droit avec flèche 10"/>
          <p:cNvCxnSpPr>
            <a:endCxn id="24" idx="3"/>
          </p:cNvCxnSpPr>
          <p:nvPr/>
        </p:nvCxnSpPr>
        <p:spPr>
          <a:xfrm flipH="1" flipV="1">
            <a:off x="3183360" y="2651455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Espace réservé du contenu 3"/>
          <p:cNvPicPr>
            <a:picLocks noChangeAspect="1"/>
          </p:cNvPicPr>
          <p:nvPr/>
        </p:nvPicPr>
        <p:blipFill rotWithShape="1">
          <a:blip r:embed="rId2"/>
          <a:srcRect l="7833" t="60070" r="50369" b="36726"/>
          <a:stretch/>
        </p:blipFill>
        <p:spPr>
          <a:xfrm>
            <a:off x="2909025" y="5335121"/>
            <a:ext cx="2471595" cy="217285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H="1" flipV="1">
            <a:off x="2994804" y="5172103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5236164" y="1566826"/>
            <a:ext cx="2345160" cy="2585323"/>
            <a:chOff x="5236164" y="1566826"/>
            <a:chExt cx="2345160" cy="2585323"/>
          </a:xfrm>
        </p:grpSpPr>
        <p:grpSp>
          <p:nvGrpSpPr>
            <p:cNvPr id="44" name="Groupe 43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92022" y="4005526"/>
            <a:ext cx="2345160" cy="2585323"/>
            <a:chOff x="5236164" y="1566826"/>
            <a:chExt cx="2345160" cy="2585323"/>
          </a:xfrm>
        </p:grpSpPr>
        <p:grpSp>
          <p:nvGrpSpPr>
            <p:cNvPr id="70" name="Groupe 69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252805" y="4042459"/>
            <a:ext cx="2345160" cy="2585323"/>
            <a:chOff x="5252805" y="4042459"/>
            <a:chExt cx="2345160" cy="2585323"/>
          </a:xfrm>
        </p:grpSpPr>
        <p:grpSp>
          <p:nvGrpSpPr>
            <p:cNvPr id="75" name="Groupe 74"/>
            <p:cNvGrpSpPr/>
            <p:nvPr/>
          </p:nvGrpSpPr>
          <p:grpSpPr>
            <a:xfrm>
              <a:off x="5252805" y="4042459"/>
              <a:ext cx="2345160" cy="2585323"/>
              <a:chOff x="5236164" y="1566826"/>
              <a:chExt cx="2345160" cy="2585323"/>
            </a:xfrm>
          </p:grpSpPr>
          <p:grpSp>
            <p:nvGrpSpPr>
              <p:cNvPr id="76" name="Groupe 75"/>
              <p:cNvGrpSpPr/>
              <p:nvPr/>
            </p:nvGrpSpPr>
            <p:grpSpPr>
              <a:xfrm>
                <a:off x="5236164" y="1566826"/>
                <a:ext cx="2345160" cy="2585323"/>
                <a:chOff x="813723" y="4193611"/>
                <a:chExt cx="2345160" cy="2585323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813723" y="4193611"/>
                  <a:ext cx="90911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 smtClean="0"/>
                </a:p>
                <a:p>
                  <a:r>
                    <a:rPr lang="fr-FR" dirty="0" smtClean="0"/>
                    <a:t>elt1=2</a:t>
                  </a:r>
                  <a:endParaRPr lang="fr-FR" dirty="0"/>
                </a:p>
                <a:p>
                  <a:r>
                    <a:rPr lang="fr-FR" dirty="0"/>
                    <a:t>elt2=1</a:t>
                  </a:r>
                </a:p>
                <a:p>
                  <a:r>
                    <a:rPr lang="fr-FR" dirty="0"/>
                    <a:t>f(0)=1</a:t>
                  </a:r>
                  <a:br>
                    <a:rPr lang="fr-FR" dirty="0"/>
                  </a:br>
                  <a:r>
                    <a:rPr lang="fr-FR" dirty="0"/>
                    <a:t>f(1)=1</a:t>
                  </a:r>
                  <a:br>
                    <a:rPr lang="fr-FR" dirty="0"/>
                  </a:br>
                  <a:r>
                    <a:rPr lang="fr-FR" dirty="0"/>
                    <a:t>f(2)=</a:t>
                  </a:r>
                  <a:r>
                    <a:rPr lang="fr-FR" dirty="0" smtClean="0"/>
                    <a:t>0</a:t>
                  </a:r>
                </a:p>
                <a:p>
                  <a:r>
                    <a:rPr lang="fr-FR" dirty="0" err="1" smtClean="0"/>
                    <a:t>elt</a:t>
                  </a:r>
                  <a:r>
                    <a:rPr lang="fr-FR" dirty="0" smtClean="0"/>
                    <a:t>=0</a:t>
                  </a:r>
                  <a:endParaRPr lang="fr-FR" dirty="0"/>
                </a:p>
                <a:p>
                  <a:endParaRPr lang="fr-FR" dirty="0" smtClean="0"/>
                </a:p>
                <a:p>
                  <a:endParaRPr lang="fr-FR" dirty="0" smtClean="0"/>
                </a:p>
              </p:txBody>
            </p:sp>
            <p:sp>
              <p:nvSpPr>
                <p:cNvPr id="79" name="ZoneTexte 78"/>
                <p:cNvSpPr txBox="1"/>
                <p:nvPr/>
              </p:nvSpPr>
              <p:spPr>
                <a:xfrm>
                  <a:off x="1864237" y="4711395"/>
                  <a:ext cx="129464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0:a~=1:a</a:t>
                  </a:r>
                </a:p>
                <a:p>
                  <a:r>
                    <a:rPr lang="fr-FR" dirty="0" smtClean="0"/>
                    <a:t>0:a~=2:a</a:t>
                  </a:r>
                </a:p>
                <a:p>
                  <a:r>
                    <a:rPr lang="fr-FR" dirty="0" smtClean="0"/>
                    <a:t>1:a~=2:a</a:t>
                  </a:r>
                </a:p>
                <a:p>
                  <a:r>
                    <a:rPr lang="fr-FR" dirty="0" smtClean="0"/>
                    <a:t>0:b~=1:b</a:t>
                  </a:r>
                  <a:endParaRPr lang="fr-FR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13723" y="4811607"/>
                  <a:ext cx="764263" cy="821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236164" y="3244082"/>
                <a:ext cx="764263" cy="3372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986862" y="1344527"/>
            <a:ext cx="2345160" cy="2308324"/>
            <a:chOff x="5252805" y="4042459"/>
            <a:chExt cx="2345160" cy="2308324"/>
          </a:xfrm>
        </p:grpSpPr>
        <p:grpSp>
          <p:nvGrpSpPr>
            <p:cNvPr id="37" name="Groupe 36"/>
            <p:cNvGrpSpPr/>
            <p:nvPr/>
          </p:nvGrpSpPr>
          <p:grpSpPr>
            <a:xfrm>
              <a:off x="5252805" y="4042459"/>
              <a:ext cx="2345160" cy="2308324"/>
              <a:chOff x="813723" y="4193611"/>
              <a:chExt cx="2345160" cy="2308324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813723" y="4193611"/>
                <a:ext cx="909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802902" y="1744397"/>
            <a:ext cx="20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388184"/>
            <a:ext cx="44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for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3"/>
          <a:stretch/>
        </p:blipFill>
        <p:spPr>
          <a:xfrm>
            <a:off x="838200" y="5024417"/>
            <a:ext cx="6258798" cy="6518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t="36846" r="30694" b="34300"/>
          <a:stretch/>
        </p:blipFill>
        <p:spPr>
          <a:xfrm>
            <a:off x="2147324" y="4434323"/>
            <a:ext cx="3780103" cy="1647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2902" y="5676277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734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2902" y="1744397"/>
            <a:ext cx="46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-1" t="1084" r="171" b="2183"/>
          <a:stretch/>
        </p:blipFill>
        <p:spPr>
          <a:xfrm>
            <a:off x="838200" y="2236206"/>
            <a:ext cx="5444905" cy="5522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l="12262"/>
          <a:stretch/>
        </p:blipFill>
        <p:spPr>
          <a:xfrm>
            <a:off x="652199" y="4104616"/>
            <a:ext cx="7061667" cy="4953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596826" y="3835395"/>
            <a:ext cx="3000040" cy="237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826" y="3103781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one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652199" y="5566397"/>
            <a:ext cx="3000040" cy="23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28269" t="1" b="450"/>
          <a:stretch/>
        </p:blipFill>
        <p:spPr>
          <a:xfrm>
            <a:off x="652199" y="5803589"/>
            <a:ext cx="2480150" cy="1611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52435" y="4976896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still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invariant: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8190" y="1580706"/>
            <a:ext cx="6079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about the second </a:t>
            </a:r>
            <a:r>
              <a:rPr lang="fr-FR" dirty="0" err="1" smtClean="0"/>
              <a:t>example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>0 ~= 1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226225" y="2475200"/>
            <a:ext cx="3259290" cy="2197001"/>
            <a:chOff x="4506882" y="1026645"/>
            <a:chExt cx="3259290" cy="2197001"/>
          </a:xfrm>
        </p:grpSpPr>
        <p:grpSp>
          <p:nvGrpSpPr>
            <p:cNvPr id="15" name="Groupe 14"/>
            <p:cNvGrpSpPr/>
            <p:nvPr/>
          </p:nvGrpSpPr>
          <p:grpSpPr>
            <a:xfrm>
              <a:off x="4506882" y="1026645"/>
              <a:ext cx="3259290" cy="2197001"/>
              <a:chOff x="3350534" y="2813466"/>
              <a:chExt cx="3479956" cy="2452412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3350534" y="2813466"/>
                <a:ext cx="1501929" cy="2452412"/>
                <a:chOff x="1075765" y="2796989"/>
                <a:chExt cx="4222377" cy="282416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a</a:t>
                  </a: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655361" y="4494877"/>
                <a:ext cx="798036" cy="6372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1</a:t>
                </a:r>
              </a:p>
              <a:p>
                <a:pPr algn="ctr"/>
                <a:r>
                  <a:rPr lang="fr-FR" dirty="0" smtClean="0"/>
                  <a:t>dom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9997" y="3221348"/>
                <a:ext cx="798036" cy="1154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elt</a:t>
                </a:r>
                <a:endParaRPr lang="fr-FR" dirty="0" smtClean="0"/>
              </a:p>
              <a:p>
                <a:pPr algn="ctr"/>
                <a:r>
                  <a:rPr lang="fr-FR" dirty="0" smtClean="0"/>
                  <a:t>~dom</a:t>
                </a:r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5425738" y="2813466"/>
                <a:ext cx="1404752" cy="2452412"/>
                <a:chOff x="1075765" y="2796989"/>
                <a:chExt cx="4222377" cy="282416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b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5762412" y="3905937"/>
                <a:ext cx="699983" cy="55598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res</a:t>
                </a:r>
                <a:endParaRPr lang="fr-FR" dirty="0" smtClean="0"/>
              </a:p>
            </p:txBody>
          </p:sp>
          <p:cxnSp>
            <p:nvCxnSpPr>
              <p:cNvPr id="26" name="Connecteur droit avec flèche 25"/>
              <p:cNvCxnSpPr>
                <a:stCxn id="18" idx="3"/>
                <a:endCxn id="20" idx="1"/>
              </p:cNvCxnSpPr>
              <p:nvPr/>
            </p:nvCxnSpPr>
            <p:spPr>
              <a:xfrm>
                <a:off x="4458033" y="3798514"/>
                <a:ext cx="1304378" cy="38541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4681928" y="3645260"/>
                <a:ext cx="920898" cy="41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~f</a:t>
                </a:r>
                <a:endParaRPr lang="fr-FR" dirty="0"/>
              </a:p>
            </p:txBody>
          </p:sp>
        </p:grpSp>
        <p:cxnSp>
          <p:nvCxnSpPr>
            <p:cNvPr id="35" name="Connecteur droit avec flèche 34"/>
            <p:cNvCxnSpPr/>
            <p:nvPr/>
          </p:nvCxnSpPr>
          <p:spPr>
            <a:xfrm flipV="1">
              <a:off x="5554020" y="2276977"/>
              <a:ext cx="1226009" cy="56399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782027" y="2496131"/>
              <a:ext cx="86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3590" y="2514554"/>
            <a:ext cx="3530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endParaRPr lang="fr-FR" dirty="0"/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  <a:p>
            <a:r>
              <a:rPr lang="fr-FR" dirty="0"/>
              <a:t>0 ~=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590" y="3083412"/>
            <a:ext cx="764263" cy="6121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3590" y="3907353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84152" y="4467159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 rotWithShape="1">
          <a:blip r:embed="rId3"/>
          <a:srcRect t="93293"/>
          <a:stretch/>
        </p:blipFill>
        <p:spPr>
          <a:xfrm>
            <a:off x="2430083" y="3838907"/>
            <a:ext cx="4348718" cy="378387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1084152" y="1762647"/>
            <a:ext cx="520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as </a:t>
            </a:r>
            <a:r>
              <a:rPr lang="fr-FR" dirty="0" err="1" smtClean="0"/>
              <a:t>before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72553" y="1342347"/>
            <a:ext cx="1796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/>
              <a:t> </a:t>
            </a:r>
            <a:r>
              <a:rPr lang="fr-FR" dirty="0" smtClean="0"/>
              <a:t>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3086" y="3865490"/>
            <a:ext cx="6355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: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/>
              <a:t> B</a:t>
            </a:r>
            <a:r>
              <a:rPr lang="fr-FR" dirty="0" smtClean="0"/>
              <a:t>:b. ~f(1,B)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In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example</a:t>
            </a:r>
            <a:r>
              <a:rPr lang="fr-FR" dirty="0" smtClean="0">
                <a:solidFill>
                  <a:schemeClr val="dk1"/>
                </a:solidFill>
              </a:rPr>
              <a:t>, the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framed</a:t>
            </a:r>
            <a:r>
              <a:rPr lang="fr-FR" dirty="0" smtClean="0">
                <a:solidFill>
                  <a:schemeClr val="dk1"/>
                </a:solidFill>
              </a:rPr>
              <a:t> in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seems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sufficient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ensure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, but if the type </a:t>
            </a:r>
            <a:r>
              <a:rPr lang="fr-FR" i="1" dirty="0" smtClean="0">
                <a:solidFill>
                  <a:schemeClr val="dk1"/>
                </a:solidFill>
              </a:rPr>
              <a:t>b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had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elements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would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added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For </a:t>
            </a:r>
            <a:r>
              <a:rPr lang="fr-FR" dirty="0" err="1" smtClean="0">
                <a:solidFill>
                  <a:schemeClr val="dk1"/>
                </a:solidFill>
              </a:rPr>
              <a:t>this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reason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not </a:t>
            </a:r>
            <a:r>
              <a:rPr lang="fr-FR" dirty="0" err="1" smtClean="0">
                <a:solidFill>
                  <a:schemeClr val="dk1"/>
                </a:solidFill>
              </a:rPr>
              <a:t>add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set and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remember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(an </a:t>
            </a:r>
            <a:r>
              <a:rPr lang="fr-FR" dirty="0" err="1" smtClean="0">
                <a:solidFill>
                  <a:schemeClr val="dk1"/>
                </a:solidFill>
              </a:rPr>
              <a:t>infinity</a:t>
            </a:r>
            <a:r>
              <a:rPr lang="fr-FR" dirty="0" smtClean="0">
                <a:solidFill>
                  <a:schemeClr val="dk1"/>
                </a:solidFill>
              </a:rPr>
              <a:t> of) </a:t>
            </a:r>
            <a:r>
              <a:rPr lang="fr-FR" i="1" dirty="0" smtClean="0">
                <a:solidFill>
                  <a:schemeClr val="dk1"/>
                </a:solidFill>
              </a:rPr>
              <a:t>model-</a:t>
            </a:r>
            <a:r>
              <a:rPr lang="fr-FR" i="1" dirty="0" err="1" smtClean="0">
                <a:solidFill>
                  <a:schemeClr val="dk1"/>
                </a:solidFill>
              </a:rPr>
              <a:t>dependent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are </a:t>
            </a:r>
            <a:r>
              <a:rPr lang="fr-FR" dirty="0" err="1" smtClean="0">
                <a:solidFill>
                  <a:schemeClr val="dk1"/>
                </a:solidFill>
              </a:rPr>
              <a:t>missing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3"/>
          <a:srcRect t="69653" b="25930"/>
          <a:stretch/>
        </p:blipFill>
        <p:spPr>
          <a:xfrm>
            <a:off x="1493118" y="2496509"/>
            <a:ext cx="3819991" cy="218897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533674" y="1408106"/>
            <a:ext cx="1133947" cy="2308324"/>
            <a:chOff x="848762" y="4094942"/>
            <a:chExt cx="1133947" cy="2308324"/>
          </a:xfrm>
        </p:grpSpPr>
        <p:sp>
          <p:nvSpPr>
            <p:cNvPr id="39" name="ZoneTexte 38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1881849" y="235532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4914720" y="1408106"/>
            <a:ext cx="1133947" cy="2308324"/>
            <a:chOff x="848762" y="4094942"/>
            <a:chExt cx="1133947" cy="2308324"/>
          </a:xfrm>
        </p:grpSpPr>
        <p:sp>
          <p:nvSpPr>
            <p:cNvPr id="45" name="ZoneTexte 4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2954" y="2715407"/>
            <a:ext cx="1053725" cy="47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70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-11139" t="65269" r="11139" b="30314"/>
          <a:stretch/>
        </p:blipFill>
        <p:spPr>
          <a:xfrm>
            <a:off x="3620032" y="2605459"/>
            <a:ext cx="3819991" cy="21889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660588" y="1517056"/>
            <a:ext cx="1133947" cy="2308324"/>
            <a:chOff x="848762" y="4094942"/>
            <a:chExt cx="1133947" cy="2308324"/>
          </a:xfrm>
        </p:grpSpPr>
        <p:sp>
          <p:nvSpPr>
            <p:cNvPr id="35" name="ZoneTexte 3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H="1">
            <a:off x="4008763" y="246427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6934691" y="1517056"/>
            <a:ext cx="1133947" cy="2308324"/>
            <a:chOff x="4807777" y="1408106"/>
            <a:chExt cx="1133947" cy="2308324"/>
          </a:xfrm>
        </p:grpSpPr>
        <p:grpSp>
          <p:nvGrpSpPr>
            <p:cNvPr id="40" name="Groupe 39"/>
            <p:cNvGrpSpPr/>
            <p:nvPr/>
          </p:nvGrpSpPr>
          <p:grpSpPr>
            <a:xfrm>
              <a:off x="4807777" y="1408106"/>
              <a:ext cx="1133947" cy="2308324"/>
              <a:chOff x="848762" y="4094942"/>
              <a:chExt cx="1133947" cy="2308324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848762" y="4094942"/>
                <a:ext cx="113394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 err="1"/>
                  <a:t>res</a:t>
                </a:r>
                <a:r>
                  <a:rPr lang="fr-FR" dirty="0"/>
                  <a:t>=0</a:t>
                </a:r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~f(1,0)</a:t>
                </a:r>
              </a:p>
              <a:p>
                <a:r>
                  <a:rPr lang="fr-FR" dirty="0"/>
                  <a:t>0 ~= </a:t>
                </a:r>
                <a:r>
                  <a:rPr lang="fr-FR" dirty="0" smtClean="0"/>
                  <a:t>1</a:t>
                </a:r>
              </a:p>
              <a:p>
                <a:r>
                  <a:rPr lang="fr-FR" dirty="0" smtClean="0"/>
                  <a:t>e=1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48762" y="4453971"/>
                <a:ext cx="764263" cy="25308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48762" y="4918883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59324" y="5478689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4818339" y="3394684"/>
              <a:ext cx="753701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91635" y="4102379"/>
            <a:ext cx="448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30963" y="4570263"/>
            <a:ext cx="1133947" cy="2031325"/>
            <a:chOff x="848762" y="4094942"/>
            <a:chExt cx="1133947" cy="2031325"/>
          </a:xfrm>
        </p:grpSpPr>
        <p:sp>
          <p:nvSpPr>
            <p:cNvPr id="49" name="ZoneTexte 48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921" y="5442063"/>
            <a:ext cx="4529730" cy="252261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49" idx="3"/>
          </p:cNvCxnSpPr>
          <p:nvPr/>
        </p:nvCxnSpPr>
        <p:spPr>
          <a:xfrm flipV="1">
            <a:off x="1864910" y="5568193"/>
            <a:ext cx="1790381" cy="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21347" y="4939593"/>
            <a:ext cx="184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Corresponding</a:t>
            </a:r>
            <a:endParaRPr lang="fr-FR" dirty="0" smtClean="0"/>
          </a:p>
          <a:p>
            <a:r>
              <a:rPr lang="fr-FR" dirty="0" smtClean="0"/>
              <a:t>invariant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1525" y="1596313"/>
            <a:ext cx="154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continue to go back in the code: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09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0" y="2688854"/>
            <a:ext cx="4529730" cy="2522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8200" y="2034719"/>
            <a:ext cx="74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invariant </a:t>
            </a:r>
            <a:r>
              <a:rPr lang="fr-FR" dirty="0" err="1" smtClean="0"/>
              <a:t>is</a:t>
            </a:r>
            <a:r>
              <a:rPr lang="fr-FR" dirty="0" smtClean="0"/>
              <a:t> incorrect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have </a:t>
            </a:r>
            <a:r>
              <a:rPr lang="fr-FR" i="1" dirty="0" smtClean="0"/>
              <a:t>f(A,B)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i="1" dirty="0" smtClean="0"/>
              <a:t>B</a:t>
            </a:r>
            <a:r>
              <a:rPr lang="fr-FR" dirty="0" smtClean="0"/>
              <a:t>~=</a:t>
            </a:r>
            <a:r>
              <a:rPr lang="fr-FR" i="1" dirty="0" err="1" smtClean="0"/>
              <a:t>res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15910" y="3186819"/>
            <a:ext cx="693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aware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that</a:t>
            </a:r>
            <a:r>
              <a:rPr lang="fr-FR" dirty="0" smtClean="0"/>
              <a:t> an </a:t>
            </a:r>
            <a:r>
              <a:rPr lang="fr-FR" dirty="0" err="1" smtClean="0"/>
              <a:t>infinity</a:t>
            </a:r>
            <a:r>
              <a:rPr lang="fr-FR" dirty="0" smtClean="0"/>
              <a:t> of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i="1" dirty="0" smtClean="0"/>
              <a:t> </a:t>
            </a:r>
            <a:r>
              <a:rPr lang="fr-FR" i="1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correct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currently</a:t>
            </a:r>
            <a:r>
              <a:rPr lang="fr-FR" dirty="0" smtClean="0"/>
              <a:t> not </a:t>
            </a:r>
            <a:r>
              <a:rPr lang="fr-FR" dirty="0" err="1" smtClean="0"/>
              <a:t>allowed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invariant).</a:t>
            </a:r>
          </a:p>
        </p:txBody>
      </p:sp>
    </p:spTree>
    <p:extLst>
      <p:ext uri="{BB962C8B-B14F-4D97-AF65-F5344CB8AC3E}">
        <p14:creationId xmlns:p14="http://schemas.microsoft.com/office/powerpoint/2010/main" val="139997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220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correct:</a:t>
            </a:r>
          </a:p>
          <a:p>
            <a:pPr marL="0" indent="0">
              <a:buNone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find</a:t>
            </a:r>
            <a:r>
              <a:rPr lang="fr-FR" sz="2400" dirty="0" smtClean="0"/>
              <a:t> an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(=model/</a:t>
            </a:r>
            <a:r>
              <a:rPr lang="fr-FR" sz="2400" dirty="0" err="1" smtClean="0"/>
              <a:t>environment</a:t>
            </a:r>
            <a:r>
              <a:rPr lang="fr-FR" sz="2400" dirty="0" smtClean="0"/>
              <a:t>)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allowed</a:t>
            </a:r>
            <a:r>
              <a:rPr lang="fr-FR" sz="2000" dirty="0" smtClean="0"/>
              <a:t> by the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generated</a:t>
            </a:r>
            <a:r>
              <a:rPr lang="fr-FR" sz="2000" dirty="0" smtClean="0"/>
              <a:t> invariant ; in </a:t>
            </a:r>
            <a:r>
              <a:rPr lang="fr-FR" sz="2000" dirty="0" err="1" smtClean="0"/>
              <a:t>particular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to have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concrete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</a:t>
            </a:r>
            <a:r>
              <a:rPr lang="fr-FR" sz="2000" dirty="0" err="1" smtClean="0"/>
              <a:t>than</a:t>
            </a:r>
            <a:r>
              <a:rPr lang="fr-FR" sz="2000" dirty="0" smtClean="0"/>
              <a:t> </a:t>
            </a:r>
            <a:r>
              <a:rPr lang="fr-FR" sz="2000" dirty="0" err="1" smtClean="0"/>
              <a:t>those</a:t>
            </a:r>
            <a:r>
              <a:rPr lang="fr-FR" sz="2000" dirty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in the initial </a:t>
            </a:r>
            <a:r>
              <a:rPr lang="fr-FR" sz="2000" dirty="0" err="1" smtClean="0"/>
              <a:t>counterexample</a:t>
            </a:r>
            <a:endParaRPr lang="fr-FR" sz="2000" dirty="0" smtClean="0"/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valid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(an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break the initial set of invariants </a:t>
            </a:r>
            <a:r>
              <a:rPr lang="fr-FR" sz="2000" dirty="0" err="1" smtClean="0"/>
              <a:t>after</a:t>
            </a:r>
            <a:r>
              <a:rPr lang="fr-FR" sz="2000" dirty="0" smtClean="0"/>
              <a:t> the </a:t>
            </a:r>
            <a:r>
              <a:rPr lang="fr-FR" sz="2000" dirty="0" err="1" smtClean="0"/>
              <a:t>execution</a:t>
            </a:r>
            <a:r>
              <a:rPr lang="fr-FR" sz="2000" dirty="0" smtClean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argument)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9020" y="4834313"/>
            <a:ext cx="22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643041" y="4601487"/>
            <a:ext cx="1133947" cy="2031325"/>
            <a:chOff x="848762" y="4094942"/>
            <a:chExt cx="1133947" cy="2031325"/>
          </a:xfrm>
        </p:grpSpPr>
        <p:sp>
          <p:nvSpPr>
            <p:cNvPr id="6" name="ZoneTexte 5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7269549" y="4170174"/>
            <a:ext cx="1133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123850" y="4748079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8373309" y="4624584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9732475" y="4273236"/>
            <a:ext cx="169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shared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8373309" y="5878607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9696639" y="5276508"/>
            <a:ext cx="169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added</a:t>
            </a:r>
            <a:r>
              <a:rPr lang="fr-FR" dirty="0" smtClean="0"/>
              <a:t> an </a:t>
            </a:r>
            <a:r>
              <a:rPr lang="fr-FR" dirty="0" err="1" smtClean="0"/>
              <a:t>element</a:t>
            </a:r>
            <a:r>
              <a:rPr lang="fr-FR" dirty="0" smtClean="0"/>
              <a:t> 1 to the type b, and </a:t>
            </a:r>
            <a:r>
              <a:rPr lang="fr-FR" dirty="0" err="1" smtClean="0"/>
              <a:t>we</a:t>
            </a:r>
            <a:r>
              <a:rPr lang="fr-FR" dirty="0" smtClean="0"/>
              <a:t> have f(1,1)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22696" y="5800568"/>
            <a:ext cx="108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set_elt</a:t>
            </a:r>
            <a:r>
              <a:rPr lang="fr-FR" dirty="0"/>
              <a:t>(1)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apply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</a:t>
            </a:r>
            <a:r>
              <a:rPr lang="fr-FR" sz="2400" dirty="0" smtClean="0"/>
              <a:t> on </a:t>
            </a:r>
            <a:r>
              <a:rPr lang="fr-FR" sz="2400" dirty="0" err="1" smtClean="0"/>
              <a:t>this</a:t>
            </a:r>
            <a:r>
              <a:rPr lang="fr-FR" sz="2400" dirty="0" smtClean="0"/>
              <a:t> new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highlight</a:t>
            </a:r>
            <a:r>
              <a:rPr lang="fr-FR" sz="2400" dirty="0" smtClean="0"/>
              <a:t> a </a:t>
            </a:r>
            <a:r>
              <a:rPr lang="fr-FR" sz="2400" dirty="0" err="1" smtClean="0"/>
              <a:t>subset</a:t>
            </a:r>
            <a:r>
              <a:rPr lang="fr-FR" sz="2400" dirty="0" smtClean="0"/>
              <a:t> of </a:t>
            </a:r>
            <a:r>
              <a:rPr lang="fr-FR" sz="2400" dirty="0" err="1" smtClean="0"/>
              <a:t>constraints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guarantees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initial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broken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the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set_elt</a:t>
            </a:r>
            <a:r>
              <a:rPr lang="fr-FR" sz="2400" dirty="0" smtClean="0"/>
              <a:t>(1).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800" dirty="0" smtClean="0"/>
              <a:t>(</a:t>
            </a:r>
            <a:r>
              <a:rPr lang="fr-FR" sz="1800" dirty="0" err="1" smtClean="0"/>
              <a:t>indeed</a:t>
            </a:r>
            <a:r>
              <a:rPr lang="fr-FR" sz="1800" dirty="0" smtClean="0"/>
              <a:t>, </a:t>
            </a:r>
            <a:r>
              <a:rPr lang="fr-FR" sz="1800" dirty="0" err="1" smtClean="0"/>
              <a:t>this</a:t>
            </a:r>
            <a:r>
              <a:rPr lang="fr-FR" sz="1800" dirty="0" smtClean="0"/>
              <a:t> </a:t>
            </a:r>
            <a:r>
              <a:rPr lang="fr-FR" sz="1800" dirty="0" err="1" smtClean="0"/>
              <a:t>step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ignored</a:t>
            </a:r>
            <a:r>
              <a:rPr lang="fr-FR" sz="1800" dirty="0" smtClean="0"/>
              <a:t> and all the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kept</a:t>
            </a:r>
            <a:r>
              <a:rPr lang="fr-FR" sz="1800" dirty="0" smtClean="0"/>
              <a:t>: at the </a:t>
            </a:r>
            <a:r>
              <a:rPr lang="fr-FR" sz="1800" dirty="0" err="1" smtClean="0"/>
              <a:t>very</a:t>
            </a:r>
            <a:r>
              <a:rPr lang="fr-FR" sz="1800" dirty="0" smtClean="0"/>
              <a:t> end,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would</a:t>
            </a:r>
            <a:r>
              <a:rPr lang="fr-FR" sz="1800" dirty="0" smtClean="0"/>
              <a:t> </a:t>
            </a:r>
            <a:r>
              <a:rPr lang="fr-FR" sz="1800" dirty="0" err="1" smtClean="0"/>
              <a:t>result</a:t>
            </a:r>
            <a:r>
              <a:rPr lang="fr-FR" sz="1800" dirty="0" smtClean="0"/>
              <a:t> in a </a:t>
            </a:r>
            <a:r>
              <a:rPr lang="fr-FR" sz="1800" dirty="0" err="1" smtClean="0"/>
              <a:t>possibly</a:t>
            </a:r>
            <a:r>
              <a:rPr lang="fr-FR" sz="1800" dirty="0" smtClean="0"/>
              <a:t> </a:t>
            </a:r>
            <a:r>
              <a:rPr lang="fr-FR" sz="1800" dirty="0" err="1" smtClean="0"/>
              <a:t>stronger</a:t>
            </a:r>
            <a:r>
              <a:rPr lang="fr-FR" sz="1800" dirty="0" smtClean="0"/>
              <a:t> but </a:t>
            </a:r>
            <a:r>
              <a:rPr lang="fr-FR" sz="1800" dirty="0" err="1" smtClean="0"/>
              <a:t>very</a:t>
            </a:r>
            <a:r>
              <a:rPr lang="fr-FR" sz="1800" dirty="0" smtClean="0"/>
              <a:t> longer invariant)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3293"/>
          <a:stretch/>
        </p:blipFill>
        <p:spPr>
          <a:xfrm>
            <a:off x="5627483" y="4721142"/>
            <a:ext cx="4348718" cy="3783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46943" y="4424083"/>
            <a:ext cx="26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</a:t>
            </a:r>
            <a:r>
              <a:rPr lang="fr-FR" dirty="0" err="1" smtClean="0"/>
              <a:t>set_elt</a:t>
            </a:r>
            <a:r>
              <a:rPr lang="fr-FR" dirty="0" smtClean="0"/>
              <a:t>(1):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493536" y="4001294"/>
            <a:ext cx="1133947" cy="2585323"/>
            <a:chOff x="4493536" y="4001294"/>
            <a:chExt cx="1133947" cy="2585323"/>
          </a:xfrm>
        </p:grpSpPr>
        <p:sp>
          <p:nvSpPr>
            <p:cNvPr id="4" name="ZoneTexte 3"/>
            <p:cNvSpPr txBox="1"/>
            <p:nvPr/>
          </p:nvSpPr>
          <p:spPr>
            <a:xfrm>
              <a:off x="4493536" y="4001294"/>
              <a:ext cx="113394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=1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 smtClean="0"/>
                <a:t>~</a:t>
              </a:r>
              <a:r>
                <a:rPr lang="fr-FR" dirty="0"/>
                <a:t>f(0,0)</a:t>
              </a:r>
            </a:p>
            <a:p>
              <a:r>
                <a:rPr lang="fr-FR" dirty="0" smtClean="0"/>
                <a:t>0 </a:t>
              </a:r>
              <a:r>
                <a:rPr lang="fr-FR" dirty="0"/>
                <a:t>~= </a:t>
              </a:r>
              <a:r>
                <a:rPr lang="fr-FR" dirty="0" smtClean="0"/>
                <a:t>1</a:t>
              </a:r>
            </a:p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dirty="0" smtClean="0"/>
                <a:t>f(1,1)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4844" y="5990387"/>
              <a:ext cx="764263" cy="5962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3536" y="4088378"/>
              <a:ext cx="764263" cy="2530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-4503" t="69837" r="4503" b="25746"/>
          <a:stretch/>
        </p:blipFill>
        <p:spPr>
          <a:xfrm>
            <a:off x="4470187" y="3655595"/>
            <a:ext cx="3819991" cy="21889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-8058" t="78240" r="8058" b="17343"/>
          <a:stretch/>
        </p:blipFill>
        <p:spPr>
          <a:xfrm>
            <a:off x="1051366" y="3655596"/>
            <a:ext cx="3819991" cy="2188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39155" y="2275543"/>
            <a:ext cx="1133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=1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br>
              <a:rPr lang="fr-FR" dirty="0" smtClean="0"/>
            </a:br>
            <a:r>
              <a:rPr lang="fr-FR" dirty="0" smtClean="0"/>
              <a:t>r = 1</a:t>
            </a:r>
          </a:p>
          <a:p>
            <a:r>
              <a:rPr lang="fr-FR" dirty="0"/>
              <a:t>e</a:t>
            </a:r>
            <a:r>
              <a:rPr lang="fr-FR" dirty="0" smtClean="0"/>
              <a:t>=1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366" y="4487915"/>
            <a:ext cx="764263" cy="596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30058" y="2585906"/>
            <a:ext cx="764263" cy="253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309097" y="3573750"/>
            <a:ext cx="1241597" cy="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039968" y="2333883"/>
            <a:ext cx="1133947" cy="3139321"/>
            <a:chOff x="4807777" y="1408106"/>
            <a:chExt cx="1133947" cy="3139321"/>
          </a:xfrm>
        </p:grpSpPr>
        <p:sp>
          <p:nvSpPr>
            <p:cNvPr id="16" name="ZoneTexte 15"/>
            <p:cNvSpPr txBox="1"/>
            <p:nvPr/>
          </p:nvSpPr>
          <p:spPr>
            <a:xfrm>
              <a:off x="4807777" y="1408106"/>
              <a:ext cx="11339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f(1,1)</a:t>
              </a:r>
              <a:br>
                <a:rPr lang="fr-FR" dirty="0"/>
              </a:br>
              <a:r>
                <a:rPr lang="fr-FR" dirty="0"/>
                <a:t>r 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339" y="3394684"/>
              <a:ext cx="753701" cy="8757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 flipH="1">
            <a:off x="5173915" y="3573750"/>
            <a:ext cx="2260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7645505" y="2333883"/>
            <a:ext cx="1133947" cy="2862322"/>
            <a:chOff x="5059222" y="1408106"/>
            <a:chExt cx="1133947" cy="2862322"/>
          </a:xfrm>
        </p:grpSpPr>
        <p:sp>
          <p:nvSpPr>
            <p:cNvPr id="23" name="ZoneTexte 22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9222" y="3394684"/>
              <a:ext cx="753701" cy="5617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079565" y="4361743"/>
            <a:ext cx="237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this</a:t>
            </a:r>
            <a:r>
              <a:rPr lang="fr-FR" dirty="0" smtClean="0"/>
              <a:t>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if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problem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/>
          <a:srcRect l="-16590" t="65270" r="16590" b="30313"/>
          <a:stretch/>
        </p:blipFill>
        <p:spPr>
          <a:xfrm>
            <a:off x="7960265" y="3765044"/>
            <a:ext cx="3819991" cy="218897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>
            <a:off x="8916854" y="3606118"/>
            <a:ext cx="1298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0352627" y="2275781"/>
            <a:ext cx="1133947" cy="2862322"/>
            <a:chOff x="5059222" y="1408106"/>
            <a:chExt cx="1133947" cy="2862322"/>
          </a:xfrm>
        </p:grpSpPr>
        <p:sp>
          <p:nvSpPr>
            <p:cNvPr id="38" name="ZoneTexte 37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9222" y="3631655"/>
              <a:ext cx="753701" cy="6387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06915" y="1690225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862058" y="2161406"/>
            <a:ext cx="1466663" cy="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19634" y="1690688"/>
            <a:ext cx="4299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initial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banned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invariant.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7" idx="3"/>
          </p:cNvCxnSpPr>
          <p:nvPr/>
        </p:nvCxnSpPr>
        <p:spPr>
          <a:xfrm flipH="1" flipV="1">
            <a:off x="3655362" y="4094663"/>
            <a:ext cx="1763892" cy="3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519634" y="3525794"/>
            <a:ext cx="4534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(and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 </a:t>
            </a:r>
            <a:r>
              <a:rPr lang="fr-FR" dirty="0" err="1" smtClean="0"/>
              <a:t>will</a:t>
            </a:r>
            <a:r>
              <a:rPr lang="fr-FR" dirty="0" smtClean="0"/>
              <a:t>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to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argument.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15636" y="5483437"/>
            <a:ext cx="107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constraint</a:t>
            </a:r>
            <a:r>
              <a:rPr lang="fr-FR" dirty="0" smtClean="0"/>
              <a:t> f(1,1), the first argument (</a:t>
            </a:r>
            <a:r>
              <a:rPr lang="fr-FR" i="1" dirty="0" smtClean="0"/>
              <a:t>1 </a:t>
            </a:r>
            <a:r>
              <a:rPr lang="fr-FR" dirty="0" smtClean="0"/>
              <a:t>of type </a:t>
            </a:r>
            <a:r>
              <a:rPr lang="fr-FR" i="1" dirty="0" smtClean="0"/>
              <a:t>a</a:t>
            </a:r>
            <a:r>
              <a:rPr lang="fr-FR" dirty="0" smtClean="0"/>
              <a:t>) correspond to a value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in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quantify</a:t>
            </a:r>
            <a:r>
              <a:rPr lang="fr-FR" dirty="0" smtClean="0"/>
              <a:t> on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second argument (</a:t>
            </a:r>
            <a:r>
              <a:rPr lang="fr-FR" i="1" dirty="0" smtClean="0"/>
              <a:t>1</a:t>
            </a:r>
            <a:r>
              <a:rPr lang="fr-FR" dirty="0" smtClean="0"/>
              <a:t> of type </a:t>
            </a:r>
            <a:r>
              <a:rPr lang="fr-FR" i="1" dirty="0" smtClean="0"/>
              <a:t>b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proper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existentially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partially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the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18090" y="6268217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2901661" y="1690224"/>
            <a:ext cx="1133947" cy="2585326"/>
            <a:chOff x="2901661" y="1690224"/>
            <a:chExt cx="1133947" cy="2585326"/>
          </a:xfrm>
        </p:grpSpPr>
        <p:grpSp>
          <p:nvGrpSpPr>
            <p:cNvPr id="3" name="Groupe 2"/>
            <p:cNvGrpSpPr/>
            <p:nvPr/>
          </p:nvGrpSpPr>
          <p:grpSpPr>
            <a:xfrm>
              <a:off x="2901661" y="1690226"/>
              <a:ext cx="1133947" cy="2585324"/>
              <a:chOff x="1974406" y="2199278"/>
              <a:chExt cx="1133947" cy="2585324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1974406" y="2199278"/>
                <a:ext cx="11339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res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~f(1,0)</a:t>
                </a:r>
              </a:p>
              <a:p>
                <a:endParaRPr lang="fr-FR" dirty="0"/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0 ~= 1</a:t>
                </a:r>
              </a:p>
              <a:p>
                <a:r>
                  <a:rPr lang="fr-FR" dirty="0" err="1"/>
                  <a:t>elt</a:t>
                </a:r>
                <a:r>
                  <a:rPr lang="fr-FR" dirty="0"/>
                  <a:t>=1</a:t>
                </a:r>
                <a:br>
                  <a:rPr lang="fr-FR" dirty="0"/>
                </a:br>
                <a:r>
                  <a:rPr lang="fr-FR" dirty="0"/>
                  <a:t>f(1,1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4406" y="4422828"/>
                <a:ext cx="753701" cy="36177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932945" y="1690224"/>
              <a:ext cx="753701" cy="94433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491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7687"/>
            <a:ext cx="10252295" cy="21905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400" dirty="0" err="1" smtClean="0"/>
              <a:t>We</a:t>
            </a:r>
            <a:r>
              <a:rPr lang="fr-FR" sz="2400" dirty="0" smtClean="0"/>
              <a:t> go back to </a:t>
            </a:r>
            <a:r>
              <a:rPr lang="fr-FR" sz="2400" dirty="0" err="1" smtClean="0"/>
              <a:t>step</a:t>
            </a:r>
            <a:r>
              <a:rPr lang="fr-FR" sz="2400" dirty="0" smtClean="0"/>
              <a:t> 1 and continue to </a:t>
            </a:r>
            <a:r>
              <a:rPr lang="fr-FR" sz="2400" dirty="0" err="1" smtClean="0"/>
              <a:t>collect</a:t>
            </a:r>
            <a:r>
              <a:rPr lang="fr-FR" sz="2400" dirty="0" smtClean="0"/>
              <a:t> and </a:t>
            </a:r>
            <a:r>
              <a:rPr lang="fr-FR" sz="2400" dirty="0" err="1" smtClean="0"/>
              <a:t>generalize</a:t>
            </a:r>
            <a:r>
              <a:rPr lang="fr-FR" sz="2400" dirty="0" smtClean="0"/>
              <a:t>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are not </a:t>
            </a:r>
            <a:r>
              <a:rPr lang="fr-FR" sz="2400" dirty="0" err="1" smtClean="0"/>
              <a:t>allowed</a:t>
            </a:r>
            <a:r>
              <a:rPr lang="fr-FR" sz="2400" dirty="0" smtClean="0"/>
              <a:t> by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generated</a:t>
            </a:r>
            <a:r>
              <a:rPr lang="fr-FR" sz="2400" dirty="0" smtClean="0"/>
              <a:t> invariant,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have </a:t>
            </a:r>
            <a:r>
              <a:rPr lang="fr-FR" sz="2400" dirty="0" err="1" smtClean="0"/>
              <a:t>them</a:t>
            </a:r>
            <a:r>
              <a:rPr lang="fr-FR" sz="2400" dirty="0" smtClean="0"/>
              <a:t> all.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1400" dirty="0" smtClean="0"/>
              <a:t>NOTE: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could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in </a:t>
            </a:r>
            <a:r>
              <a:rPr lang="fr-FR" sz="1400" dirty="0" err="1" smtClean="0"/>
              <a:t>some</a:t>
            </a:r>
            <a:r>
              <a:rPr lang="fr-FR" sz="1400" dirty="0" smtClean="0"/>
              <a:t> cases. Conjecture: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does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iff no </a:t>
            </a:r>
            <a:r>
              <a:rPr lang="fr-FR" sz="1400" dirty="0" err="1" smtClean="0"/>
              <a:t>valid</a:t>
            </a:r>
            <a:r>
              <a:rPr lang="fr-FR" sz="1400" dirty="0" smtClean="0"/>
              <a:t> </a:t>
            </a:r>
            <a:r>
              <a:rPr lang="fr-FR" sz="1400" dirty="0" smtClean="0">
                <a:solidFill>
                  <a:schemeClr val="dk1"/>
                </a:solidFill>
              </a:rPr>
              <a:t>∀∃ invariant </a:t>
            </a:r>
            <a:r>
              <a:rPr lang="fr-FR" sz="1400" dirty="0" err="1" smtClean="0">
                <a:solidFill>
                  <a:schemeClr val="dk1"/>
                </a:solidFill>
              </a:rPr>
              <a:t>exists</a:t>
            </a:r>
            <a:r>
              <a:rPr lang="fr-FR" sz="1400" dirty="0" smtClean="0">
                <a:solidFill>
                  <a:schemeClr val="dk1"/>
                </a:solidFill>
              </a:rPr>
              <a:t>.</a:t>
            </a:r>
            <a:endParaRPr lang="fr-FR" sz="1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756721" y="4236158"/>
            <a:ext cx="61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89689" y="3959159"/>
            <a:ext cx="93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803024" y="4236158"/>
            <a:ext cx="104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ut not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700380" y="4236158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6720" y="5160476"/>
            <a:ext cx="49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continue to </a:t>
            </a:r>
            <a:r>
              <a:rPr lang="fr-FR" dirty="0" err="1" smtClean="0"/>
              <a:t>step</a:t>
            </a:r>
            <a:r>
              <a:rPr lang="fr-FR" dirty="0" smtClean="0"/>
              <a:t> 3.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924839" y="3948657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702643" y="4254323"/>
            <a:ext cx="1219955" cy="3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3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5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construct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final invariant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: </a:t>
            </a:r>
            <a:endParaRPr lang="fr-FR" sz="18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551731" y="2582131"/>
            <a:ext cx="282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23832" y="2450757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78995" y="2477951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Partially-generalized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4662" y="2589257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77737" y="2472556"/>
            <a:ext cx="19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br>
              <a:rPr lang="fr-FR" dirty="0" smtClean="0"/>
            </a:br>
            <a:r>
              <a:rPr lang="fr-FR" dirty="0" smtClean="0"/>
              <a:t>(if more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6171" y="3703310"/>
            <a:ext cx="973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the </a:t>
            </a:r>
            <a:r>
              <a:rPr lang="fr-FR" dirty="0" err="1" smtClean="0"/>
              <a:t>remaining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 (</a:t>
            </a:r>
            <a:r>
              <a:rPr lang="fr-FR" dirty="0" err="1" smtClean="0"/>
              <a:t>those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):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04311" y="4418703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376412" y="4287329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  <a:p>
            <a:r>
              <a:rPr lang="fr-FR" dirty="0" smtClean="0"/>
              <a:t>dom(A)</a:t>
            </a:r>
            <a:endParaRPr lang="fr-FR" dirty="0"/>
          </a:p>
          <a:p>
            <a:r>
              <a:rPr lang="fr-FR" dirty="0"/>
              <a:t>~</a:t>
            </a:r>
            <a:r>
              <a:rPr lang="fr-FR" dirty="0" smtClean="0"/>
              <a:t>f(</a:t>
            </a:r>
            <a:r>
              <a:rPr lang="fr-FR" dirty="0" err="1" smtClean="0"/>
              <a:t>A,res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1575" y="4314523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857242" y="4425829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f(A,B)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541344" y="4591522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233184" y="5393053"/>
            <a:ext cx="26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final invariant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879003" y="5210659"/>
            <a:ext cx="633742" cy="637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7387628" y="5181218"/>
            <a:ext cx="469615" cy="66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9768689" y="5047070"/>
            <a:ext cx="583534" cy="8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79483" y="2496156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423832" y="4245539"/>
            <a:ext cx="969519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783828" y="2558850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694936" y="4299188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577737" y="2548566"/>
            <a:ext cx="1548972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541343" y="4697774"/>
            <a:ext cx="354095" cy="263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/>
          <p:cNvGrpSpPr/>
          <p:nvPr/>
        </p:nvGrpSpPr>
        <p:grpSpPr>
          <a:xfrm>
            <a:off x="632450" y="5935282"/>
            <a:ext cx="10900657" cy="413394"/>
            <a:chOff x="1401249" y="5935282"/>
            <a:chExt cx="10131858" cy="413394"/>
          </a:xfrm>
        </p:grpSpPr>
        <p:grpSp>
          <p:nvGrpSpPr>
            <p:cNvPr id="47" name="Groupe 46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3865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2749079"/>
            <a:ext cx="10515600" cy="284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This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correct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, for a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satisfies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green part (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exactly</a:t>
            </a:r>
            <a:r>
              <a:rPr lang="fr-FR" sz="1800" dirty="0" smtClean="0"/>
              <a:t> the </a:t>
            </a:r>
            <a:r>
              <a:rPr lang="fr-FR" sz="1800" dirty="0" err="1" smtClean="0"/>
              <a:t>same</a:t>
            </a:r>
            <a:r>
              <a:rPr lang="fr-FR" sz="1800" dirty="0" smtClean="0"/>
              <a:t> formula).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one of the </a:t>
            </a:r>
            <a:r>
              <a:rPr lang="fr-FR" sz="1800" dirty="0" err="1" smtClean="0"/>
              <a:t>blue</a:t>
            </a:r>
            <a:r>
              <a:rPr lang="fr-FR" sz="1800" dirty="0" smtClean="0"/>
              <a:t> parts.</a:t>
            </a:r>
            <a:br>
              <a:rPr lang="fr-FR" sz="1800" dirty="0" smtClean="0"/>
            </a:br>
            <a:r>
              <a:rPr lang="fr-FR" sz="1800" dirty="0" err="1" smtClean="0"/>
              <a:t>Indeed</a:t>
            </a:r>
            <a:r>
              <a:rPr lang="fr-FR" sz="1800" dirty="0" smtClean="0"/>
              <a:t>, if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not the case,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means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there</a:t>
            </a:r>
            <a:r>
              <a:rPr lang="fr-FR" sz="1800" dirty="0" smtClean="0"/>
              <a:t> </a:t>
            </a:r>
            <a:r>
              <a:rPr lang="fr-FR" sz="1800" dirty="0" err="1" smtClean="0"/>
              <a:t>exists</a:t>
            </a:r>
            <a:r>
              <a:rPr lang="fr-FR" sz="1800" dirty="0" smtClean="0"/>
              <a:t> a </a:t>
            </a:r>
            <a:r>
              <a:rPr lang="fr-FR" sz="1800" dirty="0" err="1" smtClean="0"/>
              <a:t>valid</a:t>
            </a:r>
            <a:r>
              <a:rPr lang="fr-FR" sz="1800" dirty="0" smtClean="0"/>
              <a:t>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</a:t>
            </a:r>
            <a:r>
              <a:rPr lang="fr-FR" sz="1800" dirty="0" err="1" smtClean="0"/>
              <a:t>our</a:t>
            </a:r>
            <a:r>
              <a:rPr lang="fr-FR" sz="1800" dirty="0" smtClean="0"/>
              <a:t>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 and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forgot</a:t>
            </a:r>
            <a:r>
              <a:rPr lang="fr-FR" sz="1800" dirty="0" smtClean="0"/>
              <a:t> at </a:t>
            </a:r>
            <a:r>
              <a:rPr lang="fr-FR" sz="1800" dirty="0" err="1" smtClean="0"/>
              <a:t>step</a:t>
            </a:r>
            <a:r>
              <a:rPr lang="fr-FR" sz="1800" dirty="0" smtClean="0"/>
              <a:t> 3.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904054" y="1987558"/>
            <a:ext cx="10900657" cy="413394"/>
            <a:chOff x="1401249" y="5935282"/>
            <a:chExt cx="10131858" cy="413394"/>
          </a:xfrm>
        </p:grpSpPr>
        <p:grpSp>
          <p:nvGrpSpPr>
            <p:cNvPr id="43" name="Groupe 42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838200" y="5664065"/>
            <a:ext cx="92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</a:rPr>
              <a:t>N</a:t>
            </a:r>
            <a:r>
              <a:rPr lang="fr-FR" dirty="0" smtClean="0"/>
              <a:t>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the </a:t>
            </a:r>
            <a:r>
              <a:rPr lang="fr-FR" dirty="0" err="1" smtClean="0"/>
              <a:t>generated</a:t>
            </a:r>
            <a:r>
              <a:rPr lang="fr-FR" dirty="0" smtClean="0"/>
              <a:t> invariant have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∀∃.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decidable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the </a:t>
            </a:r>
            <a:r>
              <a:rPr lang="fr-FR" dirty="0" err="1" smtClean="0"/>
              <a:t>examples</a:t>
            </a:r>
            <a:r>
              <a:rPr lang="fr-FR" dirty="0" smtClean="0"/>
              <a:t> of the </a:t>
            </a:r>
            <a:r>
              <a:rPr lang="fr-FR" dirty="0" err="1" smtClean="0"/>
              <a:t>step</a:t>
            </a:r>
            <a:r>
              <a:rPr lang="fr-FR" dirty="0" smtClean="0"/>
              <a:t> 1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explained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9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308" y="2722299"/>
            <a:ext cx="6028052" cy="342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7897" y="1690688"/>
            <a:ext cx="428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go back to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2.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308" y="3831426"/>
            <a:ext cx="4449778" cy="2163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67897" y="3276297"/>
            <a:ext cx="294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expected</a:t>
            </a:r>
            <a:r>
              <a:rPr lang="fr-FR" dirty="0" smtClean="0"/>
              <a:t> invariant </a:t>
            </a:r>
            <a:r>
              <a:rPr lang="fr-FR" dirty="0" err="1" smtClean="0"/>
              <a:t>was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7897" y="4307908"/>
            <a:ext cx="687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invariants are </a:t>
            </a:r>
            <a:r>
              <a:rPr lang="fr-FR" dirty="0" err="1" smtClean="0"/>
              <a:t>equivalent</a:t>
            </a:r>
            <a:r>
              <a:rPr lang="fr-FR" dirty="0" smtClean="0"/>
              <a:t>!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9" b="2838"/>
          <a:stretch/>
        </p:blipFill>
        <p:spPr>
          <a:xfrm>
            <a:off x="838200" y="5290719"/>
            <a:ext cx="7703324" cy="56927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2902" y="5859992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4047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100" dirty="0" smtClean="0"/>
          </a:p>
          <a:p>
            <a:pPr marL="0" indent="0">
              <a:buNone/>
            </a:pP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express </a:t>
            </a:r>
            <a:r>
              <a:rPr lang="fr-FR" sz="1800" dirty="0" err="1" smtClean="0"/>
              <a:t>these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as a formula: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Trivial: </a:t>
            </a:r>
            <a:r>
              <a:rPr lang="fr-FR" sz="1800" dirty="0" err="1" smtClean="0"/>
              <a:t>just</a:t>
            </a:r>
            <a:r>
              <a:rPr lang="fr-FR" sz="1800" dirty="0" smtClean="0"/>
              <a:t> a conjonction of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without</a:t>
            </a:r>
            <a:r>
              <a:rPr lang="fr-FR" sz="1800" dirty="0" smtClean="0"/>
              <a:t> variable, (no quantification)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err="1" smtClean="0"/>
              <a:t>See</a:t>
            </a:r>
            <a:r>
              <a:rPr lang="fr-FR" sz="1800" dirty="0" smtClean="0"/>
              <a:t> </a:t>
            </a:r>
            <a:r>
              <a:rPr lang="fr-FR" sz="1800" dirty="0" err="1" smtClean="0"/>
              <a:t>next</a:t>
            </a:r>
            <a:r>
              <a:rPr lang="fr-FR" sz="1800" dirty="0" smtClean="0"/>
              <a:t> slide.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The semi-</a:t>
            </a:r>
            <a:r>
              <a:rPr lang="fr-FR" sz="1800" dirty="0" err="1" smtClean="0"/>
              <a:t>generalized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of the </a:t>
            </a:r>
            <a:r>
              <a:rPr lang="fr-FR" sz="1800" dirty="0" err="1" smtClean="0"/>
              <a:t>previous</a:t>
            </a:r>
            <a:r>
              <a:rPr lang="fr-FR" sz="1800" dirty="0" smtClean="0"/>
              <a:t> </a:t>
            </a:r>
            <a:r>
              <a:rPr lang="fr-FR" sz="1800" dirty="0" err="1" smtClean="0"/>
              <a:t>examples</a:t>
            </a:r>
            <a:r>
              <a:rPr lang="fr-FR" sz="1800" dirty="0" smtClean="0"/>
              <a:t> are </a:t>
            </a:r>
            <a:r>
              <a:rPr lang="fr-FR" sz="1800" dirty="0" err="1" smtClean="0"/>
              <a:t>existentially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formulas.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</a:t>
            </a:r>
            <a:r>
              <a:rPr lang="fr-FR" sz="1800" dirty="0" err="1" smtClean="0"/>
              <a:t>construct</a:t>
            </a:r>
            <a:r>
              <a:rPr lang="fr-FR" sz="1800" dirty="0" smtClean="0"/>
              <a:t> the </a:t>
            </a:r>
            <a:r>
              <a:rPr lang="fr-FR" sz="1800" dirty="0" err="1" smtClean="0"/>
              <a:t>disjunction</a:t>
            </a:r>
            <a:r>
              <a:rPr lang="fr-FR" sz="1800" dirty="0" smtClean="0"/>
              <a:t> of all </a:t>
            </a:r>
            <a:r>
              <a:rPr lang="fr-FR" sz="1800" dirty="0" err="1" smtClean="0"/>
              <a:t>these</a:t>
            </a:r>
            <a:r>
              <a:rPr lang="fr-FR" sz="1800" dirty="0" smtClean="0"/>
              <a:t> formulas and </a:t>
            </a:r>
            <a:r>
              <a:rPr lang="fr-FR" sz="1800" dirty="0" err="1" smtClean="0"/>
              <a:t>negate</a:t>
            </a:r>
            <a:r>
              <a:rPr lang="fr-FR" sz="1800" dirty="0" smtClean="0"/>
              <a:t> the </a:t>
            </a:r>
            <a:r>
              <a:rPr lang="fr-FR" sz="1800" dirty="0" err="1" smtClean="0"/>
              <a:t>whole</a:t>
            </a:r>
            <a:r>
              <a:rPr lang="fr-FR" sz="1800" dirty="0" smtClean="0"/>
              <a:t> </a:t>
            </a:r>
            <a:r>
              <a:rPr lang="fr-FR" sz="1800" dirty="0" err="1" smtClean="0"/>
              <a:t>thing</a:t>
            </a:r>
            <a:r>
              <a:rPr lang="fr-FR" sz="1800" dirty="0" smtClean="0"/>
              <a:t>: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get</a:t>
            </a:r>
            <a:r>
              <a:rPr lang="fr-FR" sz="1800" dirty="0" smtClean="0"/>
              <a:t> an </a:t>
            </a:r>
            <a:r>
              <a:rPr lang="fr-FR" sz="1800" dirty="0" err="1" smtClean="0"/>
              <a:t>universally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2666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800" dirty="0" smtClean="0"/>
              <a:t>For the second point, the </a:t>
            </a:r>
            <a:r>
              <a:rPr lang="fr-FR" sz="1800" dirty="0" err="1" smtClean="0"/>
              <a:t>paper</a:t>
            </a:r>
            <a:r>
              <a:rPr lang="fr-FR" sz="1800" dirty="0" smtClean="0"/>
              <a:t> « </a:t>
            </a:r>
            <a:r>
              <a:rPr lang="en-US" sz="1800" b="1" dirty="0"/>
              <a:t> Ivy: Safety Verification by Interactive Generalization </a:t>
            </a:r>
            <a:r>
              <a:rPr lang="fr-FR" sz="1800" dirty="0" smtClean="0"/>
              <a:t> »</a:t>
            </a:r>
            <a:r>
              <a:rPr lang="en-US" sz="1800" dirty="0" smtClean="0"/>
              <a:t> gives us a method to compute the weakest precondition of the initial set of invariants (for the action of interest). Under some restrictions on the code, this process is stable for </a:t>
            </a:r>
            <a:r>
              <a:rPr lang="fr-FR" sz="1800" dirty="0" smtClean="0">
                <a:solidFill>
                  <a:schemeClr val="dk1"/>
                </a:solidFill>
              </a:rPr>
              <a:t>∀∃-formulas,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get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(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)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∀∃. As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is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b="1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, an </a:t>
            </a:r>
            <a:r>
              <a:rPr lang="fr-FR" sz="1800" dirty="0" err="1" smtClean="0">
                <a:solidFill>
                  <a:schemeClr val="dk1"/>
                </a:solidFill>
              </a:rPr>
              <a:t>example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not break the initial set of invariants iff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satisfies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800" dirty="0" err="1" smtClean="0">
                <a:solidFill>
                  <a:schemeClr val="dk1"/>
                </a:solidFill>
              </a:rPr>
              <a:t>Consequently</a:t>
            </a:r>
            <a:r>
              <a:rPr lang="fr-FR" sz="1800" dirty="0" smtClean="0">
                <a:solidFill>
                  <a:schemeClr val="dk1"/>
                </a:solidFill>
              </a:rPr>
              <a:t>,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just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take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as formula for the second point.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9428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800" dirty="0" err="1" smtClean="0"/>
              <a:t>Finally</a:t>
            </a:r>
            <a:r>
              <a:rPr lang="fr-FR" sz="1800" dirty="0" smtClean="0"/>
              <a:t>, </a:t>
            </a:r>
            <a:r>
              <a:rPr lang="fr-FR" sz="1800" dirty="0" err="1" smtClean="0"/>
              <a:t>our</a:t>
            </a:r>
            <a:r>
              <a:rPr lang="fr-FR" sz="1800" dirty="0" smtClean="0"/>
              <a:t> formula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the conjonction of: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</a:t>
            </a:r>
            <a:r>
              <a:rPr lang="fr-FR" sz="1800" dirty="0" err="1" smtClean="0">
                <a:solidFill>
                  <a:schemeClr val="dk1"/>
                </a:solidFill>
              </a:rPr>
              <a:t>without</a:t>
            </a:r>
            <a:r>
              <a:rPr lang="fr-FR" sz="1800" dirty="0" smtClean="0">
                <a:solidFill>
                  <a:schemeClr val="dk1"/>
                </a:solidFill>
              </a:rPr>
              <a:t> quantifier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 (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dk1"/>
                </a:solidFill>
              </a:rPr>
              <a:t>It </a:t>
            </a:r>
            <a:r>
              <a:rPr lang="fr-FR" sz="1800" dirty="0" err="1" smtClean="0">
                <a:solidFill>
                  <a:schemeClr val="dk1"/>
                </a:solidFill>
              </a:rPr>
              <a:t>gives</a:t>
            </a:r>
            <a:r>
              <a:rPr lang="fr-FR" sz="1800" dirty="0" smtClean="0">
                <a:solidFill>
                  <a:schemeClr val="dk1"/>
                </a:solidFill>
              </a:rPr>
              <a:t> us a ∀∃ formula 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decide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and </a:t>
            </a:r>
            <a:r>
              <a:rPr lang="fr-FR" sz="1800" dirty="0" err="1" smtClean="0">
                <a:solidFill>
                  <a:schemeClr val="dk1"/>
                </a:solidFill>
              </a:rPr>
              <a:t>find</a:t>
            </a:r>
            <a:r>
              <a:rPr lang="fr-FR" sz="1800" dirty="0" smtClean="0">
                <a:solidFill>
                  <a:schemeClr val="dk1"/>
                </a:solidFill>
              </a:rPr>
              <a:t> a minimal model </a:t>
            </a:r>
            <a:r>
              <a:rPr lang="fr-FR" sz="1800" dirty="0" err="1" smtClean="0">
                <a:solidFill>
                  <a:schemeClr val="dk1"/>
                </a:solidFill>
              </a:rPr>
              <a:t>satisfying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>
                <a:solidFill>
                  <a:schemeClr val="dk1"/>
                </a:solidFill>
              </a:rPr>
              <a:t>.</a:t>
            </a:r>
            <a:endParaRPr lang="fr-FR" sz="18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171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sz="1600" dirty="0" smtClean="0">
                <a:solidFill>
                  <a:schemeClr val="dk1"/>
                </a:solidFill>
              </a:rPr>
              <a:t>(conjecture: one WILL </a:t>
            </a:r>
            <a:r>
              <a:rPr lang="fr-FR" sz="1600" dirty="0" err="1" smtClean="0">
                <a:solidFill>
                  <a:schemeClr val="dk1"/>
                </a:solidFill>
              </a:rPr>
              <a:t>be</a:t>
            </a:r>
            <a:r>
              <a:rPr lang="fr-FR" sz="1600" dirty="0" smtClean="0">
                <a:solidFill>
                  <a:schemeClr val="dk1"/>
                </a:solidFill>
              </a:rPr>
              <a:t> </a:t>
            </a:r>
            <a:r>
              <a:rPr lang="fr-FR" sz="1600" dirty="0" err="1" smtClean="0">
                <a:solidFill>
                  <a:schemeClr val="dk1"/>
                </a:solidFill>
              </a:rPr>
              <a:t>proposed</a:t>
            </a:r>
            <a:r>
              <a:rPr lang="fr-FR" sz="1600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collect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on the </a:t>
            </a:r>
            <a:r>
              <a:rPr lang="fr-FR" dirty="0" err="1" smtClean="0"/>
              <a:t>environment</a:t>
            </a:r>
            <a:r>
              <a:rPr lang="fr-FR" dirty="0" smtClean="0"/>
              <a:t>, to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by a variable and to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on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generates</a:t>
            </a:r>
            <a:r>
              <a:rPr lang="fr-FR" dirty="0" smtClean="0"/>
              <a:t> long and </a:t>
            </a:r>
            <a:r>
              <a:rPr lang="fr-FR" dirty="0" err="1" smtClean="0"/>
              <a:t>specific</a:t>
            </a:r>
            <a:r>
              <a:rPr lang="fr-FR" dirty="0" smtClean="0"/>
              <a:t> invariants.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sometimes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wrongs</a:t>
            </a:r>
            <a:r>
              <a:rPr lang="fr-FR" dirty="0" smtClean="0"/>
              <a:t> invariants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possible to </a:t>
            </a:r>
            <a:r>
              <a:rPr lang="fr-FR" dirty="0" err="1" smtClean="0"/>
              <a:t>prevent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</a:t>
            </a:r>
            <a:r>
              <a:rPr lang="fr-FR" dirty="0" smtClean="0"/>
              <a:t> invariant).</a:t>
            </a:r>
          </a:p>
          <a:p>
            <a:r>
              <a:rPr lang="fr-FR" dirty="0" err="1" smtClean="0"/>
              <a:t>IVy</a:t>
            </a:r>
            <a:r>
              <a:rPr lang="fr-FR" dirty="0" smtClean="0"/>
              <a:t> combines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)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and to </a:t>
            </a:r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smaller</a:t>
            </a:r>
            <a:r>
              <a:rPr lang="fr-FR" dirty="0" smtClean="0"/>
              <a:t> invariants.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correct or not.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7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319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Fail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dirty="0" smtClean="0"/>
                        <a:t> no </a:t>
                      </a:r>
                      <a:r>
                        <a:rPr lang="fr-FR" dirty="0" err="1" smtClean="0"/>
                        <a:t>universal</a:t>
                      </a:r>
                      <a:r>
                        <a:rPr lang="fr-FR" dirty="0" smtClean="0"/>
                        <a:t> invariant </a:t>
                      </a:r>
                      <a:r>
                        <a:rPr lang="fr-FR" dirty="0" err="1" smtClean="0"/>
                        <a:t>exists</a:t>
                      </a:r>
                      <a:r>
                        <a:rPr lang="fr-FR" dirty="0" smtClean="0"/>
                        <a:t>.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checked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use code </a:t>
            </a:r>
            <a:r>
              <a:rPr lang="fr-FR" dirty="0" err="1" smtClean="0"/>
              <a:t>analysis</a:t>
            </a:r>
            <a:r>
              <a:rPr lang="fr-FR" dirty="0" smtClean="0"/>
              <a:t> to do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 the case </a:t>
            </a:r>
            <a:r>
              <a:rPr lang="fr-FR" dirty="0" err="1" smtClean="0"/>
              <a:t>where</a:t>
            </a:r>
            <a:r>
              <a:rPr lang="fr-FR" dirty="0" smtClean="0"/>
              <a:t> an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enough</a:t>
            </a:r>
            <a:r>
              <a:rPr lang="fr-FR" dirty="0" smtClean="0"/>
              <a:t>,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extended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analyses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(if possible).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The </a:t>
            </a:r>
            <a:r>
              <a:rPr lang="fr-FR" dirty="0" err="1" smtClean="0">
                <a:solidFill>
                  <a:schemeClr val="dk1"/>
                </a:solidFill>
              </a:rPr>
              <a:t>principle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:</a:t>
            </a:r>
          </a:p>
          <a:p>
            <a:pPr lvl="1"/>
            <a:r>
              <a:rPr lang="fr-FR" dirty="0" smtClean="0"/>
              <a:t>An incorrect (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)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first </a:t>
            </a:r>
            <a:r>
              <a:rPr lang="fr-FR" dirty="0" err="1" smtClean="0"/>
              <a:t>generated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imposed</a:t>
            </a:r>
            <a:r>
              <a:rPr lang="fr-FR" dirty="0" smtClean="0"/>
              <a:t> by </a:t>
            </a:r>
            <a:r>
              <a:rPr lang="fr-FR" dirty="0" err="1" smtClean="0"/>
              <a:t>this</a:t>
            </a:r>
            <a:r>
              <a:rPr lang="fr-FR" dirty="0" smtClean="0"/>
              <a:t> invariant,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on the </a:t>
            </a:r>
            <a:r>
              <a:rPr lang="fr-FR" dirty="0" err="1" smtClean="0"/>
              <a:t>environment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new </a:t>
            </a:r>
            <a:r>
              <a:rPr lang="fr-FR" dirty="0" err="1" smtClean="0"/>
              <a:t>examples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valid</a:t>
            </a:r>
            <a:r>
              <a:rPr lang="fr-FR" dirty="0" smtClean="0"/>
              <a:t> (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insert </a:t>
            </a:r>
            <a:r>
              <a:rPr lang="fr-FR" dirty="0" err="1" smtClean="0"/>
              <a:t>them</a:t>
            </a:r>
            <a:r>
              <a:rPr lang="fr-FR" dirty="0" smtClean="0"/>
              <a:t> in the invariant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weaken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8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5882"/>
            <a:ext cx="10515600" cy="2008732"/>
          </a:xfrm>
        </p:spPr>
        <p:txBody>
          <a:bodyPr>
            <a:normAutofit/>
          </a:bodyPr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write</a:t>
            </a:r>
            <a:r>
              <a:rPr lang="fr-FR" sz="2000" dirty="0" smtClean="0"/>
              <a:t> all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form</a:t>
            </a:r>
            <a:r>
              <a:rPr lang="fr-FR" sz="2000" dirty="0" smtClean="0"/>
              <a:t>:</a:t>
            </a:r>
          </a:p>
          <a:p>
            <a:pPr lvl="1"/>
            <a:r>
              <a:rPr lang="fr-FR" sz="1600" dirty="0" err="1"/>
              <a:t>c</a:t>
            </a:r>
            <a:r>
              <a:rPr lang="fr-FR" sz="1600" dirty="0" err="1" smtClean="0"/>
              <a:t>oncrete_value</a:t>
            </a:r>
            <a:r>
              <a:rPr lang="fr-FR" sz="1600" dirty="0" smtClean="0"/>
              <a:t> ~=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smtClean="0"/>
              <a:t>variable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err="1" smtClean="0"/>
              <a:t>function_or_relation</a:t>
            </a:r>
            <a:r>
              <a:rPr lang="fr-FR" sz="1600" dirty="0" smtClean="0"/>
              <a:t>(</a:t>
            </a:r>
            <a:r>
              <a:rPr lang="fr-FR" sz="1600" dirty="0" err="1" smtClean="0"/>
              <a:t>concrete_values</a:t>
            </a:r>
            <a:r>
              <a:rPr lang="fr-FR" sz="1600" dirty="0" smtClean="0"/>
              <a:t>)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1501322" y="367064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61292" y="533568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1292" y="418939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23182" y="367064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9369" y="420612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26704" y="467797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26704" y="467797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790063" y="434693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08324" y="486264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an </a:t>
            </a:r>
            <a:r>
              <a:rPr lang="fr-FR" dirty="0" err="1"/>
              <a:t>existentially</a:t>
            </a:r>
            <a:r>
              <a:rPr lang="fr-FR" dirty="0"/>
              <a:t> </a:t>
            </a:r>
            <a:r>
              <a:rPr lang="fr-FR" dirty="0" err="1"/>
              <a:t>quantified</a:t>
            </a:r>
            <a:r>
              <a:rPr lang="fr-FR" dirty="0"/>
              <a:t> </a:t>
            </a:r>
            <a:r>
              <a:rPr lang="fr-FR" dirty="0" smtClean="0"/>
              <a:t>formula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2604</Words>
  <Application>Microsoft Office PowerPoint</Application>
  <PresentationFormat>Grand écran</PresentationFormat>
  <Paragraphs>586</Paragraphs>
  <Slides>40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Generalization with code analysis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Example 2</vt:lpstr>
      <vt:lpstr>Finding valid examples (step 1 of the method)</vt:lpstr>
      <vt:lpstr>Finding valid examples (step 1 of the method)</vt:lpstr>
      <vt:lpstr>Finding valid examples (step 1 of the method)</vt:lpstr>
      <vt:lpstr>Guarantees of this method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316</cp:revision>
  <dcterms:created xsi:type="dcterms:W3CDTF">2018-05-27T14:27:33Z</dcterms:created>
  <dcterms:modified xsi:type="dcterms:W3CDTF">2018-07-08T16:42:07Z</dcterms:modified>
</cp:coreProperties>
</file>