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56" r:id="rId4"/>
    <p:sldId id="258"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a:t>
            </a:r>
            <a:br>
              <a:rPr lang="en-US"/>
            </a:br>
            <a:endParaRPr lang="en-US"/>
          </a:p>
        </p:txBody>
      </p:sp>
      <p:sp>
        <p:nvSpPr>
          <p:cNvPr id="3" name="Subtitle 2"/>
          <p:cNvSpPr>
            <a:spLocks noGrp="1"/>
          </p:cNvSpPr>
          <p:nvPr>
            <p:ph type="subTitle" idx="1"/>
          </p:nvPr>
        </p:nvSpPr>
        <p:spPr>
          <a:xfrm>
            <a:off x="1524000" y="2178050"/>
            <a:ext cx="9144000" cy="4607560"/>
          </a:xfrm>
        </p:spPr>
        <p:txBody>
          <a:bodyPr/>
          <a:p>
            <a:r>
              <a:rPr lang="en-US"/>
              <a:t>Banking management system</a:t>
            </a:r>
            <a:endParaRPr lang="en-US"/>
          </a:p>
          <a:p>
            <a:r>
              <a:rPr lang="en-US"/>
              <a:t>By</a:t>
            </a:r>
            <a:endParaRPr lang="en-US"/>
          </a:p>
          <a:p>
            <a:pPr algn="l"/>
            <a:r>
              <a:rPr lang="en-US"/>
              <a:t>			</a:t>
            </a:r>
            <a:r>
              <a:rPr lang="en-US" b="1"/>
              <a:t>Jatin Yadav 1902900100072</a:t>
            </a:r>
            <a:endParaRPr lang="en-US" b="1"/>
          </a:p>
          <a:p>
            <a:pPr algn="l"/>
            <a:r>
              <a:rPr lang="en-US" b="1"/>
              <a:t>			Krishan Chhokar 1902900100084 </a:t>
            </a:r>
            <a:endParaRPr lang="en-US" b="1"/>
          </a:p>
          <a:p>
            <a:pPr algn="l"/>
            <a:r>
              <a:rPr lang="en-US" b="1"/>
              <a:t>			Kamal Dev 1902900100076</a:t>
            </a:r>
            <a:endParaRPr lang="en-US" b="1"/>
          </a:p>
          <a:p>
            <a:endParaRPr lang="en-US"/>
          </a:p>
          <a:p>
            <a:r>
              <a:rPr lang="en-US"/>
              <a:t>Submitted To:</a:t>
            </a:r>
            <a:endParaRPr lang="en-US"/>
          </a:p>
          <a:p>
            <a:endParaRPr lang="en-US"/>
          </a:p>
          <a:p>
            <a:r>
              <a:rPr lang="en-US"/>
              <a:t>Department of Computer Science &amp; Engineering</a:t>
            </a:r>
            <a:endParaRPr lang="en-US"/>
          </a:p>
          <a:p>
            <a:r>
              <a:rPr lang="en-US"/>
              <a:t>in partial fulfillment of the requirements for the degree of</a:t>
            </a:r>
            <a:endParaRPr lang="en-US"/>
          </a:p>
          <a:p>
            <a:r>
              <a:rPr lang="en-US"/>
              <a:t>B.Tech in Computer Science &amp; Engineering (CSE).</a:t>
            </a:r>
            <a:endParaRPr lang="en-US"/>
          </a:p>
          <a:p>
            <a:endParaRPr lang="en-US"/>
          </a:p>
          <a:p>
            <a:r>
              <a:rPr lang="en-US"/>
              <a:t>Supervised by:</a:t>
            </a:r>
            <a:endParaRPr lang="en-US"/>
          </a:p>
          <a:p>
            <a:r>
              <a:rPr lang="en-US"/>
              <a:t>Mr. K.K Aggarwal (Department of CSE)</a:t>
            </a:r>
            <a:endParaRPr lang="en-US"/>
          </a:p>
        </p:txBody>
      </p:sp>
      <p:pic>
        <p:nvPicPr>
          <p:cNvPr id="2" name="Picture 1"/>
          <p:cNvPicPr>
            <a:picLocks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2984500" y="214630"/>
            <a:ext cx="5738495" cy="1964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290" y="-1129982"/>
            <a:ext cx="9144000" cy="2387600"/>
          </a:xfrm>
        </p:spPr>
        <p:txBody>
          <a:bodyPr/>
          <a:lstStyle/>
          <a:p>
            <a:r>
              <a:rPr lang="en-US" sz="5400" dirty="0">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rPr>
              <a:t>CONTENTS</a:t>
            </a:r>
            <a:endParaRPr lang="en-US" sz="5400" dirty="0">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endParaRPr>
          </a:p>
        </p:txBody>
      </p:sp>
      <p:sp>
        <p:nvSpPr>
          <p:cNvPr id="3" name="Subtitle 2"/>
          <p:cNvSpPr>
            <a:spLocks noGrp="1"/>
          </p:cNvSpPr>
          <p:nvPr>
            <p:ph type="subTitle" idx="1"/>
          </p:nvPr>
        </p:nvSpPr>
        <p:spPr>
          <a:xfrm>
            <a:off x="541020" y="1644015"/>
            <a:ext cx="11404600" cy="4505325"/>
          </a:xfrm>
        </p:spPr>
        <p:txBody>
          <a:bodyPr>
            <a:normAutofit lnSpcReduction="20000"/>
          </a:bodyPr>
          <a:lstStyle/>
          <a:p>
            <a:pPr algn="l"/>
            <a:r>
              <a:rPr lang="en-US"/>
              <a:t>	</a:t>
            </a:r>
            <a:r>
              <a:rPr lang="en-US">
                <a:latin typeface="Product Sans" panose="020B0403030502040203" charset="0"/>
                <a:cs typeface="Product Sans" panose="020B0403030502040203" charset="0"/>
              </a:rPr>
              <a:t>1. Introduction </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2. Project Requirements</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3. Technologies</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4. System Modules</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5. Data Flow</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6. Advantages &amp; Disadvantages</a:t>
            </a:r>
            <a:r>
              <a:rPr lang="en-US"/>
              <a:t> </a:t>
            </a:r>
            <a:endParaRPr 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ctrTitle"/>
          </p:nvPr>
        </p:nvSpPr>
        <p:spPr>
          <a:xfrm>
            <a:off x="-635" y="-772795"/>
            <a:ext cx="12192000" cy="2387600"/>
          </a:xfrm>
        </p:spPr>
        <p:txBody>
          <a:bodyPr>
            <a:scene3d>
              <a:camera prst="orthographicFront"/>
              <a:lightRig rig="threePt" dir="t"/>
            </a:scene3d>
          </a:bodyPr>
          <a:p>
            <a:r>
              <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rPr>
              <a:t>ONLINE BANKING MANAGEMENT</a:t>
            </a:r>
            <a:endPar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endParaRPr>
          </a:p>
        </p:txBody>
      </p:sp>
      <p:sp>
        <p:nvSpPr>
          <p:cNvPr id="7" name="Subtitle 6"/>
          <p:cNvSpPr>
            <a:spLocks noGrp="1"/>
          </p:cNvSpPr>
          <p:nvPr>
            <p:ph type="subTitle" idx="1"/>
          </p:nvPr>
        </p:nvSpPr>
        <p:spPr>
          <a:xfrm>
            <a:off x="1524000" y="1736725"/>
            <a:ext cx="9144000" cy="4539615"/>
          </a:xfrm>
        </p:spPr>
        <p:txBody>
          <a:bodyPr/>
          <a:p>
            <a:pPr algn="l"/>
            <a:endParaRPr lang="en-US"/>
          </a:p>
          <a:p>
            <a:pPr algn="l"/>
            <a:endParaRPr lang="en-US"/>
          </a:p>
          <a:p>
            <a:pPr algn="l"/>
            <a:r>
              <a:rPr lang="en-US">
                <a:latin typeface="Product Sans" panose="020B0403030502040203" charset="0"/>
                <a:cs typeface="Product Sans" panose="020B0403030502040203" charset="0"/>
              </a:rPr>
              <a:t>Here,</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1. You can create a new account,</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2.  Update information of an existing account, </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3. View and manage transactions,</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4. Check the details of an existing account,</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5. Remove existing account and view customers list.</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Overall, with this project, you can perform banking activities. Online Banking management mini project in C is a console application without graphics. It is compiled in Visual Studio Code (VSC).</a:t>
            </a:r>
            <a:endParaRPr lang="en-US">
              <a:latin typeface="Product Sans" panose="020B0403030502040203" charset="0"/>
              <a:cs typeface="Product Sans" panose="020B0403030502040203"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ctrTitle"/>
          </p:nvPr>
        </p:nvSpPr>
        <p:spPr>
          <a:xfrm>
            <a:off x="1524000" y="-874077"/>
            <a:ext cx="9144000" cy="2387600"/>
          </a:xfrm>
        </p:spPr>
        <p:txBody>
          <a:bodyPr>
            <a:scene3d>
              <a:camera prst="orthographicFront"/>
              <a:lightRig rig="threePt" dir="t"/>
            </a:scene3d>
          </a:bodyPr>
          <a:p>
            <a:r>
              <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rPr>
              <a:t>TECHNOLOGY USED</a:t>
            </a:r>
            <a:endPar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endParaRPr>
          </a:p>
        </p:txBody>
      </p:sp>
      <p:sp>
        <p:nvSpPr>
          <p:cNvPr id="9" name="Subtitle 8"/>
          <p:cNvSpPr>
            <a:spLocks noGrp="1"/>
          </p:cNvSpPr>
          <p:nvPr>
            <p:ph type="subTitle" idx="1"/>
          </p:nvPr>
        </p:nvSpPr>
        <p:spPr>
          <a:xfrm>
            <a:off x="1524000" y="2503170"/>
            <a:ext cx="9144000" cy="4989830"/>
          </a:xfrm>
        </p:spPr>
        <p:txBody>
          <a:bodyPr/>
          <a:p>
            <a:r>
              <a:rPr lang="en-US">
                <a:latin typeface="Product Sans" panose="020B0403030502040203" charset="0"/>
                <a:cs typeface="Product Sans" panose="020B0403030502040203" charset="0"/>
              </a:rPr>
              <a:t>C is a general-purpose, procedural computer programming language supporting structured programming, lexical variable scope, and recursion, with a static type system.</a:t>
            </a:r>
            <a:endParaRPr lang="en-US">
              <a:latin typeface="Product Sans" panose="020B0403030502040203" charset="0"/>
              <a:cs typeface="Product Sans" panose="020B0403030502040203" charset="0"/>
            </a:endParaRPr>
          </a:p>
          <a:p>
            <a:endParaRPr lang="en-US">
              <a:latin typeface="Product Sans" panose="020B0403030502040203" charset="0"/>
              <a:cs typeface="Product Sans" panose="020B0403030502040203" charset="0"/>
            </a:endParaRPr>
          </a:p>
          <a:p>
            <a:pPr algn="ctr"/>
            <a:r>
              <a:rPr lang="en-US">
                <a:latin typeface="Product Sans" panose="020B0403030502040203" charset="0"/>
                <a:cs typeface="Product Sans" panose="020B0403030502040203" charset="0"/>
              </a:rPr>
              <a:t>C is highly portable and is used for scripting system applications which form a major part of Windows, UNIX, and Linux operating system. C is a general-purpose programming language and can efficiently work on enterprise applications, games, graphics, and applications requiring calculations, etc.</a:t>
            </a:r>
            <a:endParaRPr lang="en-US">
              <a:latin typeface="Product Sans" panose="020B0403030502040203" charset="0"/>
              <a:cs typeface="Product Sans" panose="020B0403030502040203"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403350" y="-853122"/>
            <a:ext cx="9144000" cy="2387600"/>
          </a:xfrm>
        </p:spPr>
        <p:txBody>
          <a:bodyPr/>
          <a:p>
            <a:r>
              <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rPr>
              <a:t>SYSTEM MODULES</a:t>
            </a:r>
            <a:endPar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endParaRPr>
          </a:p>
        </p:txBody>
      </p:sp>
      <p:sp>
        <p:nvSpPr>
          <p:cNvPr id="5" name="Subtitle 4"/>
          <p:cNvSpPr>
            <a:spLocks noGrp="1"/>
          </p:cNvSpPr>
          <p:nvPr>
            <p:ph type="subTitle" idx="1"/>
          </p:nvPr>
        </p:nvSpPr>
        <p:spPr>
          <a:xfrm>
            <a:off x="1524000" y="1616075"/>
            <a:ext cx="9144000" cy="5241925"/>
          </a:xfrm>
        </p:spPr>
        <p:txBody>
          <a:bodyPr/>
          <a:p>
            <a:pPr algn="l"/>
            <a:r>
              <a:rPr lang="en-US">
                <a:latin typeface="Product Sans" panose="020B0403030502040203" charset="0"/>
                <a:cs typeface="Product Sans" panose="020B0403030502040203" charset="0"/>
              </a:rPr>
              <a:t>	</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void transfer()</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To transfer in your bank account.</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a:t>
            </a:r>
            <a:r>
              <a:rPr lang="en-US">
                <a:latin typeface="Product Sans" panose="020B0403030502040203" charset="0"/>
                <a:cs typeface="Product Sans" panose="020B0403030502040203" charset="0"/>
                <a:sym typeface="+mn-ea"/>
              </a:rPr>
              <a:t>void deposit()</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sym typeface="+mn-ea"/>
              </a:rPr>
              <a:t>		To deposit in yout bank account.</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a:t>
            </a:r>
            <a:r>
              <a:rPr lang="en-US">
                <a:latin typeface="Product Sans" panose="020B0403030502040203" charset="0"/>
                <a:cs typeface="Product Sans" panose="020B0403030502040203" charset="0"/>
                <a:sym typeface="+mn-ea"/>
              </a:rPr>
              <a:t>void withdraw()</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sym typeface="+mn-ea"/>
              </a:rPr>
              <a:t>		To withdraw from your bank account.</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a:t>
            </a:r>
            <a:r>
              <a:rPr lang="en-US">
                <a:latin typeface="Product Sans" panose="020B0403030502040203" charset="0"/>
                <a:cs typeface="Product Sans" panose="020B0403030502040203" charset="0"/>
                <a:sym typeface="+mn-ea"/>
              </a:rPr>
              <a:t>void checkdetail()</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sym typeface="+mn-ea"/>
              </a:rPr>
              <a:t>		To check details of your back account.</a:t>
            </a:r>
            <a:endParaRPr lang="en-US">
              <a:latin typeface="Product Sans" panose="020B0403030502040203" charset="0"/>
              <a:cs typeface="Product Sans" panose="020B0403030502040203" charset="0"/>
              <a:sym typeface="+mn-ea"/>
            </a:endParaRPr>
          </a:p>
          <a:p>
            <a:pPr algn="l"/>
            <a:r>
              <a:rPr lang="en-US">
                <a:latin typeface="Product Sans" panose="020B0403030502040203" charset="0"/>
                <a:cs typeface="Product Sans" panose="020B0403030502040203" charset="0"/>
                <a:sym typeface="+mn-ea"/>
              </a:rPr>
              <a:t>	</a:t>
            </a:r>
            <a:endParaRPr lang="en-US">
              <a:latin typeface="Product Sans" panose="020B0403030502040203" charset="0"/>
              <a:cs typeface="Product Sans" panose="020B0403030502040203" charset="0"/>
              <a:sym typeface="+mn-ea"/>
            </a:endParaRPr>
          </a:p>
          <a:p>
            <a:pPr algn="l"/>
            <a:r>
              <a:rPr lang="en-US">
                <a:latin typeface="Product Sans" panose="020B0403030502040203" charset="0"/>
                <a:cs typeface="Product Sans" panose="020B0403030502040203" charset="0"/>
                <a:sym typeface="+mn-ea"/>
              </a:rPr>
              <a:t>	</a:t>
            </a:r>
            <a:r>
              <a:rPr lang="en-US">
                <a:latin typeface="Product Sans" panose="020B0403030502040203" charset="0"/>
                <a:cs typeface="Product Sans" panose="020B0403030502040203" charset="0"/>
                <a:sym typeface="+mn-ea"/>
              </a:rPr>
              <a:t>void last()</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sym typeface="+mn-ea"/>
              </a:rPr>
              <a:t>		To display the details of your bank account.</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endParaRPr lang="en-US"/>
          </a:p>
          <a:p>
            <a:pPr algn="l"/>
            <a:r>
              <a:rPr lang="en-US"/>
              <a:t>	</a:t>
            </a:r>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874077"/>
            <a:ext cx="9144000" cy="2387600"/>
          </a:xfrm>
        </p:spPr>
        <p:txBody>
          <a:bodyPr>
            <a:scene3d>
              <a:camera prst="orthographicFront"/>
              <a:lightRig rig="threePt" dir="t"/>
            </a:scene3d>
          </a:bodyPr>
          <a:p>
            <a:r>
              <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rPr>
              <a:t>DATA FLOW</a:t>
            </a:r>
            <a:endParaRPr lang="en-US">
              <a:solidFill>
                <a:schemeClr val="accent1"/>
              </a:solidFill>
              <a:effectLst>
                <a:outerShdw blurRad="50800" dist="38100" dir="2700000" algn="tl" rotWithShape="0">
                  <a:prstClr val="black">
                    <a:alpha val="40000"/>
                  </a:prstClr>
                </a:outerShdw>
              </a:effectLst>
              <a:latin typeface="Product Sans" panose="020B0403030502040203" charset="0"/>
              <a:cs typeface="Product Sans" panose="020B0403030502040203" charset="0"/>
            </a:endParaRPr>
          </a:p>
        </p:txBody>
      </p:sp>
      <p:sp>
        <p:nvSpPr>
          <p:cNvPr id="5" name="Subtitle 4"/>
          <p:cNvSpPr>
            <a:spLocks noGrp="1"/>
          </p:cNvSpPr>
          <p:nvPr>
            <p:ph type="subTitle" idx="1"/>
          </p:nvPr>
        </p:nvSpPr>
        <p:spPr>
          <a:xfrm>
            <a:off x="1524000" y="1708150"/>
            <a:ext cx="9144000" cy="5149215"/>
          </a:xfrm>
        </p:spPr>
        <p:txBody>
          <a:bodyPr/>
          <a:p>
            <a:endParaRPr lang="en-US"/>
          </a:p>
        </p:txBody>
      </p:sp>
      <p:pic>
        <p:nvPicPr>
          <p:cNvPr id="2" name="Picture 2" descr="WhatsApp Image 2021-01-13 at 10.18.06 PM"/>
          <p:cNvPicPr>
            <a:picLocks noChangeAspect="1"/>
          </p:cNvPicPr>
          <p:nvPr/>
        </p:nvPicPr>
        <p:blipFill>
          <a:blip r:embed="rId1"/>
          <a:stretch>
            <a:fillRect/>
          </a:stretch>
        </p:blipFill>
        <p:spPr>
          <a:xfrm>
            <a:off x="3563303" y="2498090"/>
            <a:ext cx="5065395" cy="356997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863282"/>
            <a:ext cx="9144000" cy="2387600"/>
          </a:xfrm>
        </p:spPr>
        <p:txBody>
          <a:bodyPr/>
          <a:p>
            <a:r>
              <a:rPr lang="en-US">
                <a:solidFill>
                  <a:schemeClr val="accent1"/>
                </a:solidFill>
                <a:effectLst>
                  <a:outerShdw blurRad="50800" dist="38100" dir="2700000" algn="tl" rotWithShape="0">
                    <a:prstClr val="black">
                      <a:alpha val="40000"/>
                    </a:prstClr>
                  </a:outerShdw>
                </a:effectLst>
              </a:rPr>
              <a:t>ADVANTAGES</a:t>
            </a:r>
            <a:endParaRPr lang="en-US">
              <a:solidFill>
                <a:schemeClr val="accent1"/>
              </a:solidFill>
              <a:effectLst>
                <a:outerShdw blurRad="50800" dist="38100" dir="2700000" algn="tl" rotWithShape="0">
                  <a:prstClr val="black">
                    <a:alpha val="40000"/>
                  </a:prstClr>
                </a:outerShdw>
              </a:effectLst>
            </a:endParaRPr>
          </a:p>
        </p:txBody>
      </p:sp>
      <p:sp>
        <p:nvSpPr>
          <p:cNvPr id="5" name="Subtitle 4"/>
          <p:cNvSpPr>
            <a:spLocks noGrp="1"/>
          </p:cNvSpPr>
          <p:nvPr>
            <p:ph type="subTitle" idx="1"/>
          </p:nvPr>
        </p:nvSpPr>
        <p:spPr>
          <a:xfrm>
            <a:off x="1524000" y="1646555"/>
            <a:ext cx="9144000" cy="5057140"/>
          </a:xfrm>
        </p:spPr>
        <p:txBody>
          <a:bodyPr/>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Some advantages of online banking go hand-in-hand with simply being online; others are competitive advantages provided by online banks taking advantage of their cost structure. The most prominent benefits provided by online banking include:</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1. 24/7 account and service access</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2. Speed and efficiency</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3. Online bill payment	</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4. Low overhead can mean low fees</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5. Low overhead can mean high interest rates on deposit accounts</a:t>
            </a:r>
            <a:endParaRPr lang="en-US">
              <a:latin typeface="Product Sans" panose="020B0403030502040203" charset="0"/>
              <a:cs typeface="Product Sans" panose="020B0403030502040203"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842962"/>
            <a:ext cx="9144000" cy="2387600"/>
          </a:xfrm>
        </p:spPr>
        <p:txBody>
          <a:bodyPr/>
          <a:p>
            <a:r>
              <a:rPr lang="en-US">
                <a:solidFill>
                  <a:schemeClr val="accent1"/>
                </a:solidFill>
                <a:effectLst>
                  <a:outerShdw blurRad="50800" dist="38100" dir="2700000" algn="tl" rotWithShape="0">
                    <a:prstClr val="black">
                      <a:alpha val="40000"/>
                    </a:prstClr>
                  </a:outerShdw>
                </a:effectLst>
              </a:rPr>
              <a:t>DISADVANTAGES</a:t>
            </a:r>
            <a:endParaRPr lang="en-US">
              <a:solidFill>
                <a:schemeClr val="accent1"/>
              </a:solidFill>
              <a:effectLst>
                <a:outerShdw blurRad="50800" dist="38100" dir="2700000" algn="tl" rotWithShape="0">
                  <a:prstClr val="black">
                    <a:alpha val="40000"/>
                  </a:prstClr>
                </a:outerShdw>
              </a:effectLst>
            </a:endParaRPr>
          </a:p>
        </p:txBody>
      </p:sp>
      <p:sp>
        <p:nvSpPr>
          <p:cNvPr id="5" name="Subtitle 4"/>
          <p:cNvSpPr>
            <a:spLocks noGrp="1"/>
          </p:cNvSpPr>
          <p:nvPr>
            <p:ph type="subTitle" idx="1"/>
          </p:nvPr>
        </p:nvSpPr>
        <p:spPr>
          <a:xfrm>
            <a:off x="1524000" y="1738630"/>
            <a:ext cx="9144000" cy="5119370"/>
          </a:xfrm>
        </p:spPr>
        <p:txBody>
          <a:bodyPr/>
          <a:p>
            <a:pPr algn="l"/>
            <a:endParaRPr lang="en-US"/>
          </a:p>
          <a:p>
            <a:pPr algn="l"/>
            <a:r>
              <a:rPr lang="en-US">
                <a:latin typeface="Product Sans" panose="020B0403030502040203" charset="0"/>
                <a:cs typeface="Product Sans" panose="020B0403030502040203" charset="0"/>
              </a:rPr>
              <a:t>No one type of bank can be the best at everything. In spite of their many advantages, there are some drawbacks to using online banks as well. Here are some of the downsides of working with an online bank:</a:t>
            </a:r>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1.Technology issues</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2. Security issues</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3. Inefficient at complex transactions</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4. No relationship with personal banker</a:t>
            </a:r>
            <a:endParaRPr lang="en-US">
              <a:latin typeface="Product Sans" panose="020B0403030502040203" charset="0"/>
              <a:cs typeface="Product Sans" panose="020B0403030502040203" charset="0"/>
            </a:endParaRPr>
          </a:p>
          <a:p>
            <a:pPr algn="l"/>
            <a:r>
              <a:rPr lang="en-US">
                <a:latin typeface="Product Sans" panose="020B0403030502040203" charset="0"/>
                <a:cs typeface="Product Sans" panose="020B0403030502040203" charset="0"/>
              </a:rPr>
              <a:t>	5. Inconvenient to make deposits</a:t>
            </a:r>
            <a:endParaRPr lang="en-US">
              <a:latin typeface="Product Sans" panose="020B0403030502040203" charset="0"/>
              <a:cs typeface="Product Sans" panose="020B0403030502040203"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700087"/>
            <a:ext cx="9144000" cy="2387600"/>
          </a:xfrm>
        </p:spPr>
        <p:txBody>
          <a:bodyPr/>
          <a:p>
            <a:r>
              <a:rPr lang="en-US">
                <a:solidFill>
                  <a:schemeClr val="accent1"/>
                </a:solidFill>
                <a:effectLst>
                  <a:outerShdw blurRad="50800" dist="38100" dir="2700000" algn="tl" rotWithShape="0">
                    <a:prstClr val="black">
                      <a:alpha val="40000"/>
                    </a:prstClr>
                  </a:outerShdw>
                </a:effectLst>
              </a:rPr>
              <a:t>CONCLUSION</a:t>
            </a:r>
            <a:endParaRPr lang="en-US">
              <a:solidFill>
                <a:schemeClr val="accent1"/>
              </a:solidFill>
              <a:effectLst>
                <a:outerShdw blurRad="50800" dist="38100" dir="2700000" algn="tl" rotWithShape="0">
                  <a:prstClr val="black">
                    <a:alpha val="40000"/>
                  </a:prstClr>
                </a:outerShdw>
              </a:effectLst>
            </a:endParaRPr>
          </a:p>
        </p:txBody>
      </p:sp>
      <p:sp>
        <p:nvSpPr>
          <p:cNvPr id="5" name="Subtitle 4"/>
          <p:cNvSpPr>
            <a:spLocks noGrp="1"/>
          </p:cNvSpPr>
          <p:nvPr>
            <p:ph type="subTitle" idx="1"/>
          </p:nvPr>
        </p:nvSpPr>
        <p:spPr>
          <a:xfrm>
            <a:off x="1524000" y="1871980"/>
            <a:ext cx="9144000" cy="4986020"/>
          </a:xfrm>
        </p:spPr>
        <p:txBody>
          <a:bodyPr/>
          <a:p>
            <a:endParaRPr lang="en-US"/>
          </a:p>
          <a:p>
            <a:r>
              <a:rPr lang="en-US">
                <a:latin typeface="Product Sans" panose="020B0403030502040203" charset="0"/>
                <a:cs typeface="Product Sans" panose="020B0403030502040203" charset="0"/>
              </a:rPr>
              <a:t>This project demonstrate the way to develop an ONLINE BANKING SYSTEM by using interactive web client by using C.</a:t>
            </a:r>
            <a:endParaRPr lang="en-US">
              <a:latin typeface="Product Sans" panose="020B0403030502040203" charset="0"/>
              <a:cs typeface="Product Sans" panose="020B0403030502040203" charset="0"/>
            </a:endParaRPr>
          </a:p>
          <a:p>
            <a:endParaRPr lang="en-US">
              <a:latin typeface="Product Sans" panose="020B0403030502040203" charset="0"/>
              <a:cs typeface="Product Sans" panose="020B0403030502040203"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2591</Words>
  <Application>WPS Presentation</Application>
  <PresentationFormat>Widescreen</PresentationFormat>
  <Paragraphs>104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Product Sans</vt:lpstr>
      <vt:lpstr>Microsoft YaHei</vt:lpstr>
      <vt:lpstr>Arial Unicode MS</vt:lpstr>
      <vt:lpstr>Calibri</vt:lpstr>
      <vt:lpstr>Default Design</vt:lpstr>
      <vt:lpstr>. </vt:lpstr>
      <vt:lpstr>CONTENTS</vt:lpstr>
      <vt:lpstr>ONLINE BANKING MANAGEMENT</vt:lpstr>
      <vt:lpstr>TECHNOLOGY USED</vt:lpstr>
      <vt:lpstr>SYSTEM MODULES</vt:lpstr>
      <vt:lpstr>DATA FLOW</vt:lpstr>
      <vt:lpstr>ADVANTAGES</vt:lpstr>
      <vt:lpstr>DISADVANTAGES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
  <cp:lastModifiedBy>Jatin</cp:lastModifiedBy>
  <cp:revision>4</cp:revision>
  <dcterms:created xsi:type="dcterms:W3CDTF">2021-01-11T20:25:00Z</dcterms:created>
  <dcterms:modified xsi:type="dcterms:W3CDTF">2021-01-14T05:05:12Z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