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82" r:id="rId5"/>
    <p:sldId id="258" r:id="rId6"/>
    <p:sldId id="259" r:id="rId7"/>
    <p:sldId id="267" r:id="rId8"/>
    <p:sldId id="268" r:id="rId9"/>
    <p:sldId id="260" r:id="rId10"/>
    <p:sldId id="273" r:id="rId11"/>
    <p:sldId id="270" r:id="rId12"/>
    <p:sldId id="271" r:id="rId13"/>
    <p:sldId id="276" r:id="rId14"/>
    <p:sldId id="275" r:id="rId15"/>
    <p:sldId id="277" r:id="rId16"/>
    <p:sldId id="264" r:id="rId17"/>
    <p:sldId id="278" r:id="rId18"/>
    <p:sldId id="281" r:id="rId19"/>
    <p:sldId id="279" r:id="rId20"/>
    <p:sldId id="262" r:id="rId21"/>
    <p:sldId id="263"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userDrawn="1">
          <p15:clr>
            <a:srgbClr val="A4A3A4"/>
          </p15:clr>
        </p15:guide>
        <p15:guide id="4" orient="horz" pos="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129"/>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1704" y="1230"/>
      </p:cViewPr>
      <p:guideLst>
        <p:guide orient="horz" pos="2160"/>
        <p:guide pos="3840"/>
        <p:guide orient="horz"/>
        <p:guide orient="horz" pos="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624EE-5141-4E97-8912-E169CAE7F6BD}" type="doc">
      <dgm:prSet loTypeId="urn:microsoft.com/office/officeart/2008/layout/AlternatingHexagons" loCatId="list" qsTypeId="urn:microsoft.com/office/officeart/2005/8/quickstyle/simple1" qsCatId="simple" csTypeId="urn:microsoft.com/office/officeart/2005/8/colors/accent3_2" csCatId="accent3" phldr="1"/>
      <dgm:spPr/>
      <dgm:t>
        <a:bodyPr/>
        <a:lstStyle/>
        <a:p>
          <a:endParaRPr lang="en-US"/>
        </a:p>
      </dgm:t>
    </dgm:pt>
    <dgm:pt modelId="{57A8C0A1-7C60-4403-92F3-4212B4B72030}">
      <dgm:prSet phldrT="[Text]" custT="1"/>
      <dgm:spPr>
        <a:solidFill>
          <a:schemeClr val="accent6"/>
        </a:solidFill>
      </dgm:spPr>
      <dgm:t>
        <a:bodyPr/>
        <a:lstStyle/>
        <a:p>
          <a:r>
            <a:rPr lang="en-US" sz="1000" b="1" dirty="0">
              <a:solidFill>
                <a:schemeClr val="tx1"/>
              </a:solidFill>
            </a:rPr>
            <a:t>Kansas City Police Dept.</a:t>
          </a:r>
        </a:p>
      </dgm:t>
    </dgm:pt>
    <dgm:pt modelId="{9E758E0E-02C5-46B1-B777-56C73166CDE8}" type="parTrans" cxnId="{DD105A4E-8928-4C14-B480-61AE4042F5C4}">
      <dgm:prSet/>
      <dgm:spPr/>
      <dgm:t>
        <a:bodyPr/>
        <a:lstStyle/>
        <a:p>
          <a:endParaRPr lang="en-US"/>
        </a:p>
      </dgm:t>
    </dgm:pt>
    <dgm:pt modelId="{42B59017-3701-40B0-85CA-95B05E48A980}" type="sibTrans" cxnId="{DD105A4E-8928-4C14-B480-61AE4042F5C4}">
      <dgm:prSet/>
      <dgm:spPr>
        <a:solidFill>
          <a:schemeClr val="bg2"/>
        </a:solidFill>
      </dgm:spPr>
      <dgm:t>
        <a:bodyPr/>
        <a:lstStyle/>
        <a:p>
          <a:endParaRPr lang="en-US"/>
        </a:p>
      </dgm:t>
    </dgm:pt>
    <dgm:pt modelId="{63E5786B-28CA-441B-A58C-2F97B51AB2E1}">
      <dgm:prSet phldrT="[Text]" custT="1"/>
      <dgm:spPr/>
      <dgm:t>
        <a:bodyPr/>
        <a:lstStyle/>
        <a:p>
          <a:r>
            <a:rPr lang="en-US" sz="1000" b="1" dirty="0"/>
            <a:t>Liberty Police</a:t>
          </a:r>
        </a:p>
      </dgm:t>
    </dgm:pt>
    <dgm:pt modelId="{460C5D9A-5E0E-4FCF-9333-A8883E0C3256}" type="parTrans" cxnId="{120B4B0E-D661-461B-9945-3C667FA18723}">
      <dgm:prSet/>
      <dgm:spPr/>
      <dgm:t>
        <a:bodyPr/>
        <a:lstStyle/>
        <a:p>
          <a:endParaRPr lang="en-US"/>
        </a:p>
      </dgm:t>
    </dgm:pt>
    <dgm:pt modelId="{FF358E8A-5A22-4C35-9F8A-C8B604418AD0}" type="sibTrans" cxnId="{120B4B0E-D661-461B-9945-3C667FA18723}">
      <dgm:prSet/>
      <dgm:spPr/>
      <dgm:t>
        <a:bodyPr/>
        <a:lstStyle/>
        <a:p>
          <a:endParaRPr lang="en-US"/>
        </a:p>
      </dgm:t>
    </dgm:pt>
    <dgm:pt modelId="{8623432D-1C9E-4439-88F3-D6EBC566E085}">
      <dgm:prSet phldrT="[Text]" custT="1"/>
      <dgm:spPr>
        <a:solidFill>
          <a:schemeClr val="accent6">
            <a:lumMod val="20000"/>
            <a:lumOff val="80000"/>
          </a:schemeClr>
        </a:solidFill>
      </dgm:spPr>
      <dgm:t>
        <a:bodyPr/>
        <a:lstStyle/>
        <a:p>
          <a:r>
            <a:rPr lang="en-US" sz="1000" b="1" dirty="0">
              <a:solidFill>
                <a:schemeClr val="tx1"/>
              </a:solidFill>
            </a:rPr>
            <a:t>Riverside Dept. of Public Safety</a:t>
          </a:r>
        </a:p>
      </dgm:t>
    </dgm:pt>
    <dgm:pt modelId="{25F20FCA-F56C-4F1B-9B42-3D4D5AC636F5}" type="parTrans" cxnId="{E2FA635F-C508-4A44-9FAB-1F6E7B8639DA}">
      <dgm:prSet/>
      <dgm:spPr/>
      <dgm:t>
        <a:bodyPr/>
        <a:lstStyle/>
        <a:p>
          <a:endParaRPr lang="en-US"/>
        </a:p>
      </dgm:t>
    </dgm:pt>
    <dgm:pt modelId="{3851DFDD-60D7-4B34-8036-53B156781E44}" type="sibTrans" cxnId="{E2FA635F-C508-4A44-9FAB-1F6E7B8639DA}">
      <dgm:prSet/>
      <dgm:spPr>
        <a:solidFill>
          <a:schemeClr val="bg1">
            <a:lumMod val="85000"/>
          </a:schemeClr>
        </a:solidFill>
      </dgm:spPr>
      <dgm:t>
        <a:bodyPr/>
        <a:lstStyle/>
        <a:p>
          <a:endParaRPr lang="en-US"/>
        </a:p>
      </dgm:t>
    </dgm:pt>
    <dgm:pt modelId="{076B6384-600C-4E44-A35A-D114379721D3}">
      <dgm:prSet phldrT="[Text]" custT="1"/>
      <dgm:spPr/>
      <dgm:t>
        <a:bodyPr/>
        <a:lstStyle/>
        <a:p>
          <a:r>
            <a:rPr lang="en-US" sz="1000" b="1" dirty="0"/>
            <a:t>Blue Springs Police Department</a:t>
          </a:r>
        </a:p>
      </dgm:t>
    </dgm:pt>
    <dgm:pt modelId="{AC2781F5-80E1-4866-B707-8885C9EBBECE}" type="parTrans" cxnId="{A1AB33B5-1CEA-460A-A125-7227A95379D6}">
      <dgm:prSet/>
      <dgm:spPr/>
      <dgm:t>
        <a:bodyPr/>
        <a:lstStyle/>
        <a:p>
          <a:endParaRPr lang="en-US"/>
        </a:p>
      </dgm:t>
    </dgm:pt>
    <dgm:pt modelId="{837F66C3-686B-4BDA-98BD-71CF2986C89B}" type="sibTrans" cxnId="{A1AB33B5-1CEA-460A-A125-7227A95379D6}">
      <dgm:prSet/>
      <dgm:spPr/>
      <dgm:t>
        <a:bodyPr/>
        <a:lstStyle/>
        <a:p>
          <a:endParaRPr lang="en-US"/>
        </a:p>
      </dgm:t>
    </dgm:pt>
    <dgm:pt modelId="{573E875E-B6C9-448C-AF23-5C147C42C657}">
      <dgm:prSet phldrT="[Text]" custT="1"/>
      <dgm:spPr>
        <a:solidFill>
          <a:schemeClr val="accent6">
            <a:lumMod val="40000"/>
            <a:lumOff val="60000"/>
          </a:schemeClr>
        </a:solidFill>
      </dgm:spPr>
      <dgm:t>
        <a:bodyPr/>
        <a:lstStyle/>
        <a:p>
          <a:r>
            <a:rPr lang="en-US" sz="1000" b="1" dirty="0">
              <a:solidFill>
                <a:schemeClr val="tx1"/>
              </a:solidFill>
            </a:rPr>
            <a:t>North Kansas City Police Dept.</a:t>
          </a:r>
        </a:p>
      </dgm:t>
    </dgm:pt>
    <dgm:pt modelId="{269F7E7C-431D-45E1-9A93-E3823B2F1E5C}" type="parTrans" cxnId="{470868F1-AEEA-41A2-AB31-2E812F13CAE0}">
      <dgm:prSet/>
      <dgm:spPr/>
      <dgm:t>
        <a:bodyPr/>
        <a:lstStyle/>
        <a:p>
          <a:endParaRPr lang="en-US"/>
        </a:p>
      </dgm:t>
    </dgm:pt>
    <dgm:pt modelId="{42665A61-ED56-40EC-9E20-C0B528F6958F}" type="sibTrans" cxnId="{470868F1-AEEA-41A2-AB31-2E812F13CAE0}">
      <dgm:prSet/>
      <dgm:spPr>
        <a:solidFill>
          <a:schemeClr val="bg1">
            <a:lumMod val="75000"/>
          </a:schemeClr>
        </a:solidFill>
      </dgm:spPr>
      <dgm:t>
        <a:bodyPr/>
        <a:lstStyle/>
        <a:p>
          <a:endParaRPr lang="en-US"/>
        </a:p>
      </dgm:t>
    </dgm:pt>
    <dgm:pt modelId="{7BEB8887-2913-41BE-B254-5926E9C64311}">
      <dgm:prSet phldrT="[Text]" custT="1"/>
      <dgm:spPr/>
      <dgm:t>
        <a:bodyPr/>
        <a:lstStyle/>
        <a:p>
          <a:r>
            <a:rPr lang="en-US" sz="1000" b="1" dirty="0"/>
            <a:t>University of Kansas Public Safety Office</a:t>
          </a:r>
        </a:p>
      </dgm:t>
    </dgm:pt>
    <dgm:pt modelId="{6FD92791-87D8-420B-AE4C-12264388701E}" type="parTrans" cxnId="{309CF6B2-D953-4D5B-92D4-AD681E817E71}">
      <dgm:prSet/>
      <dgm:spPr/>
      <dgm:t>
        <a:bodyPr/>
        <a:lstStyle/>
        <a:p>
          <a:endParaRPr lang="en-US"/>
        </a:p>
      </dgm:t>
    </dgm:pt>
    <dgm:pt modelId="{8510BF7E-3D57-4010-83BF-2E3039D44D3A}" type="sibTrans" cxnId="{309CF6B2-D953-4D5B-92D4-AD681E817E71}">
      <dgm:prSet/>
      <dgm:spPr/>
      <dgm:t>
        <a:bodyPr/>
        <a:lstStyle/>
        <a:p>
          <a:endParaRPr lang="en-US"/>
        </a:p>
      </dgm:t>
    </dgm:pt>
    <dgm:pt modelId="{8DD0DBD1-32ED-4B8A-B0E9-B52368F23639}">
      <dgm:prSet custT="1"/>
      <dgm:spPr>
        <a:solidFill>
          <a:schemeClr val="accent6">
            <a:lumMod val="60000"/>
            <a:lumOff val="40000"/>
          </a:schemeClr>
        </a:solidFill>
      </dgm:spPr>
      <dgm:t>
        <a:bodyPr/>
        <a:lstStyle/>
        <a:p>
          <a:r>
            <a:rPr lang="en-US" sz="1000" b="1" dirty="0">
              <a:solidFill>
                <a:schemeClr val="tx1"/>
              </a:solidFill>
            </a:rPr>
            <a:t>St. Joseph Police Dept.</a:t>
          </a:r>
        </a:p>
      </dgm:t>
    </dgm:pt>
    <dgm:pt modelId="{DF71EDD2-B12F-4684-9F77-4C34D19E4814}" type="parTrans" cxnId="{242FF8B8-083C-4BBF-A1D2-7C7DA3AC600B}">
      <dgm:prSet/>
      <dgm:spPr/>
      <dgm:t>
        <a:bodyPr/>
        <a:lstStyle/>
        <a:p>
          <a:endParaRPr lang="en-US"/>
        </a:p>
      </dgm:t>
    </dgm:pt>
    <dgm:pt modelId="{DDDED5DA-EB9D-4067-B08E-34EAD2BD9332}" type="sibTrans" cxnId="{242FF8B8-083C-4BBF-A1D2-7C7DA3AC600B}">
      <dgm:prSet/>
      <dgm:spPr>
        <a:solidFill>
          <a:schemeClr val="bg1">
            <a:lumMod val="65000"/>
          </a:schemeClr>
        </a:solidFill>
      </dgm:spPr>
      <dgm:t>
        <a:bodyPr/>
        <a:lstStyle/>
        <a:p>
          <a:endParaRPr lang="en-US"/>
        </a:p>
      </dgm:t>
    </dgm:pt>
    <dgm:pt modelId="{020F04C4-15CF-41DC-B5F3-6EE9B7A7B46E}" type="pres">
      <dgm:prSet presAssocID="{70B624EE-5141-4E97-8912-E169CAE7F6BD}" presName="Name0" presStyleCnt="0">
        <dgm:presLayoutVars>
          <dgm:chMax/>
          <dgm:chPref/>
          <dgm:dir/>
          <dgm:animLvl val="lvl"/>
        </dgm:presLayoutVars>
      </dgm:prSet>
      <dgm:spPr/>
    </dgm:pt>
    <dgm:pt modelId="{5EC72BBD-2895-4F61-9C5C-547A0F7AF6D5}" type="pres">
      <dgm:prSet presAssocID="{57A8C0A1-7C60-4403-92F3-4212B4B72030}" presName="composite" presStyleCnt="0"/>
      <dgm:spPr/>
    </dgm:pt>
    <dgm:pt modelId="{F98AE9B9-7704-4FEA-A57E-EA558D45C67D}" type="pres">
      <dgm:prSet presAssocID="{57A8C0A1-7C60-4403-92F3-4212B4B72030}" presName="Parent1" presStyleLbl="node1" presStyleIdx="0" presStyleCnt="8">
        <dgm:presLayoutVars>
          <dgm:chMax val="1"/>
          <dgm:chPref val="1"/>
          <dgm:bulletEnabled val="1"/>
        </dgm:presLayoutVars>
      </dgm:prSet>
      <dgm:spPr/>
    </dgm:pt>
    <dgm:pt modelId="{9949A2F9-A7CB-4F21-B8B7-27A05C770B5A}" type="pres">
      <dgm:prSet presAssocID="{57A8C0A1-7C60-4403-92F3-4212B4B72030}" presName="Childtext1" presStyleLbl="revTx" presStyleIdx="0" presStyleCnt="4">
        <dgm:presLayoutVars>
          <dgm:chMax val="0"/>
          <dgm:chPref val="0"/>
          <dgm:bulletEnabled val="1"/>
        </dgm:presLayoutVars>
      </dgm:prSet>
      <dgm:spPr/>
    </dgm:pt>
    <dgm:pt modelId="{5215F14C-1A33-4DCC-8066-E52B6B1D8CD3}" type="pres">
      <dgm:prSet presAssocID="{57A8C0A1-7C60-4403-92F3-4212B4B72030}" presName="BalanceSpacing" presStyleCnt="0"/>
      <dgm:spPr/>
    </dgm:pt>
    <dgm:pt modelId="{40228509-6696-49E0-B807-5F6D722C384B}" type="pres">
      <dgm:prSet presAssocID="{57A8C0A1-7C60-4403-92F3-4212B4B72030}" presName="BalanceSpacing1" presStyleCnt="0"/>
      <dgm:spPr/>
    </dgm:pt>
    <dgm:pt modelId="{66EEB1FC-DB09-438F-A27F-D148F58254B8}" type="pres">
      <dgm:prSet presAssocID="{42B59017-3701-40B0-85CA-95B05E48A980}" presName="Accent1Text" presStyleLbl="node1" presStyleIdx="1" presStyleCnt="8"/>
      <dgm:spPr/>
    </dgm:pt>
    <dgm:pt modelId="{A2ED4DCA-5BB8-43C9-878B-5B1B72C5D0AF}" type="pres">
      <dgm:prSet presAssocID="{42B59017-3701-40B0-85CA-95B05E48A980}" presName="spaceBetweenRectangles" presStyleCnt="0"/>
      <dgm:spPr/>
    </dgm:pt>
    <dgm:pt modelId="{D8DD9BC3-E1B3-4B8C-936D-0BB59738A5F1}" type="pres">
      <dgm:prSet presAssocID="{8623432D-1C9E-4439-88F3-D6EBC566E085}" presName="composite" presStyleCnt="0"/>
      <dgm:spPr/>
    </dgm:pt>
    <dgm:pt modelId="{860835CF-82A3-4D8F-AF60-B93DA6D3877A}" type="pres">
      <dgm:prSet presAssocID="{8623432D-1C9E-4439-88F3-D6EBC566E085}" presName="Parent1" presStyleLbl="node1" presStyleIdx="2" presStyleCnt="8">
        <dgm:presLayoutVars>
          <dgm:chMax val="1"/>
          <dgm:chPref val="1"/>
          <dgm:bulletEnabled val="1"/>
        </dgm:presLayoutVars>
      </dgm:prSet>
      <dgm:spPr/>
    </dgm:pt>
    <dgm:pt modelId="{BF7472A1-4ECD-470A-9689-45F871BC9ACC}" type="pres">
      <dgm:prSet presAssocID="{8623432D-1C9E-4439-88F3-D6EBC566E085}" presName="Childtext1" presStyleLbl="revTx" presStyleIdx="1" presStyleCnt="4">
        <dgm:presLayoutVars>
          <dgm:chMax val="0"/>
          <dgm:chPref val="0"/>
          <dgm:bulletEnabled val="1"/>
        </dgm:presLayoutVars>
      </dgm:prSet>
      <dgm:spPr/>
    </dgm:pt>
    <dgm:pt modelId="{EDD587C4-6696-498F-8D35-617D58A54397}" type="pres">
      <dgm:prSet presAssocID="{8623432D-1C9E-4439-88F3-D6EBC566E085}" presName="BalanceSpacing" presStyleCnt="0"/>
      <dgm:spPr/>
    </dgm:pt>
    <dgm:pt modelId="{BD935DF4-903C-4B69-9B74-B9CAE9DF3A83}" type="pres">
      <dgm:prSet presAssocID="{8623432D-1C9E-4439-88F3-D6EBC566E085}" presName="BalanceSpacing1" presStyleCnt="0"/>
      <dgm:spPr/>
    </dgm:pt>
    <dgm:pt modelId="{E3DCDCCE-572B-4581-A418-338D484E3A44}" type="pres">
      <dgm:prSet presAssocID="{3851DFDD-60D7-4B34-8036-53B156781E44}" presName="Accent1Text" presStyleLbl="node1" presStyleIdx="3" presStyleCnt="8"/>
      <dgm:spPr/>
    </dgm:pt>
    <dgm:pt modelId="{D06A246C-9309-4A5F-AD22-FC8CBAB5CE67}" type="pres">
      <dgm:prSet presAssocID="{3851DFDD-60D7-4B34-8036-53B156781E44}" presName="spaceBetweenRectangles" presStyleCnt="0"/>
      <dgm:spPr/>
    </dgm:pt>
    <dgm:pt modelId="{33CC86B3-A2AE-45A0-8B06-5904009D599B}" type="pres">
      <dgm:prSet presAssocID="{573E875E-B6C9-448C-AF23-5C147C42C657}" presName="composite" presStyleCnt="0"/>
      <dgm:spPr/>
    </dgm:pt>
    <dgm:pt modelId="{5394B4DD-5E37-4D83-AF5C-30B092D1D6BC}" type="pres">
      <dgm:prSet presAssocID="{573E875E-B6C9-448C-AF23-5C147C42C657}" presName="Parent1" presStyleLbl="node1" presStyleIdx="4" presStyleCnt="8">
        <dgm:presLayoutVars>
          <dgm:chMax val="1"/>
          <dgm:chPref val="1"/>
          <dgm:bulletEnabled val="1"/>
        </dgm:presLayoutVars>
      </dgm:prSet>
      <dgm:spPr/>
    </dgm:pt>
    <dgm:pt modelId="{32F062B2-F36D-4C9A-AAD3-9C35F93117FE}" type="pres">
      <dgm:prSet presAssocID="{573E875E-B6C9-448C-AF23-5C147C42C657}" presName="Childtext1" presStyleLbl="revTx" presStyleIdx="2" presStyleCnt="4">
        <dgm:presLayoutVars>
          <dgm:chMax val="0"/>
          <dgm:chPref val="0"/>
          <dgm:bulletEnabled val="1"/>
        </dgm:presLayoutVars>
      </dgm:prSet>
      <dgm:spPr/>
    </dgm:pt>
    <dgm:pt modelId="{0AF4BB06-53F5-41BB-8367-A32E59A684B8}" type="pres">
      <dgm:prSet presAssocID="{573E875E-B6C9-448C-AF23-5C147C42C657}" presName="BalanceSpacing" presStyleCnt="0"/>
      <dgm:spPr/>
    </dgm:pt>
    <dgm:pt modelId="{1242356D-EDD3-46C0-A9EF-42FAD135B366}" type="pres">
      <dgm:prSet presAssocID="{573E875E-B6C9-448C-AF23-5C147C42C657}" presName="BalanceSpacing1" presStyleCnt="0"/>
      <dgm:spPr/>
    </dgm:pt>
    <dgm:pt modelId="{AAC66B8D-9F36-40B6-9890-18B9136ADFCF}" type="pres">
      <dgm:prSet presAssocID="{42665A61-ED56-40EC-9E20-C0B528F6958F}" presName="Accent1Text" presStyleLbl="node1" presStyleIdx="5" presStyleCnt="8"/>
      <dgm:spPr/>
    </dgm:pt>
    <dgm:pt modelId="{E646AD95-14BD-47CB-9552-6543825F633B}" type="pres">
      <dgm:prSet presAssocID="{42665A61-ED56-40EC-9E20-C0B528F6958F}" presName="spaceBetweenRectangles" presStyleCnt="0"/>
      <dgm:spPr/>
    </dgm:pt>
    <dgm:pt modelId="{049887B3-C3E6-4FB3-9E40-46CA683DF9E8}" type="pres">
      <dgm:prSet presAssocID="{8DD0DBD1-32ED-4B8A-B0E9-B52368F23639}" presName="composite" presStyleCnt="0"/>
      <dgm:spPr/>
    </dgm:pt>
    <dgm:pt modelId="{23442B00-B097-444F-9C1C-5E4184A27BC7}" type="pres">
      <dgm:prSet presAssocID="{8DD0DBD1-32ED-4B8A-B0E9-B52368F23639}" presName="Parent1" presStyleLbl="node1" presStyleIdx="6" presStyleCnt="8">
        <dgm:presLayoutVars>
          <dgm:chMax val="1"/>
          <dgm:chPref val="1"/>
          <dgm:bulletEnabled val="1"/>
        </dgm:presLayoutVars>
      </dgm:prSet>
      <dgm:spPr/>
    </dgm:pt>
    <dgm:pt modelId="{1C48C069-83F4-42FC-ABAA-29D71A9A91CC}" type="pres">
      <dgm:prSet presAssocID="{8DD0DBD1-32ED-4B8A-B0E9-B52368F23639}" presName="Childtext1" presStyleLbl="revTx" presStyleIdx="3" presStyleCnt="4">
        <dgm:presLayoutVars>
          <dgm:chMax val="0"/>
          <dgm:chPref val="0"/>
          <dgm:bulletEnabled val="1"/>
        </dgm:presLayoutVars>
      </dgm:prSet>
      <dgm:spPr/>
    </dgm:pt>
    <dgm:pt modelId="{77CA0FE1-F1B4-4F3F-9B7E-65DF7CB06807}" type="pres">
      <dgm:prSet presAssocID="{8DD0DBD1-32ED-4B8A-B0E9-B52368F23639}" presName="BalanceSpacing" presStyleCnt="0"/>
      <dgm:spPr/>
    </dgm:pt>
    <dgm:pt modelId="{87BFCA96-DE70-49FC-A84D-CCEC0CAE658E}" type="pres">
      <dgm:prSet presAssocID="{8DD0DBD1-32ED-4B8A-B0E9-B52368F23639}" presName="BalanceSpacing1" presStyleCnt="0"/>
      <dgm:spPr/>
    </dgm:pt>
    <dgm:pt modelId="{18F87620-706B-4E06-A722-7689E8690D47}" type="pres">
      <dgm:prSet presAssocID="{DDDED5DA-EB9D-4067-B08E-34EAD2BD9332}" presName="Accent1Text" presStyleLbl="node1" presStyleIdx="7" presStyleCnt="8"/>
      <dgm:spPr/>
    </dgm:pt>
  </dgm:ptLst>
  <dgm:cxnLst>
    <dgm:cxn modelId="{86346B01-60D1-4147-989C-15D08CF275B4}" type="presOf" srcId="{573E875E-B6C9-448C-AF23-5C147C42C657}" destId="{5394B4DD-5E37-4D83-AF5C-30B092D1D6BC}" srcOrd="0" destOrd="0" presId="urn:microsoft.com/office/officeart/2008/layout/AlternatingHexagons"/>
    <dgm:cxn modelId="{04B5DC02-4D24-4BD5-843A-A6E9447ADA7A}" type="presOf" srcId="{63E5786B-28CA-441B-A58C-2F97B51AB2E1}" destId="{9949A2F9-A7CB-4F21-B8B7-27A05C770B5A}" srcOrd="0" destOrd="0" presId="urn:microsoft.com/office/officeart/2008/layout/AlternatingHexagons"/>
    <dgm:cxn modelId="{120B4B0E-D661-461B-9945-3C667FA18723}" srcId="{57A8C0A1-7C60-4403-92F3-4212B4B72030}" destId="{63E5786B-28CA-441B-A58C-2F97B51AB2E1}" srcOrd="0" destOrd="0" parTransId="{460C5D9A-5E0E-4FCF-9333-A8883E0C3256}" sibTransId="{FF358E8A-5A22-4C35-9F8A-C8B604418AD0}"/>
    <dgm:cxn modelId="{3A995B18-9A27-485F-8AC1-2D1E20974D57}" type="presOf" srcId="{42665A61-ED56-40EC-9E20-C0B528F6958F}" destId="{AAC66B8D-9F36-40B6-9890-18B9136ADFCF}" srcOrd="0" destOrd="0" presId="urn:microsoft.com/office/officeart/2008/layout/AlternatingHexagons"/>
    <dgm:cxn modelId="{32646133-AA33-4680-8FAC-9ADE627B64B5}" type="presOf" srcId="{DDDED5DA-EB9D-4067-B08E-34EAD2BD9332}" destId="{18F87620-706B-4E06-A722-7689E8690D47}" srcOrd="0" destOrd="0" presId="urn:microsoft.com/office/officeart/2008/layout/AlternatingHexagons"/>
    <dgm:cxn modelId="{E2FA635F-C508-4A44-9FAB-1F6E7B8639DA}" srcId="{70B624EE-5141-4E97-8912-E169CAE7F6BD}" destId="{8623432D-1C9E-4439-88F3-D6EBC566E085}" srcOrd="1" destOrd="0" parTransId="{25F20FCA-F56C-4F1B-9B42-3D4D5AC636F5}" sibTransId="{3851DFDD-60D7-4B34-8036-53B156781E44}"/>
    <dgm:cxn modelId="{9BEAAC5F-25F5-47FA-8A01-7753BCC54C75}" type="presOf" srcId="{076B6384-600C-4E44-A35A-D114379721D3}" destId="{BF7472A1-4ECD-470A-9689-45F871BC9ACC}" srcOrd="0" destOrd="0" presId="urn:microsoft.com/office/officeart/2008/layout/AlternatingHexagons"/>
    <dgm:cxn modelId="{8EACF04A-2B6A-4CBF-93C4-8B21DA86BDE2}" type="presOf" srcId="{8DD0DBD1-32ED-4B8A-B0E9-B52368F23639}" destId="{23442B00-B097-444F-9C1C-5E4184A27BC7}" srcOrd="0" destOrd="0" presId="urn:microsoft.com/office/officeart/2008/layout/AlternatingHexagons"/>
    <dgm:cxn modelId="{DD105A4E-8928-4C14-B480-61AE4042F5C4}" srcId="{70B624EE-5141-4E97-8912-E169CAE7F6BD}" destId="{57A8C0A1-7C60-4403-92F3-4212B4B72030}" srcOrd="0" destOrd="0" parTransId="{9E758E0E-02C5-46B1-B777-56C73166CDE8}" sibTransId="{42B59017-3701-40B0-85CA-95B05E48A980}"/>
    <dgm:cxn modelId="{D7010188-1577-4969-8255-70B4D42A9471}" type="presOf" srcId="{42B59017-3701-40B0-85CA-95B05E48A980}" destId="{66EEB1FC-DB09-438F-A27F-D148F58254B8}" srcOrd="0" destOrd="0" presId="urn:microsoft.com/office/officeart/2008/layout/AlternatingHexagons"/>
    <dgm:cxn modelId="{30D5B891-F0AD-4E84-BDA0-04F0BB0A7503}" type="presOf" srcId="{7BEB8887-2913-41BE-B254-5926E9C64311}" destId="{32F062B2-F36D-4C9A-AAD3-9C35F93117FE}" srcOrd="0" destOrd="0" presId="urn:microsoft.com/office/officeart/2008/layout/AlternatingHexagons"/>
    <dgm:cxn modelId="{309CF6B2-D953-4D5B-92D4-AD681E817E71}" srcId="{573E875E-B6C9-448C-AF23-5C147C42C657}" destId="{7BEB8887-2913-41BE-B254-5926E9C64311}" srcOrd="0" destOrd="0" parTransId="{6FD92791-87D8-420B-AE4C-12264388701E}" sibTransId="{8510BF7E-3D57-4010-83BF-2E3039D44D3A}"/>
    <dgm:cxn modelId="{A1AB33B5-1CEA-460A-A125-7227A95379D6}" srcId="{8623432D-1C9E-4439-88F3-D6EBC566E085}" destId="{076B6384-600C-4E44-A35A-D114379721D3}" srcOrd="0" destOrd="0" parTransId="{AC2781F5-80E1-4866-B707-8885C9EBBECE}" sibTransId="{837F66C3-686B-4BDA-98BD-71CF2986C89B}"/>
    <dgm:cxn modelId="{242FF8B8-083C-4BBF-A1D2-7C7DA3AC600B}" srcId="{70B624EE-5141-4E97-8912-E169CAE7F6BD}" destId="{8DD0DBD1-32ED-4B8A-B0E9-B52368F23639}" srcOrd="3" destOrd="0" parTransId="{DF71EDD2-B12F-4684-9F77-4C34D19E4814}" sibTransId="{DDDED5DA-EB9D-4067-B08E-34EAD2BD9332}"/>
    <dgm:cxn modelId="{B2D0D7BF-8176-44CB-9C2F-4F169F25AAAC}" type="presOf" srcId="{70B624EE-5141-4E97-8912-E169CAE7F6BD}" destId="{020F04C4-15CF-41DC-B5F3-6EE9B7A7B46E}" srcOrd="0" destOrd="0" presId="urn:microsoft.com/office/officeart/2008/layout/AlternatingHexagons"/>
    <dgm:cxn modelId="{66EF81D9-ECF8-44D6-ABF7-AD2509CA1AF5}" type="presOf" srcId="{8623432D-1C9E-4439-88F3-D6EBC566E085}" destId="{860835CF-82A3-4D8F-AF60-B93DA6D3877A}" srcOrd="0" destOrd="0" presId="urn:microsoft.com/office/officeart/2008/layout/AlternatingHexagons"/>
    <dgm:cxn modelId="{8E09CDDD-389F-4080-9200-097416E4B839}" type="presOf" srcId="{3851DFDD-60D7-4B34-8036-53B156781E44}" destId="{E3DCDCCE-572B-4581-A418-338D484E3A44}" srcOrd="0" destOrd="0" presId="urn:microsoft.com/office/officeart/2008/layout/AlternatingHexagons"/>
    <dgm:cxn modelId="{139FE0DD-3EF6-4D07-B897-46058B004008}" type="presOf" srcId="{57A8C0A1-7C60-4403-92F3-4212B4B72030}" destId="{F98AE9B9-7704-4FEA-A57E-EA558D45C67D}" srcOrd="0" destOrd="0" presId="urn:microsoft.com/office/officeart/2008/layout/AlternatingHexagons"/>
    <dgm:cxn modelId="{470868F1-AEEA-41A2-AB31-2E812F13CAE0}" srcId="{70B624EE-5141-4E97-8912-E169CAE7F6BD}" destId="{573E875E-B6C9-448C-AF23-5C147C42C657}" srcOrd="2" destOrd="0" parTransId="{269F7E7C-431D-45E1-9A93-E3823B2F1E5C}" sibTransId="{42665A61-ED56-40EC-9E20-C0B528F6958F}"/>
    <dgm:cxn modelId="{B0CC02C4-BDC2-425A-B087-78A843CBFEC6}" type="presParOf" srcId="{020F04C4-15CF-41DC-B5F3-6EE9B7A7B46E}" destId="{5EC72BBD-2895-4F61-9C5C-547A0F7AF6D5}" srcOrd="0" destOrd="0" presId="urn:microsoft.com/office/officeart/2008/layout/AlternatingHexagons"/>
    <dgm:cxn modelId="{827B3634-D95B-4989-A1EA-50A9D3D33C72}" type="presParOf" srcId="{5EC72BBD-2895-4F61-9C5C-547A0F7AF6D5}" destId="{F98AE9B9-7704-4FEA-A57E-EA558D45C67D}" srcOrd="0" destOrd="0" presId="urn:microsoft.com/office/officeart/2008/layout/AlternatingHexagons"/>
    <dgm:cxn modelId="{9932648D-9742-4EA8-BC92-F00D2872C813}" type="presParOf" srcId="{5EC72BBD-2895-4F61-9C5C-547A0F7AF6D5}" destId="{9949A2F9-A7CB-4F21-B8B7-27A05C770B5A}" srcOrd="1" destOrd="0" presId="urn:microsoft.com/office/officeart/2008/layout/AlternatingHexagons"/>
    <dgm:cxn modelId="{2E91258E-1CEA-4E02-91BD-64F991FC9BFC}" type="presParOf" srcId="{5EC72BBD-2895-4F61-9C5C-547A0F7AF6D5}" destId="{5215F14C-1A33-4DCC-8066-E52B6B1D8CD3}" srcOrd="2" destOrd="0" presId="urn:microsoft.com/office/officeart/2008/layout/AlternatingHexagons"/>
    <dgm:cxn modelId="{AFF3BA6D-F883-46AC-B960-E90CC9D5EF63}" type="presParOf" srcId="{5EC72BBD-2895-4F61-9C5C-547A0F7AF6D5}" destId="{40228509-6696-49E0-B807-5F6D722C384B}" srcOrd="3" destOrd="0" presId="urn:microsoft.com/office/officeart/2008/layout/AlternatingHexagons"/>
    <dgm:cxn modelId="{19D407D1-028F-4200-994E-9B45F0D84E9B}" type="presParOf" srcId="{5EC72BBD-2895-4F61-9C5C-547A0F7AF6D5}" destId="{66EEB1FC-DB09-438F-A27F-D148F58254B8}" srcOrd="4" destOrd="0" presId="urn:microsoft.com/office/officeart/2008/layout/AlternatingHexagons"/>
    <dgm:cxn modelId="{5C0BFCAC-4C73-4F92-8C32-AA6B1066F233}" type="presParOf" srcId="{020F04C4-15CF-41DC-B5F3-6EE9B7A7B46E}" destId="{A2ED4DCA-5BB8-43C9-878B-5B1B72C5D0AF}" srcOrd="1" destOrd="0" presId="urn:microsoft.com/office/officeart/2008/layout/AlternatingHexagons"/>
    <dgm:cxn modelId="{87E313E0-F2CC-40F8-92B4-098662093128}" type="presParOf" srcId="{020F04C4-15CF-41DC-B5F3-6EE9B7A7B46E}" destId="{D8DD9BC3-E1B3-4B8C-936D-0BB59738A5F1}" srcOrd="2" destOrd="0" presId="urn:microsoft.com/office/officeart/2008/layout/AlternatingHexagons"/>
    <dgm:cxn modelId="{4F80296B-5BA6-4225-A999-E2721D449CBF}" type="presParOf" srcId="{D8DD9BC3-E1B3-4B8C-936D-0BB59738A5F1}" destId="{860835CF-82A3-4D8F-AF60-B93DA6D3877A}" srcOrd="0" destOrd="0" presId="urn:microsoft.com/office/officeart/2008/layout/AlternatingHexagons"/>
    <dgm:cxn modelId="{6FBABCA0-A8D7-49C2-BE0E-8DBCFCA10D22}" type="presParOf" srcId="{D8DD9BC3-E1B3-4B8C-936D-0BB59738A5F1}" destId="{BF7472A1-4ECD-470A-9689-45F871BC9ACC}" srcOrd="1" destOrd="0" presId="urn:microsoft.com/office/officeart/2008/layout/AlternatingHexagons"/>
    <dgm:cxn modelId="{38E05E85-3643-4756-8F44-0E77A801273D}" type="presParOf" srcId="{D8DD9BC3-E1B3-4B8C-936D-0BB59738A5F1}" destId="{EDD587C4-6696-498F-8D35-617D58A54397}" srcOrd="2" destOrd="0" presId="urn:microsoft.com/office/officeart/2008/layout/AlternatingHexagons"/>
    <dgm:cxn modelId="{2023975C-9453-4912-9F2A-0A156F711575}" type="presParOf" srcId="{D8DD9BC3-E1B3-4B8C-936D-0BB59738A5F1}" destId="{BD935DF4-903C-4B69-9B74-B9CAE9DF3A83}" srcOrd="3" destOrd="0" presId="urn:microsoft.com/office/officeart/2008/layout/AlternatingHexagons"/>
    <dgm:cxn modelId="{1F0D904C-2EF9-4B2C-BE61-FF8C75F8A80A}" type="presParOf" srcId="{D8DD9BC3-E1B3-4B8C-936D-0BB59738A5F1}" destId="{E3DCDCCE-572B-4581-A418-338D484E3A44}" srcOrd="4" destOrd="0" presId="urn:microsoft.com/office/officeart/2008/layout/AlternatingHexagons"/>
    <dgm:cxn modelId="{5AEF8974-5336-448D-803B-770500F870CD}" type="presParOf" srcId="{020F04C4-15CF-41DC-B5F3-6EE9B7A7B46E}" destId="{D06A246C-9309-4A5F-AD22-FC8CBAB5CE67}" srcOrd="3" destOrd="0" presId="urn:microsoft.com/office/officeart/2008/layout/AlternatingHexagons"/>
    <dgm:cxn modelId="{A8B82CA9-9D66-44A1-BDCE-39B438B0520D}" type="presParOf" srcId="{020F04C4-15CF-41DC-B5F3-6EE9B7A7B46E}" destId="{33CC86B3-A2AE-45A0-8B06-5904009D599B}" srcOrd="4" destOrd="0" presId="urn:microsoft.com/office/officeart/2008/layout/AlternatingHexagons"/>
    <dgm:cxn modelId="{A074C5ED-63D4-4611-BEA0-8B204B0803D8}" type="presParOf" srcId="{33CC86B3-A2AE-45A0-8B06-5904009D599B}" destId="{5394B4DD-5E37-4D83-AF5C-30B092D1D6BC}" srcOrd="0" destOrd="0" presId="urn:microsoft.com/office/officeart/2008/layout/AlternatingHexagons"/>
    <dgm:cxn modelId="{B7B3F029-131C-4007-B00A-6B0BE6188A16}" type="presParOf" srcId="{33CC86B3-A2AE-45A0-8B06-5904009D599B}" destId="{32F062B2-F36D-4C9A-AAD3-9C35F93117FE}" srcOrd="1" destOrd="0" presId="urn:microsoft.com/office/officeart/2008/layout/AlternatingHexagons"/>
    <dgm:cxn modelId="{A76F1361-51A7-4FAB-AF1B-2FEDE72B4D82}" type="presParOf" srcId="{33CC86B3-A2AE-45A0-8B06-5904009D599B}" destId="{0AF4BB06-53F5-41BB-8367-A32E59A684B8}" srcOrd="2" destOrd="0" presId="urn:microsoft.com/office/officeart/2008/layout/AlternatingHexagons"/>
    <dgm:cxn modelId="{DCC11158-EFBE-49C7-9240-2897E0E47782}" type="presParOf" srcId="{33CC86B3-A2AE-45A0-8B06-5904009D599B}" destId="{1242356D-EDD3-46C0-A9EF-42FAD135B366}" srcOrd="3" destOrd="0" presId="urn:microsoft.com/office/officeart/2008/layout/AlternatingHexagons"/>
    <dgm:cxn modelId="{2190E320-47B3-4DB6-A608-A6C44CFE4C5E}" type="presParOf" srcId="{33CC86B3-A2AE-45A0-8B06-5904009D599B}" destId="{AAC66B8D-9F36-40B6-9890-18B9136ADFCF}" srcOrd="4" destOrd="0" presId="urn:microsoft.com/office/officeart/2008/layout/AlternatingHexagons"/>
    <dgm:cxn modelId="{18034E1D-B958-459E-8ED8-71D1269BBC89}" type="presParOf" srcId="{020F04C4-15CF-41DC-B5F3-6EE9B7A7B46E}" destId="{E646AD95-14BD-47CB-9552-6543825F633B}" srcOrd="5" destOrd="0" presId="urn:microsoft.com/office/officeart/2008/layout/AlternatingHexagons"/>
    <dgm:cxn modelId="{60751DA4-0B5F-4F0E-9AD4-A06C7A65E9DB}" type="presParOf" srcId="{020F04C4-15CF-41DC-B5F3-6EE9B7A7B46E}" destId="{049887B3-C3E6-4FB3-9E40-46CA683DF9E8}" srcOrd="6" destOrd="0" presId="urn:microsoft.com/office/officeart/2008/layout/AlternatingHexagons"/>
    <dgm:cxn modelId="{E2DA95DE-8507-499E-ABFD-0A21050CA32F}" type="presParOf" srcId="{049887B3-C3E6-4FB3-9E40-46CA683DF9E8}" destId="{23442B00-B097-444F-9C1C-5E4184A27BC7}" srcOrd="0" destOrd="0" presId="urn:microsoft.com/office/officeart/2008/layout/AlternatingHexagons"/>
    <dgm:cxn modelId="{D4AFED41-9904-4CE4-82D8-20435C458536}" type="presParOf" srcId="{049887B3-C3E6-4FB3-9E40-46CA683DF9E8}" destId="{1C48C069-83F4-42FC-ABAA-29D71A9A91CC}" srcOrd="1" destOrd="0" presId="urn:microsoft.com/office/officeart/2008/layout/AlternatingHexagons"/>
    <dgm:cxn modelId="{1CAB5712-C772-4497-9B6C-4BB33AC8D9A0}" type="presParOf" srcId="{049887B3-C3E6-4FB3-9E40-46CA683DF9E8}" destId="{77CA0FE1-F1B4-4F3F-9B7E-65DF7CB06807}" srcOrd="2" destOrd="0" presId="urn:microsoft.com/office/officeart/2008/layout/AlternatingHexagons"/>
    <dgm:cxn modelId="{931D18E9-9639-4D4A-8AC5-6C06AEA41369}" type="presParOf" srcId="{049887B3-C3E6-4FB3-9E40-46CA683DF9E8}" destId="{87BFCA96-DE70-49FC-A84D-CCEC0CAE658E}" srcOrd="3" destOrd="0" presId="urn:microsoft.com/office/officeart/2008/layout/AlternatingHexagons"/>
    <dgm:cxn modelId="{77C6806C-A9E4-446D-BB93-794552124BB3}" type="presParOf" srcId="{049887B3-C3E6-4FB3-9E40-46CA683DF9E8}" destId="{18F87620-706B-4E06-A722-7689E8690D47}"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AE9B9-7704-4FEA-A57E-EA558D45C67D}">
      <dsp:nvSpPr>
        <dsp:cNvPr id="0" name=""/>
        <dsp:cNvSpPr/>
      </dsp:nvSpPr>
      <dsp:spPr>
        <a:xfrm rot="5400000">
          <a:off x="2068580" y="69016"/>
          <a:ext cx="1052747" cy="915889"/>
        </a:xfrm>
        <a:prstGeom prst="hexagon">
          <a:avLst>
            <a:gd name="adj" fmla="val 25000"/>
            <a:gd name="vf" fmla="val 11547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Kansas City Police Dept.</a:t>
          </a:r>
        </a:p>
      </dsp:txBody>
      <dsp:txXfrm rot="-5400000">
        <a:off x="2279735" y="164640"/>
        <a:ext cx="630437" cy="724641"/>
      </dsp:txXfrm>
    </dsp:sp>
    <dsp:sp modelId="{9949A2F9-A7CB-4F21-B8B7-27A05C770B5A}">
      <dsp:nvSpPr>
        <dsp:cNvPr id="0" name=""/>
        <dsp:cNvSpPr/>
      </dsp:nvSpPr>
      <dsp:spPr>
        <a:xfrm>
          <a:off x="3080691" y="211137"/>
          <a:ext cx="1174865" cy="63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dirty="0"/>
            <a:t>Liberty Police</a:t>
          </a:r>
        </a:p>
      </dsp:txBody>
      <dsp:txXfrm>
        <a:off x="3080691" y="211137"/>
        <a:ext cx="1174865" cy="631648"/>
      </dsp:txXfrm>
    </dsp:sp>
    <dsp:sp modelId="{66EEB1FC-DB09-438F-A27F-D148F58254B8}">
      <dsp:nvSpPr>
        <dsp:cNvPr id="0" name=""/>
        <dsp:cNvSpPr/>
      </dsp:nvSpPr>
      <dsp:spPr>
        <a:xfrm rot="5400000">
          <a:off x="1079419" y="69016"/>
          <a:ext cx="1052747" cy="915889"/>
        </a:xfrm>
        <a:prstGeom prst="hexagon">
          <a:avLst>
            <a:gd name="adj" fmla="val 25000"/>
            <a:gd name="vf" fmla="val 11547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90574" y="164640"/>
        <a:ext cx="630437" cy="724641"/>
      </dsp:txXfrm>
    </dsp:sp>
    <dsp:sp modelId="{860835CF-82A3-4D8F-AF60-B93DA6D3877A}">
      <dsp:nvSpPr>
        <dsp:cNvPr id="0" name=""/>
        <dsp:cNvSpPr/>
      </dsp:nvSpPr>
      <dsp:spPr>
        <a:xfrm rot="5400000">
          <a:off x="1572104" y="962588"/>
          <a:ext cx="1052747" cy="915889"/>
        </a:xfrm>
        <a:prstGeom prst="hexagon">
          <a:avLst>
            <a:gd name="adj" fmla="val 25000"/>
            <a:gd name="vf" fmla="val 115470"/>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Riverside Dept. of Public Safety</a:t>
          </a:r>
        </a:p>
      </dsp:txBody>
      <dsp:txXfrm rot="-5400000">
        <a:off x="1783259" y="1058212"/>
        <a:ext cx="630437" cy="724641"/>
      </dsp:txXfrm>
    </dsp:sp>
    <dsp:sp modelId="{BF7472A1-4ECD-470A-9689-45F871BC9ACC}">
      <dsp:nvSpPr>
        <dsp:cNvPr id="0" name=""/>
        <dsp:cNvSpPr/>
      </dsp:nvSpPr>
      <dsp:spPr>
        <a:xfrm>
          <a:off x="465667" y="1104708"/>
          <a:ext cx="1136966" cy="63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r" defTabSz="444500">
            <a:lnSpc>
              <a:spcPct val="90000"/>
            </a:lnSpc>
            <a:spcBef>
              <a:spcPct val="0"/>
            </a:spcBef>
            <a:spcAft>
              <a:spcPct val="35000"/>
            </a:spcAft>
            <a:buNone/>
          </a:pPr>
          <a:r>
            <a:rPr lang="en-US" sz="1000" b="1" kern="1200" dirty="0"/>
            <a:t>Blue Springs Police Department</a:t>
          </a:r>
        </a:p>
      </dsp:txBody>
      <dsp:txXfrm>
        <a:off x="465667" y="1104708"/>
        <a:ext cx="1136966" cy="631648"/>
      </dsp:txXfrm>
    </dsp:sp>
    <dsp:sp modelId="{E3DCDCCE-572B-4581-A418-338D484E3A44}">
      <dsp:nvSpPr>
        <dsp:cNvPr id="0" name=""/>
        <dsp:cNvSpPr/>
      </dsp:nvSpPr>
      <dsp:spPr>
        <a:xfrm rot="5400000">
          <a:off x="2561266" y="962588"/>
          <a:ext cx="1052747" cy="915889"/>
        </a:xfrm>
        <a:prstGeom prst="hexagon">
          <a:avLst>
            <a:gd name="adj" fmla="val 25000"/>
            <a:gd name="vf" fmla="val 11547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772421" y="1058212"/>
        <a:ext cx="630437" cy="724641"/>
      </dsp:txXfrm>
    </dsp:sp>
    <dsp:sp modelId="{5394B4DD-5E37-4D83-AF5C-30B092D1D6BC}">
      <dsp:nvSpPr>
        <dsp:cNvPr id="0" name=""/>
        <dsp:cNvSpPr/>
      </dsp:nvSpPr>
      <dsp:spPr>
        <a:xfrm rot="5400000">
          <a:off x="2068580" y="1856159"/>
          <a:ext cx="1052747" cy="915889"/>
        </a:xfrm>
        <a:prstGeom prst="hexagon">
          <a:avLst>
            <a:gd name="adj" fmla="val 25000"/>
            <a:gd name="vf" fmla="val 115470"/>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North Kansas City Police Dept.</a:t>
          </a:r>
        </a:p>
      </dsp:txBody>
      <dsp:txXfrm rot="-5400000">
        <a:off x="2279735" y="1951783"/>
        <a:ext cx="630437" cy="724641"/>
      </dsp:txXfrm>
    </dsp:sp>
    <dsp:sp modelId="{32F062B2-F36D-4C9A-AAD3-9C35F93117FE}">
      <dsp:nvSpPr>
        <dsp:cNvPr id="0" name=""/>
        <dsp:cNvSpPr/>
      </dsp:nvSpPr>
      <dsp:spPr>
        <a:xfrm>
          <a:off x="3080691" y="1998280"/>
          <a:ext cx="1174865" cy="63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dirty="0"/>
            <a:t>University of Kansas Public Safety Office</a:t>
          </a:r>
        </a:p>
      </dsp:txBody>
      <dsp:txXfrm>
        <a:off x="3080691" y="1998280"/>
        <a:ext cx="1174865" cy="631648"/>
      </dsp:txXfrm>
    </dsp:sp>
    <dsp:sp modelId="{AAC66B8D-9F36-40B6-9890-18B9136ADFCF}">
      <dsp:nvSpPr>
        <dsp:cNvPr id="0" name=""/>
        <dsp:cNvSpPr/>
      </dsp:nvSpPr>
      <dsp:spPr>
        <a:xfrm rot="5400000">
          <a:off x="1079419" y="1856159"/>
          <a:ext cx="1052747" cy="915889"/>
        </a:xfrm>
        <a:prstGeom prst="hexagon">
          <a:avLst>
            <a:gd name="adj" fmla="val 25000"/>
            <a:gd name="vf" fmla="val 11547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90574" y="1951783"/>
        <a:ext cx="630437" cy="724641"/>
      </dsp:txXfrm>
    </dsp:sp>
    <dsp:sp modelId="{23442B00-B097-444F-9C1C-5E4184A27BC7}">
      <dsp:nvSpPr>
        <dsp:cNvPr id="0" name=""/>
        <dsp:cNvSpPr/>
      </dsp:nvSpPr>
      <dsp:spPr>
        <a:xfrm rot="5400000">
          <a:off x="1572104" y="2749731"/>
          <a:ext cx="1052747" cy="915889"/>
        </a:xfrm>
        <a:prstGeom prst="hexagon">
          <a:avLst>
            <a:gd name="adj" fmla="val 25000"/>
            <a:gd name="vf" fmla="val 11547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St. Joseph Police Dept.</a:t>
          </a:r>
        </a:p>
      </dsp:txBody>
      <dsp:txXfrm rot="-5400000">
        <a:off x="1783259" y="2845355"/>
        <a:ext cx="630437" cy="724641"/>
      </dsp:txXfrm>
    </dsp:sp>
    <dsp:sp modelId="{1C48C069-83F4-42FC-ABAA-29D71A9A91CC}">
      <dsp:nvSpPr>
        <dsp:cNvPr id="0" name=""/>
        <dsp:cNvSpPr/>
      </dsp:nvSpPr>
      <dsp:spPr>
        <a:xfrm>
          <a:off x="465667" y="2891852"/>
          <a:ext cx="1136966" cy="631648"/>
        </a:xfrm>
        <a:prstGeom prst="rect">
          <a:avLst/>
        </a:prstGeom>
        <a:noFill/>
        <a:ln>
          <a:noFill/>
        </a:ln>
        <a:effectLst/>
      </dsp:spPr>
      <dsp:style>
        <a:lnRef idx="0">
          <a:scrgbClr r="0" g="0" b="0"/>
        </a:lnRef>
        <a:fillRef idx="0">
          <a:scrgbClr r="0" g="0" b="0"/>
        </a:fillRef>
        <a:effectRef idx="0">
          <a:scrgbClr r="0" g="0" b="0"/>
        </a:effectRef>
        <a:fontRef idx="minor"/>
      </dsp:style>
    </dsp:sp>
    <dsp:sp modelId="{18F87620-706B-4E06-A722-7689E8690D47}">
      <dsp:nvSpPr>
        <dsp:cNvPr id="0" name=""/>
        <dsp:cNvSpPr/>
      </dsp:nvSpPr>
      <dsp:spPr>
        <a:xfrm rot="5400000">
          <a:off x="2561266" y="2749731"/>
          <a:ext cx="1052747" cy="915889"/>
        </a:xfrm>
        <a:prstGeom prst="hexagon">
          <a:avLst>
            <a:gd name="adj" fmla="val 25000"/>
            <a:gd name="vf" fmla="val 115470"/>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772421" y="2845355"/>
        <a:ext cx="630437" cy="72464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19A7-205A-4617-BD98-C261D99209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CADAB2-EACB-4771-9D7B-F8EC1686F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13AF65-8DBC-4608-B044-35F455155E28}"/>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5" name="Footer Placeholder 4">
            <a:extLst>
              <a:ext uri="{FF2B5EF4-FFF2-40B4-BE49-F238E27FC236}">
                <a16:creationId xmlns:a16="http://schemas.microsoft.com/office/drawing/2014/main" id="{D62D07BA-46B4-4DAC-AB90-6B4F8F9DA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EC7FC-15DB-4C41-A02E-B8FB46F7ADB1}"/>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192115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2A26-768E-40FE-9431-C5FD545290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E424E7-4B61-441F-9A9B-1B63B0063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D138A-15BC-49F4-AD98-AB592164A6EC}"/>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5" name="Footer Placeholder 4">
            <a:extLst>
              <a:ext uri="{FF2B5EF4-FFF2-40B4-BE49-F238E27FC236}">
                <a16:creationId xmlns:a16="http://schemas.microsoft.com/office/drawing/2014/main" id="{A7D015C5-8048-4713-A56D-8D2149804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48FEA-8CBD-41C3-8B93-3022F4ABB2EB}"/>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53392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46A0C5-B622-49EB-A033-E3252CA1B0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1B33B1-A564-47B5-A26A-8D978E2E6E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DDF8E-21C5-4838-A2B9-63CF8A5B4F19}"/>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5" name="Footer Placeholder 4">
            <a:extLst>
              <a:ext uri="{FF2B5EF4-FFF2-40B4-BE49-F238E27FC236}">
                <a16:creationId xmlns:a16="http://schemas.microsoft.com/office/drawing/2014/main" id="{6440DF6B-13DD-4920-B85C-F542959A1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AA768-2B7A-482A-BCEC-EB3CAA50D2D9}"/>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315998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6312-2DFC-4B9B-B9B2-78F14F3A7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6D8F8-F705-4F2C-A444-5102CDC83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D31ED-A96D-491D-A110-7674A80CC79D}"/>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5" name="Footer Placeholder 4">
            <a:extLst>
              <a:ext uri="{FF2B5EF4-FFF2-40B4-BE49-F238E27FC236}">
                <a16:creationId xmlns:a16="http://schemas.microsoft.com/office/drawing/2014/main" id="{D10B82B5-B929-478A-873E-754889CE1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C2009-C13A-4C85-A57C-C6C293A4AB0F}"/>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403480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29A4-8980-4E74-8929-AE30EC3BCF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42FBEF-281E-4AF9-AD11-F8E986B7F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33C7E-BF09-4E41-A9F4-E5AA0E01502C}"/>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5" name="Footer Placeholder 4">
            <a:extLst>
              <a:ext uri="{FF2B5EF4-FFF2-40B4-BE49-F238E27FC236}">
                <a16:creationId xmlns:a16="http://schemas.microsoft.com/office/drawing/2014/main" id="{BF049A96-F512-446D-B503-8EC414E9B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0B561-FE5C-4332-8DF7-6AB8B097A627}"/>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37721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4EDD-370D-45E6-B727-ABCB9E008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11D2D-21BF-4951-A1DB-1EBCD2FA21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BB8DCA-0AC2-44EB-A2D6-EF39D8165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887E58-518D-4209-9C88-DBB1EC3C425B}"/>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6" name="Footer Placeholder 5">
            <a:extLst>
              <a:ext uri="{FF2B5EF4-FFF2-40B4-BE49-F238E27FC236}">
                <a16:creationId xmlns:a16="http://schemas.microsoft.com/office/drawing/2014/main" id="{DA6273FF-C6CD-4463-92E9-303BF047F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93798-B36E-45C3-8DF6-B6CE9E75BC78}"/>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256742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F1C5-91D2-4D15-A152-8EDDD54FC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79C387-99F7-48AA-9E74-07D42F3A4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87C48-57BE-4C83-8280-EA3C34D0A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5799A-176E-449B-AA9C-6BFE16090C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445B23-3A80-4A91-85D1-226D3CB754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0F868-857A-4871-97D5-65979086F355}"/>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8" name="Footer Placeholder 7">
            <a:extLst>
              <a:ext uri="{FF2B5EF4-FFF2-40B4-BE49-F238E27FC236}">
                <a16:creationId xmlns:a16="http://schemas.microsoft.com/office/drawing/2014/main" id="{8CD2E552-24C9-4D9C-BFBE-A25515E03D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F91E31-AFBA-4ABE-8659-3E52A5F9F83E}"/>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209702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1252-8D41-4E1F-B86C-23882913C8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3BE418-802C-40CC-B00C-796CBB336577}"/>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4" name="Footer Placeholder 3">
            <a:extLst>
              <a:ext uri="{FF2B5EF4-FFF2-40B4-BE49-F238E27FC236}">
                <a16:creationId xmlns:a16="http://schemas.microsoft.com/office/drawing/2014/main" id="{1F5A69A0-F2CD-4688-B7CF-B20F97BAAD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A8D92C-8E75-4E74-9D83-CDB0C126C85E}"/>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163236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2553E1-7E7E-4A1D-A591-11E00F95F0FB}"/>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3" name="Footer Placeholder 2">
            <a:extLst>
              <a:ext uri="{FF2B5EF4-FFF2-40B4-BE49-F238E27FC236}">
                <a16:creationId xmlns:a16="http://schemas.microsoft.com/office/drawing/2014/main" id="{C4574F4C-B7C7-4066-90F2-A4D5423609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AA5B6F-3122-4960-B774-42CD54FF67A3}"/>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345221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92E42-EE75-41EB-9EC5-774726843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CB8632-6296-45ED-8B66-39627E391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19BABA-8F07-4D43-A5AF-D31C8FCD3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E457D-C17B-489B-8D61-44E6AE3DED7B}"/>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6" name="Footer Placeholder 5">
            <a:extLst>
              <a:ext uri="{FF2B5EF4-FFF2-40B4-BE49-F238E27FC236}">
                <a16:creationId xmlns:a16="http://schemas.microsoft.com/office/drawing/2014/main" id="{341B8593-904E-47B3-A940-DA0F74F7C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5837A-A20A-4922-9110-2DC34038DABD}"/>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355456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3DD4-9516-4AA8-8352-6524CE16A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7DF2F8-04D8-496D-AF37-0472D555B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03A7A-FC64-4875-8373-6DFFEF932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1E67F-C953-44D4-8EE2-B6F588685910}"/>
              </a:ext>
            </a:extLst>
          </p:cNvPr>
          <p:cNvSpPr>
            <a:spLocks noGrp="1"/>
          </p:cNvSpPr>
          <p:nvPr>
            <p:ph type="dt" sz="half" idx="10"/>
          </p:nvPr>
        </p:nvSpPr>
        <p:spPr/>
        <p:txBody>
          <a:bodyPr/>
          <a:lstStyle/>
          <a:p>
            <a:fld id="{F6D09260-4215-4E8F-9F20-EF76B530AC84}" type="datetimeFigureOut">
              <a:rPr lang="en-US" smtClean="0"/>
              <a:t>3/5/2021</a:t>
            </a:fld>
            <a:endParaRPr lang="en-US"/>
          </a:p>
        </p:txBody>
      </p:sp>
      <p:sp>
        <p:nvSpPr>
          <p:cNvPr id="6" name="Footer Placeholder 5">
            <a:extLst>
              <a:ext uri="{FF2B5EF4-FFF2-40B4-BE49-F238E27FC236}">
                <a16:creationId xmlns:a16="http://schemas.microsoft.com/office/drawing/2014/main" id="{A1AA4723-CE46-4345-9FB5-C03BF0EC0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C2DF2-7A52-4F0B-9218-D1A673A81B5A}"/>
              </a:ext>
            </a:extLst>
          </p:cNvPr>
          <p:cNvSpPr>
            <a:spLocks noGrp="1"/>
          </p:cNvSpPr>
          <p:nvPr>
            <p:ph type="sldNum" sz="quarter" idx="12"/>
          </p:nvPr>
        </p:nvSpPr>
        <p:spPr/>
        <p:txBody>
          <a:bodyPr/>
          <a:lstStyle/>
          <a:p>
            <a:fld id="{A48AE2AD-0828-4BD4-8411-ED3F8250EC71}" type="slidenum">
              <a:rPr lang="en-US" smtClean="0"/>
              <a:t>‹#›</a:t>
            </a:fld>
            <a:endParaRPr lang="en-US"/>
          </a:p>
        </p:txBody>
      </p:sp>
    </p:spTree>
    <p:extLst>
      <p:ext uri="{BB962C8B-B14F-4D97-AF65-F5344CB8AC3E}">
        <p14:creationId xmlns:p14="http://schemas.microsoft.com/office/powerpoint/2010/main" val="26690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8180B-1D74-4A34-BE00-1D4C9851C7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C152D2-52C3-454B-9E78-58D65792E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2A35C-6B41-4601-8587-1F526525A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09260-4215-4E8F-9F20-EF76B530AC84}" type="datetimeFigureOut">
              <a:rPr lang="en-US" smtClean="0"/>
              <a:t>3/5/2021</a:t>
            </a:fld>
            <a:endParaRPr lang="en-US"/>
          </a:p>
        </p:txBody>
      </p:sp>
      <p:sp>
        <p:nvSpPr>
          <p:cNvPr id="5" name="Footer Placeholder 4">
            <a:extLst>
              <a:ext uri="{FF2B5EF4-FFF2-40B4-BE49-F238E27FC236}">
                <a16:creationId xmlns:a16="http://schemas.microsoft.com/office/drawing/2014/main" id="{A5B1D9E7-5358-4027-BF83-A78BA7EC7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A3C321-4729-46AC-87FC-EE08469CB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AE2AD-0828-4BD4-8411-ED3F8250EC71}" type="slidenum">
              <a:rPr lang="en-US" smtClean="0"/>
              <a:t>‹#›</a:t>
            </a:fld>
            <a:endParaRPr lang="en-US"/>
          </a:p>
        </p:txBody>
      </p:sp>
    </p:spTree>
    <p:extLst>
      <p:ext uri="{BB962C8B-B14F-4D97-AF65-F5344CB8AC3E}">
        <p14:creationId xmlns:p14="http://schemas.microsoft.com/office/powerpoint/2010/main" val="409198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22.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JP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6.JP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8.JP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covid19api.com/" TargetMode="Externa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3.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www.bls.gov/data/#unemploymen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sp>
        <p:nvSpPr>
          <p:cNvPr id="9" name="TextBox 8">
            <a:extLst>
              <a:ext uri="{FF2B5EF4-FFF2-40B4-BE49-F238E27FC236}">
                <a16:creationId xmlns:a16="http://schemas.microsoft.com/office/drawing/2014/main" id="{B3C025AB-35A0-48CF-99CB-DCE3493A773A}"/>
              </a:ext>
            </a:extLst>
          </p:cNvPr>
          <p:cNvSpPr txBox="1"/>
          <p:nvPr/>
        </p:nvSpPr>
        <p:spPr>
          <a:xfrm>
            <a:off x="135355" y="2028616"/>
            <a:ext cx="10986735" cy="2800767"/>
          </a:xfrm>
          <a:prstGeom prst="rect">
            <a:avLst/>
          </a:prstGeom>
          <a:noFill/>
        </p:spPr>
        <p:txBody>
          <a:bodyPr wrap="square" rtlCol="0">
            <a:spAutoFit/>
          </a:bodyPr>
          <a:lstStyle/>
          <a:p>
            <a:pPr algn="ctr"/>
            <a:r>
              <a:rPr lang="en-US" sz="2800" dirty="0">
                <a:latin typeface="Century Gothic" panose="020B0502020202020204" pitchFamily="34" charset="0"/>
                <a:ea typeface="Source Sans Pro" panose="020B0503030403020204" pitchFamily="34" charset="0"/>
              </a:rPr>
              <a:t>The impact of COVID-19 in relation to</a:t>
            </a:r>
          </a:p>
          <a:p>
            <a:pPr algn="ctr"/>
            <a:endParaRPr lang="en-US" sz="2800" dirty="0">
              <a:latin typeface="Century Gothic" panose="020B0502020202020204" pitchFamily="34" charset="0"/>
              <a:ea typeface="Source Sans Pro" panose="020B0503030403020204" pitchFamily="34" charset="0"/>
            </a:endParaRPr>
          </a:p>
          <a:p>
            <a:pPr algn="ctr"/>
            <a:r>
              <a:rPr lang="en-US" sz="2800" dirty="0">
                <a:latin typeface="Century Gothic" panose="020B0502020202020204" pitchFamily="34" charset="0"/>
                <a:ea typeface="Source Sans Pro" panose="020B0503030403020204" pitchFamily="34" charset="0"/>
              </a:rPr>
              <a:t>Unemployment </a:t>
            </a:r>
          </a:p>
          <a:p>
            <a:pPr algn="ctr"/>
            <a:r>
              <a:rPr lang="en-US" sz="2800" dirty="0">
                <a:latin typeface="Century Gothic" panose="020B0502020202020204" pitchFamily="34" charset="0"/>
                <a:ea typeface="Source Sans Pro" panose="020B0503030403020204" pitchFamily="34" charset="0"/>
              </a:rPr>
              <a:t>Crime</a:t>
            </a:r>
          </a:p>
          <a:p>
            <a:pPr algn="ctr"/>
            <a:endParaRPr lang="en-US" sz="2800" dirty="0">
              <a:latin typeface="Century Gothic" panose="020B0502020202020204" pitchFamily="34" charset="0"/>
              <a:ea typeface="Source Sans Pro" panose="020B0503030403020204" pitchFamily="34" charset="0"/>
            </a:endParaRPr>
          </a:p>
          <a:p>
            <a:pPr algn="ctr"/>
            <a:r>
              <a:rPr lang="en-US" sz="2800" dirty="0">
                <a:latin typeface="Century Gothic" panose="020B0502020202020204" pitchFamily="34" charset="0"/>
                <a:ea typeface="Source Sans Pro" panose="020B0503030403020204" pitchFamily="34" charset="0"/>
              </a:rPr>
              <a:t>In the Kansas City Missouri Area </a:t>
            </a:r>
          </a:p>
          <a:p>
            <a:endParaRPr lang="en-US" sz="800" dirty="0"/>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0" y="1867116"/>
            <a:ext cx="6344816" cy="4506598"/>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sp>
        <p:nvSpPr>
          <p:cNvPr id="22" name="TextBox 21">
            <a:extLst>
              <a:ext uri="{FF2B5EF4-FFF2-40B4-BE49-F238E27FC236}">
                <a16:creationId xmlns:a16="http://schemas.microsoft.com/office/drawing/2014/main" id="{014DBEA3-AC39-4A4D-AEF6-82408492EED4}"/>
              </a:ext>
            </a:extLst>
          </p:cNvPr>
          <p:cNvSpPr txBox="1"/>
          <p:nvPr/>
        </p:nvSpPr>
        <p:spPr>
          <a:xfrm>
            <a:off x="40105" y="5021213"/>
            <a:ext cx="1772653" cy="1323439"/>
          </a:xfrm>
          <a:prstGeom prst="rect">
            <a:avLst/>
          </a:prstGeom>
          <a:noFill/>
        </p:spPr>
        <p:txBody>
          <a:bodyPr wrap="square" rtlCol="0">
            <a:spAutoFit/>
          </a:bodyPr>
          <a:lstStyle/>
          <a:p>
            <a:r>
              <a:rPr lang="en-US" sz="1600" u="sng" dirty="0">
                <a:latin typeface="Source Sans Pro" panose="020B0503030403020204" pitchFamily="34" charset="0"/>
                <a:ea typeface="Source Sans Pro" panose="020B0503030403020204" pitchFamily="34" charset="0"/>
              </a:rPr>
              <a:t>Team Members:</a:t>
            </a:r>
          </a:p>
          <a:p>
            <a:endParaRPr lang="en-US" sz="1600" dirty="0">
              <a:latin typeface="Source Sans Pro" panose="020B0503030403020204" pitchFamily="34" charset="0"/>
              <a:ea typeface="Source Sans Pro" panose="020B0503030403020204" pitchFamily="34" charset="0"/>
            </a:endParaRPr>
          </a:p>
          <a:p>
            <a:r>
              <a:rPr lang="en-US" sz="1600" dirty="0">
                <a:latin typeface="Source Sans Pro" panose="020B0503030403020204" pitchFamily="34" charset="0"/>
                <a:ea typeface="Source Sans Pro" panose="020B0503030403020204" pitchFamily="34" charset="0"/>
              </a:rPr>
              <a:t>Natalie Shaw</a:t>
            </a:r>
          </a:p>
          <a:p>
            <a:r>
              <a:rPr lang="en-US" sz="1600" dirty="0">
                <a:latin typeface="Source Sans Pro" panose="020B0503030403020204" pitchFamily="34" charset="0"/>
                <a:ea typeface="Source Sans Pro" panose="020B0503030403020204" pitchFamily="34" charset="0"/>
              </a:rPr>
              <a:t>Eric Weber</a:t>
            </a:r>
          </a:p>
          <a:p>
            <a:r>
              <a:rPr lang="en-US" sz="1600" dirty="0">
                <a:latin typeface="Source Sans Pro" panose="020B0503030403020204" pitchFamily="34" charset="0"/>
                <a:ea typeface="Source Sans Pro" panose="020B0503030403020204" pitchFamily="34" charset="0"/>
              </a:rPr>
              <a:t>Kevin Smith</a:t>
            </a:r>
          </a:p>
        </p:txBody>
      </p:sp>
      <p:sp>
        <p:nvSpPr>
          <p:cNvPr id="23" name="Rectangle 22">
            <a:extLst>
              <a:ext uri="{FF2B5EF4-FFF2-40B4-BE49-F238E27FC236}">
                <a16:creationId xmlns:a16="http://schemas.microsoft.com/office/drawing/2014/main" id="{07B8D869-CFDD-4F1A-9E6E-B8C0932D26F8}"/>
              </a:ext>
            </a:extLst>
          </p:cNvPr>
          <p:cNvSpPr/>
          <p:nvPr/>
        </p:nvSpPr>
        <p:spPr>
          <a:xfrm>
            <a:off x="11122090" y="90890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4" name="Rectangle 23">
            <a:extLst>
              <a:ext uri="{FF2B5EF4-FFF2-40B4-BE49-F238E27FC236}">
                <a16:creationId xmlns:a16="http://schemas.microsoft.com/office/drawing/2014/main" id="{CF54F2E6-8DC9-4DB5-B48E-5E42F993542C}"/>
              </a:ext>
            </a:extLst>
          </p:cNvPr>
          <p:cNvSpPr/>
          <p:nvPr/>
        </p:nvSpPr>
        <p:spPr>
          <a:xfrm>
            <a:off x="11122090" y="294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5" name="Rectangle 24">
            <a:extLst>
              <a:ext uri="{FF2B5EF4-FFF2-40B4-BE49-F238E27FC236}">
                <a16:creationId xmlns:a16="http://schemas.microsoft.com/office/drawing/2014/main" id="{08B4A24E-0DA6-4533-B811-1FB43FBE4B30}"/>
              </a:ext>
            </a:extLst>
          </p:cNvPr>
          <p:cNvSpPr/>
          <p:nvPr/>
        </p:nvSpPr>
        <p:spPr>
          <a:xfrm>
            <a:off x="11122090" y="181486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26" name="Rectangle 25">
            <a:extLst>
              <a:ext uri="{FF2B5EF4-FFF2-40B4-BE49-F238E27FC236}">
                <a16:creationId xmlns:a16="http://schemas.microsoft.com/office/drawing/2014/main" id="{CEC834AA-D569-481C-AC25-F40CBBDEF5DC}"/>
              </a:ext>
            </a:extLst>
          </p:cNvPr>
          <p:cNvSpPr/>
          <p:nvPr/>
        </p:nvSpPr>
        <p:spPr>
          <a:xfrm>
            <a:off x="11122090" y="2719350"/>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27" name="Rectangle 26">
            <a:extLst>
              <a:ext uri="{FF2B5EF4-FFF2-40B4-BE49-F238E27FC236}">
                <a16:creationId xmlns:a16="http://schemas.microsoft.com/office/drawing/2014/main" id="{F0EDB8E6-4637-481D-82BC-70ED0043594D}"/>
              </a:ext>
            </a:extLst>
          </p:cNvPr>
          <p:cNvSpPr/>
          <p:nvPr/>
        </p:nvSpPr>
        <p:spPr>
          <a:xfrm>
            <a:off x="11122090" y="3628925"/>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28" name="Rectangle 27">
            <a:extLst>
              <a:ext uri="{FF2B5EF4-FFF2-40B4-BE49-F238E27FC236}">
                <a16:creationId xmlns:a16="http://schemas.microsoft.com/office/drawing/2014/main" id="{C4E180E9-F982-492B-ACE5-B4571B63B509}"/>
              </a:ext>
            </a:extLst>
          </p:cNvPr>
          <p:cNvSpPr/>
          <p:nvPr/>
        </p:nvSpPr>
        <p:spPr>
          <a:xfrm>
            <a:off x="11122090" y="4529118"/>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29" name="Rectangle 28">
            <a:extLst>
              <a:ext uri="{FF2B5EF4-FFF2-40B4-BE49-F238E27FC236}">
                <a16:creationId xmlns:a16="http://schemas.microsoft.com/office/drawing/2014/main" id="{958BC6ED-FB00-4726-9D44-C023CC573739}"/>
              </a:ext>
            </a:extLst>
          </p:cNvPr>
          <p:cNvSpPr/>
          <p:nvPr/>
        </p:nvSpPr>
        <p:spPr>
          <a:xfrm>
            <a:off x="11122090" y="543655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Tree>
    <p:extLst>
      <p:ext uri="{BB962C8B-B14F-4D97-AF65-F5344CB8AC3E}">
        <p14:creationId xmlns:p14="http://schemas.microsoft.com/office/powerpoint/2010/main" val="319293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a:off x="6522097" y="3286894"/>
            <a:ext cx="5564155"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2" name="Rectangle 1">
            <a:extLst>
              <a:ext uri="{FF2B5EF4-FFF2-40B4-BE49-F238E27FC236}">
                <a16:creationId xmlns:a16="http://schemas.microsoft.com/office/drawing/2014/main" id="{4D3403CF-6C01-4E3E-8922-CACBA03DD778}"/>
              </a:ext>
            </a:extLst>
          </p:cNvPr>
          <p:cNvSpPr/>
          <p:nvPr/>
        </p:nvSpPr>
        <p:spPr>
          <a:xfrm>
            <a:off x="10151706" y="1833860"/>
            <a:ext cx="1632857" cy="298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entury Gothic" panose="020B0502020202020204" pitchFamily="34" charset="0"/>
              </a:rPr>
              <a:t>COVID-19</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15" name="Rectangle 14">
            <a:extLst>
              <a:ext uri="{FF2B5EF4-FFF2-40B4-BE49-F238E27FC236}">
                <a16:creationId xmlns:a16="http://schemas.microsoft.com/office/drawing/2014/main" id="{B471B84E-BC5B-40F9-8EDF-7D973FC35933}"/>
              </a:ext>
            </a:extLst>
          </p:cNvPr>
          <p:cNvSpPr/>
          <p:nvPr/>
        </p:nvSpPr>
        <p:spPr>
          <a:xfrm>
            <a:off x="3223000" y="527888"/>
            <a:ext cx="4676088"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Correlation of Cases vs. Deaths</a:t>
            </a:r>
          </a:p>
        </p:txBody>
      </p:sp>
      <p:pic>
        <p:nvPicPr>
          <p:cNvPr id="11" name="Picture 10" descr="Chart, line chart&#10;&#10;Description automatically generated">
            <a:extLst>
              <a:ext uri="{FF2B5EF4-FFF2-40B4-BE49-F238E27FC236}">
                <a16:creationId xmlns:a16="http://schemas.microsoft.com/office/drawing/2014/main" id="{7C258340-BE1E-4E70-975D-98CB8778CAD8}"/>
              </a:ext>
            </a:extLst>
          </p:cNvPr>
          <p:cNvPicPr>
            <a:picLocks noChangeAspect="1"/>
          </p:cNvPicPr>
          <p:nvPr/>
        </p:nvPicPr>
        <p:blipFill rotWithShape="1">
          <a:blip r:embed="rId4">
            <a:extLst>
              <a:ext uri="{28A0092B-C50C-407E-A947-70E740481C1C}">
                <a14:useLocalDpi xmlns:a14="http://schemas.microsoft.com/office/drawing/2010/main" val="0"/>
              </a:ext>
            </a:extLst>
          </a:blip>
          <a:srcRect r="5819"/>
          <a:stretch/>
        </p:blipFill>
        <p:spPr>
          <a:xfrm>
            <a:off x="338453" y="2616085"/>
            <a:ext cx="5166525" cy="1935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Box 16">
            <a:extLst>
              <a:ext uri="{FF2B5EF4-FFF2-40B4-BE49-F238E27FC236}">
                <a16:creationId xmlns:a16="http://schemas.microsoft.com/office/drawing/2014/main" id="{FC763097-23AB-4068-AE62-09D25DA19400}"/>
              </a:ext>
            </a:extLst>
          </p:cNvPr>
          <p:cNvSpPr txBox="1"/>
          <p:nvPr/>
        </p:nvSpPr>
        <p:spPr>
          <a:xfrm>
            <a:off x="563255" y="1489431"/>
            <a:ext cx="4828836" cy="369332"/>
          </a:xfrm>
          <a:prstGeom prst="rect">
            <a:avLst/>
          </a:prstGeom>
          <a:noFill/>
        </p:spPr>
        <p:txBody>
          <a:bodyPr wrap="square" rtlCol="0">
            <a:spAutoFit/>
          </a:bodyPr>
          <a:lstStyle/>
          <a:p>
            <a:pPr algn="ctr"/>
            <a:r>
              <a:rPr lang="en-US" dirty="0"/>
              <a:t>March 1</a:t>
            </a:r>
            <a:r>
              <a:rPr lang="en-US" baseline="30000" dirty="0"/>
              <a:t>st</a:t>
            </a:r>
            <a:r>
              <a:rPr lang="en-US" dirty="0"/>
              <a:t> 2020 – June 30</a:t>
            </a:r>
            <a:r>
              <a:rPr lang="en-US" baseline="30000" dirty="0"/>
              <a:t>th</a:t>
            </a:r>
            <a:r>
              <a:rPr lang="en-US" dirty="0"/>
              <a:t> 2020</a:t>
            </a:r>
          </a:p>
        </p:txBody>
      </p:sp>
      <p:sp>
        <p:nvSpPr>
          <p:cNvPr id="19" name="Rectangle 1">
            <a:extLst>
              <a:ext uri="{FF2B5EF4-FFF2-40B4-BE49-F238E27FC236}">
                <a16:creationId xmlns:a16="http://schemas.microsoft.com/office/drawing/2014/main" id="{DB98CDF7-2B98-489E-96B9-3B9857BE20AA}"/>
              </a:ext>
            </a:extLst>
          </p:cNvPr>
          <p:cNvSpPr>
            <a:spLocks noChangeArrowheads="1"/>
          </p:cNvSpPr>
          <p:nvPr/>
        </p:nvSpPr>
        <p:spPr bwMode="auto">
          <a:xfrm>
            <a:off x="1483190" y="4732681"/>
            <a:ext cx="285545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The r-squared is: 0.9825204775479639</a:t>
            </a:r>
            <a:r>
              <a:rPr kumimoji="0" lang="en-US" altLang="en-US" sz="1000" b="1" i="0" u="none" strike="noStrike" cap="none" normalizeH="0" baseline="0" dirty="0">
                <a:ln>
                  <a:noFill/>
                </a:ln>
                <a:solidFill>
                  <a:schemeClr val="tx1"/>
                </a:solidFill>
                <a:effectLst/>
              </a:rPr>
              <a:t> </a:t>
            </a:r>
            <a:endParaRPr kumimoji="0" lang="en-US" altLang="en-US" sz="1000" b="1" i="0" u="none" strike="noStrike" cap="none" normalizeH="0" baseline="0" dirty="0">
              <a:ln>
                <a:noFill/>
              </a:ln>
              <a:solidFill>
                <a:schemeClr val="tx1"/>
              </a:solidFill>
              <a:effectLst/>
              <a:latin typeface="Arial" panose="020B0604020202020204" pitchFamily="34" charset="0"/>
            </a:endParaRPr>
          </a:p>
        </p:txBody>
      </p:sp>
      <p:pic>
        <p:nvPicPr>
          <p:cNvPr id="22" name="Picture 21" descr="Text&#10;&#10;Description automatically generated">
            <a:extLst>
              <a:ext uri="{FF2B5EF4-FFF2-40B4-BE49-F238E27FC236}">
                <a16:creationId xmlns:a16="http://schemas.microsoft.com/office/drawing/2014/main" id="{662F0934-B66E-4CF1-99C8-1632983572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68" y="4940016"/>
            <a:ext cx="5096516" cy="1171997"/>
          </a:xfrm>
          <a:prstGeom prst="rect">
            <a:avLst/>
          </a:prstGeom>
        </p:spPr>
      </p:pic>
      <p:pic>
        <p:nvPicPr>
          <p:cNvPr id="25" name="Picture 24">
            <a:extLst>
              <a:ext uri="{FF2B5EF4-FFF2-40B4-BE49-F238E27FC236}">
                <a16:creationId xmlns:a16="http://schemas.microsoft.com/office/drawing/2014/main" id="{231F34AE-05FE-460A-9C29-C68C09F89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609" y="2159748"/>
            <a:ext cx="5074128" cy="236240"/>
          </a:xfrm>
          <a:prstGeom prst="rect">
            <a:avLst/>
          </a:prstGeom>
        </p:spPr>
      </p:pic>
      <p:pic>
        <p:nvPicPr>
          <p:cNvPr id="35" name="Picture 34" descr="Text&#10;&#10;Description automatically generated with medium confidence">
            <a:extLst>
              <a:ext uri="{FF2B5EF4-FFF2-40B4-BE49-F238E27FC236}">
                <a16:creationId xmlns:a16="http://schemas.microsoft.com/office/drawing/2014/main" id="{EC304CEE-4290-4631-913B-4BE14EDC01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3805" y="2179883"/>
            <a:ext cx="5173895" cy="229856"/>
          </a:xfrm>
          <a:prstGeom prst="rect">
            <a:avLst/>
          </a:prstGeom>
        </p:spPr>
      </p:pic>
      <p:sp>
        <p:nvSpPr>
          <p:cNvPr id="38" name="Rectangle 2">
            <a:extLst>
              <a:ext uri="{FF2B5EF4-FFF2-40B4-BE49-F238E27FC236}">
                <a16:creationId xmlns:a16="http://schemas.microsoft.com/office/drawing/2014/main" id="{BF4E4A42-64AB-43E4-8A47-E2F21628D07F}"/>
              </a:ext>
            </a:extLst>
          </p:cNvPr>
          <p:cNvSpPr>
            <a:spLocks noChangeArrowheads="1"/>
          </p:cNvSpPr>
          <p:nvPr/>
        </p:nvSpPr>
        <p:spPr bwMode="auto">
          <a:xfrm>
            <a:off x="6802967" y="4683742"/>
            <a:ext cx="29845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The r-squared is: 0.9878841847717416</a:t>
            </a:r>
            <a:r>
              <a:rPr kumimoji="0" lang="en-US" altLang="en-US" sz="1000" b="1" i="0" u="none" strike="noStrike" cap="none" normalizeH="0" baseline="0" dirty="0">
                <a:ln>
                  <a:noFill/>
                </a:ln>
                <a:solidFill>
                  <a:schemeClr val="tx1"/>
                </a:solidFill>
                <a:effectLst/>
              </a:rPr>
              <a:t> </a:t>
            </a:r>
            <a:endParaRPr kumimoji="0" lang="en-US" altLang="en-US" sz="1000" b="1" i="0" u="none" strike="noStrike" cap="none" normalizeH="0" baseline="0" dirty="0">
              <a:ln>
                <a:noFill/>
              </a:ln>
              <a:solidFill>
                <a:schemeClr val="tx1"/>
              </a:solidFill>
              <a:effectLst/>
              <a:latin typeface="Arial" panose="020B0604020202020204" pitchFamily="34" charset="0"/>
            </a:endParaRPr>
          </a:p>
        </p:txBody>
      </p:sp>
      <p:pic>
        <p:nvPicPr>
          <p:cNvPr id="40" name="Picture 39" descr="Chart&#10;&#10;Description automatically generated">
            <a:extLst>
              <a:ext uri="{FF2B5EF4-FFF2-40B4-BE49-F238E27FC236}">
                <a16:creationId xmlns:a16="http://schemas.microsoft.com/office/drawing/2014/main" id="{2CE0ECA5-78EA-4C62-A5B0-53492C2614DE}"/>
              </a:ext>
            </a:extLst>
          </p:cNvPr>
          <p:cNvPicPr>
            <a:picLocks noChangeAspect="1"/>
          </p:cNvPicPr>
          <p:nvPr/>
        </p:nvPicPr>
        <p:blipFill rotWithShape="1">
          <a:blip r:embed="rId8">
            <a:extLst>
              <a:ext uri="{28A0092B-C50C-407E-A947-70E740481C1C}">
                <a14:useLocalDpi xmlns:a14="http://schemas.microsoft.com/office/drawing/2010/main" val="0"/>
              </a:ext>
            </a:extLst>
          </a:blip>
          <a:srcRect r="7834"/>
          <a:stretch/>
        </p:blipFill>
        <p:spPr>
          <a:xfrm>
            <a:off x="5653174" y="2576615"/>
            <a:ext cx="5315393" cy="1974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2" name="Picture 41" descr="Text&#10;&#10;Description automatically generated">
            <a:extLst>
              <a:ext uri="{FF2B5EF4-FFF2-40B4-BE49-F238E27FC236}">
                <a16:creationId xmlns:a16="http://schemas.microsoft.com/office/drawing/2014/main" id="{B6E67CCF-B8B3-4E6B-A2FD-9777F12287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69544" y="4915889"/>
            <a:ext cx="5446798" cy="1196123"/>
          </a:xfrm>
          <a:prstGeom prst="rect">
            <a:avLst/>
          </a:prstGeom>
        </p:spPr>
      </p:pic>
      <p:sp>
        <p:nvSpPr>
          <p:cNvPr id="43" name="TextBox 42">
            <a:extLst>
              <a:ext uri="{FF2B5EF4-FFF2-40B4-BE49-F238E27FC236}">
                <a16:creationId xmlns:a16="http://schemas.microsoft.com/office/drawing/2014/main" id="{7E41F727-EBBF-4A04-BBA7-816D1413D508}"/>
              </a:ext>
            </a:extLst>
          </p:cNvPr>
          <p:cNvSpPr txBox="1"/>
          <p:nvPr/>
        </p:nvSpPr>
        <p:spPr>
          <a:xfrm>
            <a:off x="5842672" y="1494921"/>
            <a:ext cx="4828836" cy="369332"/>
          </a:xfrm>
          <a:prstGeom prst="rect">
            <a:avLst/>
          </a:prstGeom>
          <a:noFill/>
        </p:spPr>
        <p:txBody>
          <a:bodyPr wrap="square" rtlCol="0">
            <a:spAutoFit/>
          </a:bodyPr>
          <a:lstStyle/>
          <a:p>
            <a:pPr algn="ctr"/>
            <a:r>
              <a:rPr lang="en-US" dirty="0"/>
              <a:t>July 1</a:t>
            </a:r>
            <a:r>
              <a:rPr lang="en-US" baseline="30000" dirty="0"/>
              <a:t>st</a:t>
            </a:r>
            <a:r>
              <a:rPr lang="en-US" dirty="0"/>
              <a:t> 2020 – December 30</a:t>
            </a:r>
            <a:r>
              <a:rPr lang="en-US" baseline="30000" dirty="0"/>
              <a:t>th</a:t>
            </a:r>
            <a:r>
              <a:rPr lang="en-US" dirty="0"/>
              <a:t> 2020</a:t>
            </a:r>
          </a:p>
        </p:txBody>
      </p:sp>
    </p:spTree>
    <p:extLst>
      <p:ext uri="{BB962C8B-B14F-4D97-AF65-F5344CB8AC3E}">
        <p14:creationId xmlns:p14="http://schemas.microsoft.com/office/powerpoint/2010/main" val="284103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a:off x="6522097" y="3286894"/>
            <a:ext cx="5564155"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graphicFrame>
        <p:nvGraphicFramePr>
          <p:cNvPr id="17" name="Table 10">
            <a:extLst>
              <a:ext uri="{FF2B5EF4-FFF2-40B4-BE49-F238E27FC236}">
                <a16:creationId xmlns:a16="http://schemas.microsoft.com/office/drawing/2014/main" id="{7345030C-3C6E-4987-B434-D946A6B8C602}"/>
              </a:ext>
            </a:extLst>
          </p:cNvPr>
          <p:cNvGraphicFramePr>
            <a:graphicFrameLocks noGrp="1"/>
          </p:cNvGraphicFramePr>
          <p:nvPr>
            <p:extLst>
              <p:ext uri="{D42A27DB-BD31-4B8C-83A1-F6EECF244321}">
                <p14:modId xmlns:p14="http://schemas.microsoft.com/office/powerpoint/2010/main" val="1486279834"/>
              </p:ext>
            </p:extLst>
          </p:nvPr>
        </p:nvGraphicFramePr>
        <p:xfrm>
          <a:off x="291213" y="1129717"/>
          <a:ext cx="10539664" cy="406318"/>
        </p:xfrm>
        <a:graphic>
          <a:graphicData uri="http://schemas.openxmlformats.org/drawingml/2006/table">
            <a:tbl>
              <a:tblPr firstRow="1" bandRow="1">
                <a:tableStyleId>{6E25E649-3F16-4E02-A733-19D2CDBF48F0}</a:tableStyleId>
              </a:tblPr>
              <a:tblGrid>
                <a:gridCol w="1317458">
                  <a:extLst>
                    <a:ext uri="{9D8B030D-6E8A-4147-A177-3AD203B41FA5}">
                      <a16:colId xmlns:a16="http://schemas.microsoft.com/office/drawing/2014/main" val="3117970131"/>
                    </a:ext>
                  </a:extLst>
                </a:gridCol>
                <a:gridCol w="1317458">
                  <a:extLst>
                    <a:ext uri="{9D8B030D-6E8A-4147-A177-3AD203B41FA5}">
                      <a16:colId xmlns:a16="http://schemas.microsoft.com/office/drawing/2014/main" val="3203948153"/>
                    </a:ext>
                  </a:extLst>
                </a:gridCol>
                <a:gridCol w="1317458">
                  <a:extLst>
                    <a:ext uri="{9D8B030D-6E8A-4147-A177-3AD203B41FA5}">
                      <a16:colId xmlns:a16="http://schemas.microsoft.com/office/drawing/2014/main" val="589962408"/>
                    </a:ext>
                  </a:extLst>
                </a:gridCol>
                <a:gridCol w="1317458">
                  <a:extLst>
                    <a:ext uri="{9D8B030D-6E8A-4147-A177-3AD203B41FA5}">
                      <a16:colId xmlns:a16="http://schemas.microsoft.com/office/drawing/2014/main" val="575052905"/>
                    </a:ext>
                  </a:extLst>
                </a:gridCol>
                <a:gridCol w="1317458">
                  <a:extLst>
                    <a:ext uri="{9D8B030D-6E8A-4147-A177-3AD203B41FA5}">
                      <a16:colId xmlns:a16="http://schemas.microsoft.com/office/drawing/2014/main" val="2203389924"/>
                    </a:ext>
                  </a:extLst>
                </a:gridCol>
                <a:gridCol w="1317458">
                  <a:extLst>
                    <a:ext uri="{9D8B030D-6E8A-4147-A177-3AD203B41FA5}">
                      <a16:colId xmlns:a16="http://schemas.microsoft.com/office/drawing/2014/main" val="910057857"/>
                    </a:ext>
                  </a:extLst>
                </a:gridCol>
                <a:gridCol w="1317458">
                  <a:extLst>
                    <a:ext uri="{9D8B030D-6E8A-4147-A177-3AD203B41FA5}">
                      <a16:colId xmlns:a16="http://schemas.microsoft.com/office/drawing/2014/main" val="3493623772"/>
                    </a:ext>
                  </a:extLst>
                </a:gridCol>
                <a:gridCol w="1317458">
                  <a:extLst>
                    <a:ext uri="{9D8B030D-6E8A-4147-A177-3AD203B41FA5}">
                      <a16:colId xmlns:a16="http://schemas.microsoft.com/office/drawing/2014/main" val="3121322420"/>
                    </a:ext>
                  </a:extLst>
                </a:gridCol>
              </a:tblGrid>
              <a:tr h="406318">
                <a:tc>
                  <a:txBody>
                    <a:bodyPr/>
                    <a:lstStyle/>
                    <a:p>
                      <a:pPr algn="ctr"/>
                      <a:r>
                        <a:rPr lang="en-US" sz="900" dirty="0">
                          <a:latin typeface="Century Gothic" panose="020B0502020202020204" pitchFamily="34" charset="0"/>
                        </a:rPr>
                        <a:t>Crime Segments</a:t>
                      </a:r>
                    </a:p>
                  </a:txBody>
                  <a:tcPr anchor="ctr">
                    <a:lnR w="12700" cap="flat" cmpd="sng" algn="ctr">
                      <a:solidFill>
                        <a:schemeClr val="tx1"/>
                      </a:solidFill>
                      <a:prstDash val="solid"/>
                      <a:round/>
                      <a:headEnd type="none" w="med" len="med"/>
                      <a:tailEnd type="none" w="med" len="med"/>
                    </a:ln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Century Gothic" panose="020B0502020202020204" pitchFamily="34" charset="0"/>
                        </a:rPr>
                        <a:t>Assault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Century Gothic" panose="020B0502020202020204" pitchFamily="34" charset="0"/>
                        </a:rPr>
                        <a:t>Breaking &amp; Entering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Century Gothic" panose="020B0502020202020204" pitchFamily="34" charset="0"/>
                        </a:rPr>
                        <a:t>Homicide,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Century Gothic" panose="020B0502020202020204" pitchFamily="34" charset="0"/>
                        </a:rPr>
                        <a:t>Property Crime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Century Gothic" panose="020B0502020202020204" pitchFamily="34" charset="0"/>
                        </a:rPr>
                        <a:t>Quality of Life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Century Gothic" panose="020B0502020202020204" pitchFamily="34" charset="0"/>
                        </a:rPr>
                        <a:t>Sexual Offense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Century Gothic" panose="020B0502020202020204" pitchFamily="34" charset="0"/>
                        </a:rPr>
                        <a:t>Robbery, Theft, Theft from and of Vehicle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712181426"/>
                  </a:ext>
                </a:extLst>
              </a:tr>
            </a:tbl>
          </a:graphicData>
        </a:graphic>
      </p:graphicFrame>
      <p:pic>
        <p:nvPicPr>
          <p:cNvPr id="19" name="Picture 18" descr="Chart&#10;&#10;Description automatically generated with medium confidence">
            <a:extLst>
              <a:ext uri="{FF2B5EF4-FFF2-40B4-BE49-F238E27FC236}">
                <a16:creationId xmlns:a16="http://schemas.microsoft.com/office/drawing/2014/main" id="{7DB6CE84-6386-42B3-8FA3-8AA63F234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50" y="3927993"/>
            <a:ext cx="3813605" cy="2288164"/>
          </a:xfrm>
          <a:prstGeom prst="rect">
            <a:avLst/>
          </a:prstGeom>
        </p:spPr>
      </p:pic>
      <p:pic>
        <p:nvPicPr>
          <p:cNvPr id="20" name="Picture 19" descr="A screenshot of a computer&#10;&#10;Description automatically generated with low confidence">
            <a:extLst>
              <a:ext uri="{FF2B5EF4-FFF2-40B4-BE49-F238E27FC236}">
                <a16:creationId xmlns:a16="http://schemas.microsoft.com/office/drawing/2014/main" id="{5B48F5CD-0905-4103-A61B-DAAABBE7EF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100" y="1814856"/>
            <a:ext cx="3320163" cy="1992098"/>
          </a:xfrm>
          <a:prstGeom prst="rect">
            <a:avLst/>
          </a:prstGeom>
        </p:spPr>
      </p:pic>
      <p:pic>
        <p:nvPicPr>
          <p:cNvPr id="3" name="Picture 2" descr="Text&#10;&#10;Description automatically generated">
            <a:extLst>
              <a:ext uri="{FF2B5EF4-FFF2-40B4-BE49-F238E27FC236}">
                <a16:creationId xmlns:a16="http://schemas.microsoft.com/office/drawing/2014/main" id="{3479EAD8-906B-497D-B2D9-A7B9D0E85F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1528" y="2134363"/>
            <a:ext cx="5878430" cy="3425065"/>
          </a:xfrm>
          <a:prstGeom prst="rect">
            <a:avLst/>
          </a:prstGeom>
          <a:ln>
            <a:noFill/>
          </a:ln>
          <a:effectLst>
            <a:outerShdw blurRad="190500" algn="tl" rotWithShape="0">
              <a:srgbClr val="000000">
                <a:alpha val="70000"/>
              </a:srgbClr>
            </a:outerShdw>
          </a:effectLst>
        </p:spPr>
      </p:pic>
      <p:sp>
        <p:nvSpPr>
          <p:cNvPr id="22" name="Rectangle 21">
            <a:extLst>
              <a:ext uri="{FF2B5EF4-FFF2-40B4-BE49-F238E27FC236}">
                <a16:creationId xmlns:a16="http://schemas.microsoft.com/office/drawing/2014/main" id="{2B5FB690-8478-453E-89DB-5818BD646E21}"/>
              </a:ext>
            </a:extLst>
          </p:cNvPr>
          <p:cNvSpPr/>
          <p:nvPr/>
        </p:nvSpPr>
        <p:spPr>
          <a:xfrm>
            <a:off x="10379242" y="2134610"/>
            <a:ext cx="1209382" cy="298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entury Gothic" panose="020B0502020202020204" pitchFamily="34" charset="0"/>
              </a:rPr>
              <a:t>CRIME</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Tree>
    <p:extLst>
      <p:ext uri="{BB962C8B-B14F-4D97-AF65-F5344CB8AC3E}">
        <p14:creationId xmlns:p14="http://schemas.microsoft.com/office/powerpoint/2010/main" val="107956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a:off x="6522097" y="3286894"/>
            <a:ext cx="5564155"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2" name="Rectangle 1">
            <a:extLst>
              <a:ext uri="{FF2B5EF4-FFF2-40B4-BE49-F238E27FC236}">
                <a16:creationId xmlns:a16="http://schemas.microsoft.com/office/drawing/2014/main" id="{4D3403CF-6C01-4E3E-8922-CACBA03DD778}"/>
              </a:ext>
            </a:extLst>
          </p:cNvPr>
          <p:cNvSpPr/>
          <p:nvPr/>
        </p:nvSpPr>
        <p:spPr>
          <a:xfrm>
            <a:off x="10379242" y="2134610"/>
            <a:ext cx="1209382" cy="298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entury Gothic" panose="020B0502020202020204" pitchFamily="34" charset="0"/>
              </a:rPr>
              <a:t>CRIME</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pic>
        <p:nvPicPr>
          <p:cNvPr id="6" name="Picture 5" descr="A picture containing graphical user interface&#10;&#10;Description automatically generated">
            <a:extLst>
              <a:ext uri="{FF2B5EF4-FFF2-40B4-BE49-F238E27FC236}">
                <a16:creationId xmlns:a16="http://schemas.microsoft.com/office/drawing/2014/main" id="{1FD37B09-D8FD-42AF-AC76-8640A977A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78" y="1421574"/>
            <a:ext cx="5455421" cy="2568280"/>
          </a:xfrm>
          <a:prstGeom prst="rect">
            <a:avLst/>
          </a:prstGeom>
        </p:spPr>
      </p:pic>
      <p:pic>
        <p:nvPicPr>
          <p:cNvPr id="22" name="Picture 21" descr="Text&#10;&#10;Description automatically generated">
            <a:extLst>
              <a:ext uri="{FF2B5EF4-FFF2-40B4-BE49-F238E27FC236}">
                <a16:creationId xmlns:a16="http://schemas.microsoft.com/office/drawing/2014/main" id="{E091D95B-C07E-44D2-8E52-BA898D9D4B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9904" y="947204"/>
            <a:ext cx="4555048" cy="4942329"/>
          </a:xfrm>
          <a:prstGeom prst="rect">
            <a:avLst/>
          </a:prstGeom>
          <a:ln>
            <a:noFill/>
          </a:ln>
          <a:effectLst>
            <a:outerShdw blurRad="190500" algn="tl" rotWithShape="0">
              <a:srgbClr val="000000">
                <a:alpha val="70000"/>
              </a:srgbClr>
            </a:outerShdw>
          </a:effectLst>
        </p:spPr>
      </p:pic>
      <p:sp>
        <p:nvSpPr>
          <p:cNvPr id="23" name="TextBox 22">
            <a:extLst>
              <a:ext uri="{FF2B5EF4-FFF2-40B4-BE49-F238E27FC236}">
                <a16:creationId xmlns:a16="http://schemas.microsoft.com/office/drawing/2014/main" id="{382A96B7-039E-40F5-A924-7B5F3CEFD08D}"/>
              </a:ext>
            </a:extLst>
          </p:cNvPr>
          <p:cNvSpPr txBox="1"/>
          <p:nvPr/>
        </p:nvSpPr>
        <p:spPr>
          <a:xfrm>
            <a:off x="4799703" y="539568"/>
            <a:ext cx="6184230" cy="369332"/>
          </a:xfrm>
          <a:prstGeom prst="rect">
            <a:avLst/>
          </a:prstGeom>
          <a:noFill/>
        </p:spPr>
        <p:txBody>
          <a:bodyPr wrap="square">
            <a:spAutoFit/>
          </a:bodyPr>
          <a:lstStyle/>
          <a:p>
            <a:pPr algn="ctr"/>
            <a:r>
              <a:rPr lang="en-US" dirty="0">
                <a:solidFill>
                  <a:schemeClr val="tx1"/>
                </a:solidFill>
                <a:latin typeface="Agency FB" panose="020B0503020202020204" pitchFamily="34" charset="0"/>
                <a:ea typeface="Source Sans Pro" panose="020B0503030403020204" pitchFamily="34" charset="0"/>
              </a:rPr>
              <a:t>For Loop for API Call (Crime)</a:t>
            </a:r>
          </a:p>
        </p:txBody>
      </p:sp>
      <p:pic>
        <p:nvPicPr>
          <p:cNvPr id="19" name="Picture 18" descr="Table&#10;&#10;Description automatically generated">
            <a:extLst>
              <a:ext uri="{FF2B5EF4-FFF2-40B4-BE49-F238E27FC236}">
                <a16:creationId xmlns:a16="http://schemas.microsoft.com/office/drawing/2014/main" id="{BCC2AF41-CCA0-495E-81AA-C877DF405B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593" y="4259180"/>
            <a:ext cx="4972701" cy="1610454"/>
          </a:xfrm>
          <a:prstGeom prst="rect">
            <a:avLst/>
          </a:prstGeom>
        </p:spPr>
      </p:pic>
    </p:spTree>
    <p:extLst>
      <p:ext uri="{BB962C8B-B14F-4D97-AF65-F5344CB8AC3E}">
        <p14:creationId xmlns:p14="http://schemas.microsoft.com/office/powerpoint/2010/main" val="403924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294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a:off x="-499378" y="3327679"/>
            <a:ext cx="5564155"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22" name="Rectangle 21">
            <a:extLst>
              <a:ext uri="{FF2B5EF4-FFF2-40B4-BE49-F238E27FC236}">
                <a16:creationId xmlns:a16="http://schemas.microsoft.com/office/drawing/2014/main" id="{2B5FB690-8478-453E-89DB-5818BD646E21}"/>
              </a:ext>
            </a:extLst>
          </p:cNvPr>
          <p:cNvSpPr/>
          <p:nvPr/>
        </p:nvSpPr>
        <p:spPr>
          <a:xfrm>
            <a:off x="9435132" y="2408443"/>
            <a:ext cx="1686958" cy="298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entury Gothic" panose="020B0502020202020204" pitchFamily="34" charset="0"/>
              </a:rPr>
              <a:t>UNEMPLOYMENT</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pic>
        <p:nvPicPr>
          <p:cNvPr id="17" name="Picture 16" descr="Chart, line chart&#10;&#10;Description automatically generated">
            <a:extLst>
              <a:ext uri="{FF2B5EF4-FFF2-40B4-BE49-F238E27FC236}">
                <a16:creationId xmlns:a16="http://schemas.microsoft.com/office/drawing/2014/main" id="{4EE48C9D-40CF-4E3F-B6CC-601374585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67" y="3495338"/>
            <a:ext cx="12321875" cy="2768266"/>
          </a:xfrm>
          <a:prstGeom prst="rect">
            <a:avLst/>
          </a:prstGeom>
        </p:spPr>
      </p:pic>
      <p:pic>
        <p:nvPicPr>
          <p:cNvPr id="3" name="Picture 2" descr="Text&#10;&#10;Description automatically generated">
            <a:extLst>
              <a:ext uri="{FF2B5EF4-FFF2-40B4-BE49-F238E27FC236}">
                <a16:creationId xmlns:a16="http://schemas.microsoft.com/office/drawing/2014/main" id="{AF631B75-C32B-40E0-BD60-94DB83E604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7990" y="567728"/>
            <a:ext cx="7405977" cy="2952564"/>
          </a:xfrm>
          <a:prstGeom prst="rect">
            <a:avLst/>
          </a:prstGeom>
        </p:spPr>
      </p:pic>
    </p:spTree>
    <p:extLst>
      <p:ext uri="{BB962C8B-B14F-4D97-AF65-F5344CB8AC3E}">
        <p14:creationId xmlns:p14="http://schemas.microsoft.com/office/powerpoint/2010/main" val="429353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294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rot="16022974" flipH="1">
            <a:off x="-922748" y="1756159"/>
            <a:ext cx="5564155"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22" name="Rectangle 21">
            <a:extLst>
              <a:ext uri="{FF2B5EF4-FFF2-40B4-BE49-F238E27FC236}">
                <a16:creationId xmlns:a16="http://schemas.microsoft.com/office/drawing/2014/main" id="{2B5FB690-8478-453E-89DB-5818BD646E21}"/>
              </a:ext>
            </a:extLst>
          </p:cNvPr>
          <p:cNvSpPr/>
          <p:nvPr/>
        </p:nvSpPr>
        <p:spPr>
          <a:xfrm>
            <a:off x="9435132" y="2408443"/>
            <a:ext cx="1686958" cy="298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entury Gothic" panose="020B0502020202020204" pitchFamily="34" charset="0"/>
              </a:rPr>
              <a:t>UNEMPLOYMENT</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pic>
        <p:nvPicPr>
          <p:cNvPr id="3" name="Picture 2" descr="Chart&#10;&#10;Description automatically generated">
            <a:extLst>
              <a:ext uri="{FF2B5EF4-FFF2-40B4-BE49-F238E27FC236}">
                <a16:creationId xmlns:a16="http://schemas.microsoft.com/office/drawing/2014/main" id="{AAD72687-05BE-4B19-BED9-54D5228143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03" y="3389202"/>
            <a:ext cx="11717644" cy="2768266"/>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2EDFB066-B65E-4267-B00C-53A215A3D0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8965" y="629502"/>
            <a:ext cx="7784977" cy="2595507"/>
          </a:xfrm>
          <a:prstGeom prst="rect">
            <a:avLst/>
          </a:prstGeom>
        </p:spPr>
      </p:pic>
    </p:spTree>
    <p:extLst>
      <p:ext uri="{BB962C8B-B14F-4D97-AF65-F5344CB8AC3E}">
        <p14:creationId xmlns:p14="http://schemas.microsoft.com/office/powerpoint/2010/main" val="430270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16041"/>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a:off x="-499378" y="3327679"/>
            <a:ext cx="5564155"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22" name="Rectangle 21">
            <a:extLst>
              <a:ext uri="{FF2B5EF4-FFF2-40B4-BE49-F238E27FC236}">
                <a16:creationId xmlns:a16="http://schemas.microsoft.com/office/drawing/2014/main" id="{2B5FB690-8478-453E-89DB-5818BD646E21}"/>
              </a:ext>
            </a:extLst>
          </p:cNvPr>
          <p:cNvSpPr/>
          <p:nvPr/>
        </p:nvSpPr>
        <p:spPr>
          <a:xfrm>
            <a:off x="9435132" y="2408443"/>
            <a:ext cx="1686958" cy="298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entury Gothic" panose="020B0502020202020204" pitchFamily="34" charset="0"/>
              </a:rPr>
              <a:t>UNEMPLOYMENT</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pic>
        <p:nvPicPr>
          <p:cNvPr id="19" name="Picture 18" descr="Chart, bar chart&#10;&#10;Description automatically generated">
            <a:extLst>
              <a:ext uri="{FF2B5EF4-FFF2-40B4-BE49-F238E27FC236}">
                <a16:creationId xmlns:a16="http://schemas.microsoft.com/office/drawing/2014/main" id="{CEFAD108-C9D1-4BCB-B62B-96FEB71CA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949" y="97050"/>
            <a:ext cx="5470878" cy="3647253"/>
          </a:xfrm>
          <a:prstGeom prst="rect">
            <a:avLst/>
          </a:prstGeom>
        </p:spPr>
      </p:pic>
      <p:pic>
        <p:nvPicPr>
          <p:cNvPr id="20" name="Picture 19" descr="Graphical user interface, text, application, email&#10;&#10;Description automatically generated">
            <a:extLst>
              <a:ext uri="{FF2B5EF4-FFF2-40B4-BE49-F238E27FC236}">
                <a16:creationId xmlns:a16="http://schemas.microsoft.com/office/drawing/2014/main" id="{FA64DD5A-B74F-42D0-9C9D-22BC16E495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835" y="3644305"/>
            <a:ext cx="10611961" cy="23732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174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294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20,5))</a:t>
            </a:r>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1059573" y="4272676"/>
            <a:ext cx="5664452"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pic>
        <p:nvPicPr>
          <p:cNvPr id="9" name="Picture 8" descr="Chart, line chart&#10;&#10;Description automatically generated">
            <a:extLst>
              <a:ext uri="{FF2B5EF4-FFF2-40B4-BE49-F238E27FC236}">
                <a16:creationId xmlns:a16="http://schemas.microsoft.com/office/drawing/2014/main" id="{D2C98F4C-3A24-42A1-A384-E3D8AA351216}"/>
              </a:ext>
            </a:extLst>
          </p:cNvPr>
          <p:cNvPicPr>
            <a:picLocks noChangeAspect="1"/>
          </p:cNvPicPr>
          <p:nvPr/>
        </p:nvPicPr>
        <p:blipFill rotWithShape="1">
          <a:blip r:embed="rId4">
            <a:extLst>
              <a:ext uri="{28A0092B-C50C-407E-A947-70E740481C1C}">
                <a14:useLocalDpi xmlns:a14="http://schemas.microsoft.com/office/drawing/2010/main" val="0"/>
              </a:ext>
            </a:extLst>
          </a:blip>
          <a:srcRect l="7020" r="8675"/>
          <a:stretch/>
        </p:blipFill>
        <p:spPr>
          <a:xfrm>
            <a:off x="181504" y="991352"/>
            <a:ext cx="10498667" cy="2333402"/>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8B202C24-6BA6-47B8-98E9-2EBE84B9CF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494" y="3271816"/>
            <a:ext cx="9690063" cy="3042335"/>
          </a:xfrm>
          <a:prstGeom prst="rect">
            <a:avLst/>
          </a:prstGeom>
        </p:spPr>
      </p:pic>
    </p:spTree>
    <p:extLst>
      <p:ext uri="{BB962C8B-B14F-4D97-AF65-F5344CB8AC3E}">
        <p14:creationId xmlns:p14="http://schemas.microsoft.com/office/powerpoint/2010/main" val="422191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1059573" y="4272676"/>
            <a:ext cx="5664452"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pic>
        <p:nvPicPr>
          <p:cNvPr id="16" name="Picture 15" descr="Chart, scatter chart&#10;&#10;Description automatically generated">
            <a:extLst>
              <a:ext uri="{FF2B5EF4-FFF2-40B4-BE49-F238E27FC236}">
                <a16:creationId xmlns:a16="http://schemas.microsoft.com/office/drawing/2014/main" id="{0278536B-02E6-43A6-AFB2-810018CED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839" y="1010847"/>
            <a:ext cx="3830393" cy="2454620"/>
          </a:xfrm>
          <a:prstGeom prst="rect">
            <a:avLst/>
          </a:prstGeom>
        </p:spPr>
      </p:pic>
      <p:pic>
        <p:nvPicPr>
          <p:cNvPr id="17" name="Picture 16" descr="Chart, scatter chart&#10;&#10;Description automatically generated">
            <a:extLst>
              <a:ext uri="{FF2B5EF4-FFF2-40B4-BE49-F238E27FC236}">
                <a16:creationId xmlns:a16="http://schemas.microsoft.com/office/drawing/2014/main" id="{390B6E48-F69E-40A3-8D28-76100415D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39" y="3496974"/>
            <a:ext cx="3685428" cy="2460679"/>
          </a:xfrm>
          <a:prstGeom prst="rect">
            <a:avLst/>
          </a:prstGeom>
        </p:spPr>
      </p:pic>
      <p:pic>
        <p:nvPicPr>
          <p:cNvPr id="19" name="Picture 18" descr="Text&#10;&#10;Description automatically generated">
            <a:extLst>
              <a:ext uri="{FF2B5EF4-FFF2-40B4-BE49-F238E27FC236}">
                <a16:creationId xmlns:a16="http://schemas.microsoft.com/office/drawing/2014/main" id="{9CA7228A-339B-4601-84CC-659320F641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5267" y="1325141"/>
            <a:ext cx="6568881" cy="3836432"/>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9FB08095-CAFF-4887-A76D-E848C2AB1877}"/>
              </a:ext>
            </a:extLst>
          </p:cNvPr>
          <p:cNvSpPr>
            <a:spLocks noChangeArrowheads="1"/>
          </p:cNvSpPr>
          <p:nvPr/>
        </p:nvSpPr>
        <p:spPr bwMode="auto">
          <a:xfrm>
            <a:off x="1141705" y="3337840"/>
            <a:ext cx="1854827"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D1C1D"/>
                </a:solidFill>
                <a:effectLst/>
                <a:latin typeface="Monaco"/>
              </a:rPr>
              <a:t>The correlation coefficient is: 0.91</a:t>
            </a:r>
            <a:br>
              <a:rPr kumimoji="0" lang="en-US" altLang="en-US" sz="900" b="1" i="0" u="none" strike="noStrike" cap="none" normalizeH="0" baseline="0" dirty="0">
                <a:ln>
                  <a:noFill/>
                </a:ln>
                <a:solidFill>
                  <a:srgbClr val="1D1C1D"/>
                </a:solidFill>
                <a:effectLst/>
                <a:latin typeface="Monaco"/>
              </a:rPr>
            </a:br>
            <a:r>
              <a:rPr kumimoji="0" lang="en-US" altLang="en-US" sz="900" b="1" i="0" u="none" strike="noStrike" cap="none" normalizeH="0" baseline="0" dirty="0">
                <a:ln>
                  <a:noFill/>
                </a:ln>
                <a:solidFill>
                  <a:srgbClr val="1D1C1D"/>
                </a:solidFill>
                <a:effectLst/>
                <a:latin typeface="Monaco"/>
              </a:rPr>
              <a:t>The r-squared is: 0.82</a:t>
            </a:r>
            <a:r>
              <a:rPr kumimoji="0" lang="en-US" altLang="en-US" sz="4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61919AD8-5F34-40E5-96F3-9A7825C0B540}"/>
              </a:ext>
            </a:extLst>
          </p:cNvPr>
          <p:cNvSpPr>
            <a:spLocks noChangeArrowheads="1"/>
          </p:cNvSpPr>
          <p:nvPr/>
        </p:nvSpPr>
        <p:spPr bwMode="auto">
          <a:xfrm>
            <a:off x="1106404" y="5945690"/>
            <a:ext cx="189653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D1C1D"/>
                </a:solidFill>
                <a:effectLst/>
                <a:latin typeface="Monaco"/>
              </a:rPr>
              <a:t>The correlation coefficient is: 0.89</a:t>
            </a:r>
            <a:br>
              <a:rPr kumimoji="0" lang="en-US" altLang="en-US" sz="900" b="1" i="0" u="none" strike="noStrike" cap="none" normalizeH="0" baseline="0" dirty="0">
                <a:ln>
                  <a:noFill/>
                </a:ln>
                <a:solidFill>
                  <a:srgbClr val="1D1C1D"/>
                </a:solidFill>
                <a:effectLst/>
                <a:latin typeface="Monaco"/>
              </a:rPr>
            </a:br>
            <a:r>
              <a:rPr kumimoji="0" lang="en-US" altLang="en-US" sz="900" b="1" i="0" u="none" strike="noStrike" cap="none" normalizeH="0" baseline="0" dirty="0">
                <a:ln>
                  <a:noFill/>
                </a:ln>
                <a:solidFill>
                  <a:srgbClr val="1D1C1D"/>
                </a:solidFill>
                <a:effectLst/>
                <a:latin typeface="Monaco"/>
              </a:rPr>
              <a:t>The r-squared is: 0.8</a:t>
            </a:r>
            <a:r>
              <a:rPr kumimoji="0" lang="en-US" altLang="en-US" sz="4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Tree>
    <p:extLst>
      <p:ext uri="{BB962C8B-B14F-4D97-AF65-F5344CB8AC3E}">
        <p14:creationId xmlns:p14="http://schemas.microsoft.com/office/powerpoint/2010/main" val="358866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2984616" y="918391"/>
            <a:ext cx="5664452"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6" name="Rectangle 2">
            <a:extLst>
              <a:ext uri="{FF2B5EF4-FFF2-40B4-BE49-F238E27FC236}">
                <a16:creationId xmlns:a16="http://schemas.microsoft.com/office/drawing/2014/main" id="{3941D366-B8B1-4435-881F-E7322E5AC03E}"/>
              </a:ext>
            </a:extLst>
          </p:cNvPr>
          <p:cNvSpPr>
            <a:spLocks noChangeArrowheads="1"/>
          </p:cNvSpPr>
          <p:nvPr/>
        </p:nvSpPr>
        <p:spPr bwMode="auto">
          <a:xfrm>
            <a:off x="263141" y="1367748"/>
            <a:ext cx="1045699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arenR"/>
              <a:tabLst/>
            </a:pPr>
            <a:r>
              <a:rPr kumimoji="0" lang="en-US" altLang="en-US" sz="1600" b="0" i="0" u="none" strike="noStrike" cap="none" normalizeH="0" baseline="0" dirty="0">
                <a:ln>
                  <a:noFill/>
                </a:ln>
                <a:solidFill>
                  <a:srgbClr val="24292E"/>
                </a:solidFill>
                <a:effectLst/>
                <a:latin typeface="PT Sans Pro Narrow" panose="020B0506020203020204" pitchFamily="34" charset="0"/>
              </a:rPr>
              <a:t>With the strong correlation between Covid-19 cases and Deaths, this gives us a strong correlation to form a good base to apply this correlation to unemployment and crime to see if there is  a relationship to crime and unemployment as seen in these two graphs.</a:t>
            </a:r>
            <a:endParaRPr kumimoji="0" lang="en-US" altLang="en-US" sz="1600" b="0" i="0" u="none" strike="noStrike" cap="none" normalizeH="0" baseline="0" dirty="0">
              <a:ln>
                <a:noFill/>
              </a:ln>
              <a:solidFill>
                <a:schemeClr val="tx1"/>
              </a:solidFill>
              <a:effectLst/>
              <a:latin typeface="PT Sans Pro Narrow" panose="020B0506020203020204" pitchFamily="34" charset="0"/>
            </a:endParaRPr>
          </a:p>
        </p:txBody>
      </p:sp>
      <p:pic>
        <p:nvPicPr>
          <p:cNvPr id="19" name="Picture 18" descr="Chart, line chart&#10;&#10;Description automatically generated">
            <a:extLst>
              <a:ext uri="{FF2B5EF4-FFF2-40B4-BE49-F238E27FC236}">
                <a16:creationId xmlns:a16="http://schemas.microsoft.com/office/drawing/2014/main" id="{703EDEC5-3CFD-4489-A8F9-4DA84A2D6880}"/>
              </a:ext>
            </a:extLst>
          </p:cNvPr>
          <p:cNvPicPr>
            <a:picLocks noChangeAspect="1"/>
          </p:cNvPicPr>
          <p:nvPr/>
        </p:nvPicPr>
        <p:blipFill rotWithShape="1">
          <a:blip r:embed="rId4">
            <a:extLst>
              <a:ext uri="{28A0092B-C50C-407E-A947-70E740481C1C}">
                <a14:useLocalDpi xmlns:a14="http://schemas.microsoft.com/office/drawing/2010/main" val="0"/>
              </a:ext>
            </a:extLst>
          </a:blip>
          <a:srcRect r="5819"/>
          <a:stretch/>
        </p:blipFill>
        <p:spPr>
          <a:xfrm>
            <a:off x="422676" y="2012927"/>
            <a:ext cx="5043673" cy="18894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descr="Chart&#10;&#10;Description automatically generated">
            <a:extLst>
              <a:ext uri="{FF2B5EF4-FFF2-40B4-BE49-F238E27FC236}">
                <a16:creationId xmlns:a16="http://schemas.microsoft.com/office/drawing/2014/main" id="{66E8B20B-C5E1-4DC2-8E34-624220A0E865}"/>
              </a:ext>
            </a:extLst>
          </p:cNvPr>
          <p:cNvPicPr>
            <a:picLocks noChangeAspect="1"/>
          </p:cNvPicPr>
          <p:nvPr/>
        </p:nvPicPr>
        <p:blipFill rotWithShape="1">
          <a:blip r:embed="rId5">
            <a:extLst>
              <a:ext uri="{28A0092B-C50C-407E-A947-70E740481C1C}">
                <a14:useLocalDpi xmlns:a14="http://schemas.microsoft.com/office/drawing/2010/main" val="0"/>
              </a:ext>
            </a:extLst>
          </a:blip>
          <a:srcRect r="7834"/>
          <a:stretch/>
        </p:blipFill>
        <p:spPr>
          <a:xfrm>
            <a:off x="422675" y="4104356"/>
            <a:ext cx="5043673" cy="1938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Rectangle 1">
            <a:extLst>
              <a:ext uri="{FF2B5EF4-FFF2-40B4-BE49-F238E27FC236}">
                <a16:creationId xmlns:a16="http://schemas.microsoft.com/office/drawing/2014/main" id="{4BA52CE5-22BE-4366-A8EE-221A205D6121}"/>
              </a:ext>
            </a:extLst>
          </p:cNvPr>
          <p:cNvSpPr>
            <a:spLocks noChangeArrowheads="1"/>
          </p:cNvSpPr>
          <p:nvPr/>
        </p:nvSpPr>
        <p:spPr bwMode="auto">
          <a:xfrm>
            <a:off x="5834523" y="2596038"/>
            <a:ext cx="491939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j-lt"/>
              </a:rPr>
              <a:t>The r-squared is: 0.9825204775479639</a:t>
            </a:r>
            <a:r>
              <a:rPr kumimoji="0" lang="en-US" altLang="en-US" b="1" i="0" u="none" strike="noStrike" cap="none" normalizeH="0" baseline="0" dirty="0">
                <a:ln>
                  <a:noFill/>
                </a:ln>
                <a:solidFill>
                  <a:schemeClr val="tx1"/>
                </a:solidFill>
                <a:effectLst/>
                <a:latin typeface="+mj-lt"/>
              </a:rPr>
              <a:t> </a:t>
            </a:r>
          </a:p>
        </p:txBody>
      </p:sp>
      <p:sp>
        <p:nvSpPr>
          <p:cNvPr id="23" name="Rectangle 2">
            <a:extLst>
              <a:ext uri="{FF2B5EF4-FFF2-40B4-BE49-F238E27FC236}">
                <a16:creationId xmlns:a16="http://schemas.microsoft.com/office/drawing/2014/main" id="{A1740536-64B9-4879-B445-B1BF18A8D2F9}"/>
              </a:ext>
            </a:extLst>
          </p:cNvPr>
          <p:cNvSpPr>
            <a:spLocks noChangeArrowheads="1"/>
          </p:cNvSpPr>
          <p:nvPr/>
        </p:nvSpPr>
        <p:spPr bwMode="auto">
          <a:xfrm>
            <a:off x="5941111" y="4936560"/>
            <a:ext cx="477902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j-lt"/>
              </a:rPr>
              <a:t>The r-squared is: 0.9878841847717416</a:t>
            </a:r>
            <a:r>
              <a:rPr kumimoji="0" lang="en-US" altLang="en-US" b="1"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31459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2321383" y="5842427"/>
            <a:ext cx="5664452"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6" name="Rectangle 2">
            <a:extLst>
              <a:ext uri="{FF2B5EF4-FFF2-40B4-BE49-F238E27FC236}">
                <a16:creationId xmlns:a16="http://schemas.microsoft.com/office/drawing/2014/main" id="{3941D366-B8B1-4435-881F-E7322E5AC03E}"/>
              </a:ext>
            </a:extLst>
          </p:cNvPr>
          <p:cNvSpPr>
            <a:spLocks noChangeArrowheads="1"/>
          </p:cNvSpPr>
          <p:nvPr/>
        </p:nvSpPr>
        <p:spPr bwMode="auto">
          <a:xfrm>
            <a:off x="251109" y="1540746"/>
            <a:ext cx="1045699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arenR"/>
              <a:tabLst/>
            </a:pPr>
            <a:r>
              <a:rPr kumimoji="0" lang="en-US" altLang="en-US" sz="1600" b="0" i="0" u="none" strike="noStrike" cap="none" normalizeH="0" baseline="0" dirty="0">
                <a:ln>
                  <a:noFill/>
                </a:ln>
                <a:solidFill>
                  <a:srgbClr val="24292E"/>
                </a:solidFill>
                <a:effectLst/>
                <a:latin typeface="PT Sans Pro Narrow" panose="020B0506020203020204" pitchFamily="34" charset="0"/>
              </a:rPr>
              <a:t> COVID-19 may have caused an increase in crime in KCMO, Crime shows a strong, positive correlation between COVID-19.</a:t>
            </a:r>
          </a:p>
          <a:p>
            <a:pPr marR="0" lvl="0" algn="l" defTabSz="914400" rtl="0" eaLnBrk="0" fontAlgn="base" latinLnBrk="0" hangingPunct="0">
              <a:lnSpc>
                <a:spcPct val="100000"/>
              </a:lnSpc>
              <a:spcBef>
                <a:spcPct val="0"/>
              </a:spcBef>
              <a:spcAft>
                <a:spcPct val="0"/>
              </a:spcAft>
              <a:buClrTx/>
              <a:buSzTx/>
              <a:tabLst/>
            </a:pPr>
            <a:r>
              <a:rPr lang="en-US" altLang="en-US" sz="1600" dirty="0">
                <a:solidFill>
                  <a:srgbClr val="24292E"/>
                </a:solidFill>
                <a:latin typeface="PT Sans Pro Narrow" panose="020B0506020203020204" pitchFamily="34" charset="0"/>
              </a:rPr>
              <a:t>      With a </a:t>
            </a:r>
            <a:r>
              <a:rPr kumimoji="0" lang="en-US" altLang="en-US" sz="1600" b="0" i="0" u="none" strike="noStrike" cap="none" normalizeH="0" baseline="0" dirty="0">
                <a:ln>
                  <a:noFill/>
                </a:ln>
                <a:solidFill>
                  <a:srgbClr val="24292E"/>
                </a:solidFill>
                <a:effectLst/>
                <a:latin typeface="PT Sans Pro Narrow" panose="020B0506020203020204" pitchFamily="34" charset="0"/>
              </a:rPr>
              <a:t>Correlation coefficient at </a:t>
            </a:r>
            <a:r>
              <a:rPr kumimoji="0" lang="en-US" altLang="en-US" sz="2000" b="1" i="0" u="none" strike="noStrike" cap="none" normalizeH="0" baseline="0" dirty="0">
                <a:ln>
                  <a:noFill/>
                </a:ln>
                <a:solidFill>
                  <a:srgbClr val="24292E"/>
                </a:solidFill>
                <a:effectLst/>
                <a:latin typeface="PT Sans Pro Narrow" panose="020B0506020203020204" pitchFamily="34" charset="0"/>
              </a:rPr>
              <a:t>0.91 and r-squared of 0.82 between cases  and crime incidents</a:t>
            </a:r>
            <a:r>
              <a:rPr kumimoji="0" lang="en-US" altLang="en-US" sz="1600" b="0" i="0" u="none" strike="noStrike" cap="none" normalizeH="0" baseline="0" dirty="0">
                <a:ln>
                  <a:noFill/>
                </a:ln>
                <a:solidFill>
                  <a:srgbClr val="24292E"/>
                </a:solidFill>
                <a:effectLst/>
                <a:latin typeface="PT Sans Pro Narrow" panose="020B050602020302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sz="1600" dirty="0">
                <a:solidFill>
                  <a:srgbClr val="24292E"/>
                </a:solidFill>
                <a:latin typeface="PT Sans Pro Narrow" panose="020B0506020203020204" pitchFamily="34" charset="0"/>
              </a:rPr>
              <a:t>	</a:t>
            </a:r>
            <a:r>
              <a:rPr kumimoji="0" lang="en-US" altLang="en-US" sz="1600" b="0" i="0" u="none" strike="noStrike" cap="none" normalizeH="0" baseline="0" dirty="0">
                <a:ln>
                  <a:noFill/>
                </a:ln>
                <a:solidFill>
                  <a:srgbClr val="24292E"/>
                </a:solidFill>
                <a:effectLst/>
                <a:latin typeface="PT Sans Pro Narrow" panose="020B0506020203020204" pitchFamily="34" charset="0"/>
              </a:rPr>
              <a:t>There lies a similar relationship between coronavirus deaths and crimes in the Kansas City area.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24292E"/>
                </a:solidFill>
                <a:effectLst/>
                <a:latin typeface="PT Sans Pro Narrow" panose="020B0506020203020204" pitchFamily="34" charset="0"/>
              </a:rPr>
              <a:t>2)Thefts and sexual offenses decreased pre-to-post COVID-19 outbreak, while (theft from/of vehicle), assault, robbery, property crime, 	quality of life, breaking &amp; entering, and homicide incidents increased.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24292E"/>
                </a:solidFill>
                <a:effectLst/>
                <a:latin typeface="PT Sans Pro Narrow" panose="020B0506020203020204" pitchFamily="34" charset="0"/>
              </a:rPr>
              <a:t>3) Unemployment and crime were negatively correlated during the entire timeframe of this study. However, if we only look at October-December 	2020,  both values increase at the same time. (</a:t>
            </a:r>
            <a:r>
              <a:rPr kumimoji="0" lang="en-US" altLang="en-US" sz="1600" b="0" i="1" u="none" strike="noStrike" cap="none" normalizeH="0" baseline="0" dirty="0">
                <a:ln>
                  <a:noFill/>
                </a:ln>
                <a:solidFill>
                  <a:srgbClr val="24292E"/>
                </a:solidFill>
                <a:effectLst/>
                <a:latin typeface="PT Sans Pro Narrow" panose="020B0506020203020204" pitchFamily="34" charset="0"/>
              </a:rPr>
              <a:t>See Image 1</a:t>
            </a:r>
            <a:r>
              <a:rPr kumimoji="0" lang="en-US" altLang="en-US" sz="1600" b="0" i="0" u="none" strike="noStrike" cap="none" normalizeH="0" baseline="0" dirty="0">
                <a:ln>
                  <a:noFill/>
                </a:ln>
                <a:solidFill>
                  <a:srgbClr val="24292E"/>
                </a:solidFill>
                <a:effectLst/>
                <a:latin typeface="PT Sans Pro Narrow" panose="020B0506020203020204" pitchFamily="34" charset="0"/>
              </a:rPr>
              <a:t>)  Again, this goes back to the quality of the crime data.</a:t>
            </a:r>
            <a:r>
              <a:rPr kumimoji="0" lang="en-US" altLang="en-US" sz="1600" b="0" i="0" u="none" strike="noStrike" cap="none" normalizeH="0" baseline="0" dirty="0">
                <a:ln>
                  <a:noFill/>
                </a:ln>
                <a:solidFill>
                  <a:schemeClr val="tx1"/>
                </a:solidFill>
                <a:effectLst/>
                <a:latin typeface="PT Sans Pro Narrow" panose="020B0506020203020204" pitchFamily="34" charset="0"/>
              </a:rPr>
              <a:t> </a:t>
            </a:r>
          </a:p>
        </p:txBody>
      </p:sp>
      <p:pic>
        <p:nvPicPr>
          <p:cNvPr id="10" name="Picture 9" descr="Table&#10;&#10;Description automatically generated">
            <a:extLst>
              <a:ext uri="{FF2B5EF4-FFF2-40B4-BE49-F238E27FC236}">
                <a16:creationId xmlns:a16="http://schemas.microsoft.com/office/drawing/2014/main" id="{E1E419C8-6821-4F12-8C08-ECA681189813}"/>
              </a:ext>
            </a:extLst>
          </p:cNvPr>
          <p:cNvPicPr>
            <a:picLocks noChangeAspect="1"/>
          </p:cNvPicPr>
          <p:nvPr/>
        </p:nvPicPr>
        <p:blipFill rotWithShape="1">
          <a:blip r:embed="rId4">
            <a:extLst>
              <a:ext uri="{28A0092B-C50C-407E-A947-70E740481C1C}">
                <a14:useLocalDpi xmlns:a14="http://schemas.microsoft.com/office/drawing/2010/main" val="0"/>
              </a:ext>
            </a:extLst>
          </a:blip>
          <a:srcRect l="2551"/>
          <a:stretch/>
        </p:blipFill>
        <p:spPr>
          <a:xfrm>
            <a:off x="3495101" y="3485051"/>
            <a:ext cx="3284621" cy="2677419"/>
          </a:xfrm>
          <a:prstGeom prst="rect">
            <a:avLst/>
          </a:prstGeom>
        </p:spPr>
      </p:pic>
      <p:sp>
        <p:nvSpPr>
          <p:cNvPr id="11" name="Frame 10">
            <a:extLst>
              <a:ext uri="{FF2B5EF4-FFF2-40B4-BE49-F238E27FC236}">
                <a16:creationId xmlns:a16="http://schemas.microsoft.com/office/drawing/2014/main" id="{718E1343-0756-4F24-A0FB-6AED1928273F}"/>
              </a:ext>
            </a:extLst>
          </p:cNvPr>
          <p:cNvSpPr/>
          <p:nvPr/>
        </p:nvSpPr>
        <p:spPr>
          <a:xfrm>
            <a:off x="3495100" y="5612131"/>
            <a:ext cx="3031959" cy="529388"/>
          </a:xfrm>
          <a:prstGeom prst="frame">
            <a:avLst>
              <a:gd name="adj1" fmla="val 340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E1033A99-8D11-4CD0-8CB3-05461B518FDD}"/>
              </a:ext>
            </a:extLst>
          </p:cNvPr>
          <p:cNvSpPr/>
          <p:nvPr/>
        </p:nvSpPr>
        <p:spPr>
          <a:xfrm>
            <a:off x="3495101" y="4172210"/>
            <a:ext cx="3031959" cy="1439921"/>
          </a:xfrm>
          <a:prstGeom prst="rect">
            <a:avLst/>
          </a:prstGeom>
          <a:solidFill>
            <a:schemeClr val="bg1">
              <a:lumMod val="6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78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pic>
        <p:nvPicPr>
          <p:cNvPr id="10" name="Picture 9" descr="A picture containing chart&#10;&#10;Description automatically generated">
            <a:extLst>
              <a:ext uri="{FF2B5EF4-FFF2-40B4-BE49-F238E27FC236}">
                <a16:creationId xmlns:a16="http://schemas.microsoft.com/office/drawing/2014/main" id="{3DD8BE69-C34F-4D25-A583-3EDDF7AB7869}"/>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a:off x="6344816" y="1867116"/>
            <a:ext cx="5847184" cy="4506598"/>
          </a:xfrm>
          <a:prstGeom prst="rect">
            <a:avLst/>
          </a:prstGeom>
        </p:spPr>
      </p:pic>
      <p:sp>
        <p:nvSpPr>
          <p:cNvPr id="9" name="TextBox 8">
            <a:extLst>
              <a:ext uri="{FF2B5EF4-FFF2-40B4-BE49-F238E27FC236}">
                <a16:creationId xmlns:a16="http://schemas.microsoft.com/office/drawing/2014/main" id="{B3C025AB-35A0-48CF-99CB-DCE3493A773A}"/>
              </a:ext>
            </a:extLst>
          </p:cNvPr>
          <p:cNvSpPr txBox="1"/>
          <p:nvPr/>
        </p:nvSpPr>
        <p:spPr>
          <a:xfrm>
            <a:off x="1" y="1905506"/>
            <a:ext cx="11122090" cy="3046988"/>
          </a:xfrm>
          <a:prstGeom prst="rect">
            <a:avLst/>
          </a:prstGeom>
          <a:noFill/>
        </p:spPr>
        <p:txBody>
          <a:bodyPr wrap="square" rtlCol="0">
            <a:spAutoFit/>
          </a:bodyPr>
          <a:lstStyle/>
          <a:p>
            <a:pPr algn="ctr"/>
            <a:r>
              <a:rPr lang="en-US" sz="2800" u="sng" dirty="0">
                <a:latin typeface="Century Gothic" panose="020B0502020202020204" pitchFamily="34" charset="0"/>
              </a:rPr>
              <a:t>HYPOTHESIS</a:t>
            </a:r>
          </a:p>
          <a:p>
            <a:pPr algn="ctr"/>
            <a:endParaRPr lang="en-US" sz="2800" dirty="0">
              <a:latin typeface="Century Gothic" panose="020B0502020202020204" pitchFamily="34" charset="0"/>
            </a:endParaRPr>
          </a:p>
          <a:p>
            <a:pPr algn="ctr"/>
            <a:r>
              <a:rPr lang="en-US" sz="2000" dirty="0">
                <a:latin typeface="Century Gothic" panose="020B0502020202020204" pitchFamily="34" charset="0"/>
              </a:rPr>
              <a:t>Covid-19 rates in the Kansas City Metropolitan area have had an impact on</a:t>
            </a:r>
          </a:p>
          <a:p>
            <a:pPr algn="ctr"/>
            <a:r>
              <a:rPr lang="en-US" sz="2000" dirty="0">
                <a:latin typeface="Century Gothic" panose="020B0502020202020204" pitchFamily="34" charset="0"/>
              </a:rPr>
              <a:t> </a:t>
            </a:r>
          </a:p>
          <a:p>
            <a:pPr marL="457200" indent="-457200" algn="ctr">
              <a:buAutoNum type="arabicParenR"/>
            </a:pPr>
            <a:r>
              <a:rPr lang="en-US" sz="2400" dirty="0">
                <a:latin typeface="Century Gothic" panose="020B0502020202020204" pitchFamily="34" charset="0"/>
              </a:rPr>
              <a:t>Crime </a:t>
            </a:r>
          </a:p>
          <a:p>
            <a:pPr algn="ctr"/>
            <a:r>
              <a:rPr lang="en-US" sz="2400" dirty="0">
                <a:latin typeface="Century Gothic" panose="020B0502020202020204" pitchFamily="34" charset="0"/>
              </a:rPr>
              <a:t> 2) Unemployment rates for the time period of </a:t>
            </a:r>
          </a:p>
          <a:p>
            <a:pPr algn="ctr"/>
            <a:endParaRPr lang="en-US" sz="2400" dirty="0">
              <a:latin typeface="Century Gothic" panose="020B0502020202020204" pitchFamily="34" charset="0"/>
            </a:endParaRPr>
          </a:p>
          <a:p>
            <a:pPr algn="ctr"/>
            <a:r>
              <a:rPr lang="en-US" sz="2400" dirty="0">
                <a:latin typeface="Century Gothic" panose="020B0502020202020204" pitchFamily="34" charset="0"/>
              </a:rPr>
              <a:t>October 2019 – December 2020   </a:t>
            </a:r>
            <a:endParaRPr lang="en-US" sz="700" dirty="0">
              <a:latin typeface="Century Gothic" panose="020B0502020202020204" pitchFamily="34" charset="0"/>
            </a:endParaRPr>
          </a:p>
        </p:txBody>
      </p:sp>
      <p:sp>
        <p:nvSpPr>
          <p:cNvPr id="11" name="Rectangle 10">
            <a:extLst>
              <a:ext uri="{FF2B5EF4-FFF2-40B4-BE49-F238E27FC236}">
                <a16:creationId xmlns:a16="http://schemas.microsoft.com/office/drawing/2014/main" id="{51969C5A-D08B-45AD-AA6B-41B9FEB138F9}"/>
              </a:ext>
            </a:extLst>
          </p:cNvPr>
          <p:cNvSpPr/>
          <p:nvPr/>
        </p:nvSpPr>
        <p:spPr>
          <a:xfrm>
            <a:off x="11122090" y="90890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12" name="Rectangle 11">
            <a:extLst>
              <a:ext uri="{FF2B5EF4-FFF2-40B4-BE49-F238E27FC236}">
                <a16:creationId xmlns:a16="http://schemas.microsoft.com/office/drawing/2014/main" id="{5CE78485-2519-4998-8715-C5563553E24D}"/>
              </a:ext>
            </a:extLst>
          </p:cNvPr>
          <p:cNvSpPr/>
          <p:nvPr/>
        </p:nvSpPr>
        <p:spPr>
          <a:xfrm>
            <a:off x="11122090" y="294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13" name="Rectangle 12">
            <a:extLst>
              <a:ext uri="{FF2B5EF4-FFF2-40B4-BE49-F238E27FC236}">
                <a16:creationId xmlns:a16="http://schemas.microsoft.com/office/drawing/2014/main" id="{05DD2FE6-EBFC-4267-8BF8-1AC19169698F}"/>
              </a:ext>
            </a:extLst>
          </p:cNvPr>
          <p:cNvSpPr/>
          <p:nvPr/>
        </p:nvSpPr>
        <p:spPr>
          <a:xfrm>
            <a:off x="11122090" y="181486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14" name="Rectangle 13">
            <a:extLst>
              <a:ext uri="{FF2B5EF4-FFF2-40B4-BE49-F238E27FC236}">
                <a16:creationId xmlns:a16="http://schemas.microsoft.com/office/drawing/2014/main" id="{C3515D75-4971-4948-A87E-BEA0BC15D513}"/>
              </a:ext>
            </a:extLst>
          </p:cNvPr>
          <p:cNvSpPr/>
          <p:nvPr/>
        </p:nvSpPr>
        <p:spPr>
          <a:xfrm>
            <a:off x="11122090" y="2719350"/>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15" name="Rectangle 14">
            <a:extLst>
              <a:ext uri="{FF2B5EF4-FFF2-40B4-BE49-F238E27FC236}">
                <a16:creationId xmlns:a16="http://schemas.microsoft.com/office/drawing/2014/main" id="{DF7385E4-90F0-4547-8E62-39594EFF1D89}"/>
              </a:ext>
            </a:extLst>
          </p:cNvPr>
          <p:cNvSpPr/>
          <p:nvPr/>
        </p:nvSpPr>
        <p:spPr>
          <a:xfrm>
            <a:off x="11122090" y="3628925"/>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16" name="Rectangle 15">
            <a:extLst>
              <a:ext uri="{FF2B5EF4-FFF2-40B4-BE49-F238E27FC236}">
                <a16:creationId xmlns:a16="http://schemas.microsoft.com/office/drawing/2014/main" id="{99E1C6A1-8D97-4F4E-8DE4-AD867C6AADF2}"/>
              </a:ext>
            </a:extLst>
          </p:cNvPr>
          <p:cNvSpPr/>
          <p:nvPr/>
        </p:nvSpPr>
        <p:spPr>
          <a:xfrm>
            <a:off x="11122090" y="4529118"/>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17" name="Rectangle 16">
            <a:extLst>
              <a:ext uri="{FF2B5EF4-FFF2-40B4-BE49-F238E27FC236}">
                <a16:creationId xmlns:a16="http://schemas.microsoft.com/office/drawing/2014/main" id="{004003E4-46FA-41C5-AA7A-20698CA66025}"/>
              </a:ext>
            </a:extLst>
          </p:cNvPr>
          <p:cNvSpPr/>
          <p:nvPr/>
        </p:nvSpPr>
        <p:spPr>
          <a:xfrm>
            <a:off x="11122090" y="543655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Tree>
    <p:extLst>
      <p:ext uri="{BB962C8B-B14F-4D97-AF65-F5344CB8AC3E}">
        <p14:creationId xmlns:p14="http://schemas.microsoft.com/office/powerpoint/2010/main" val="2410135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marR="0" lvl="0" indent="-228600" algn="l" defTabSz="914400" rtl="0" eaLnBrk="0" fontAlgn="base" latinLnBrk="0" hangingPunct="0">
              <a:lnSpc>
                <a:spcPct val="100000"/>
              </a:lnSpc>
              <a:spcBef>
                <a:spcPct val="0"/>
              </a:spcBef>
              <a:spcAft>
                <a:spcPct val="0"/>
              </a:spcAft>
              <a:buClrTx/>
              <a:buSzTx/>
              <a:buFontTx/>
              <a:buAutoNum type="arabicParenR"/>
              <a:tabLst/>
            </a:pPr>
            <a:endParaRPr lang="en-US" altLang="en-US" sz="1800" dirty="0">
              <a:solidFill>
                <a:srgbClr val="24292E"/>
              </a:solidFill>
              <a:latin typeface="PT Sans Pro Narrow" panose="020B0506020203020204" pitchFamily="34" charset="0"/>
            </a:endParaRPr>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1059573" y="4272676"/>
            <a:ext cx="5664452"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6" name="TextBox 5">
            <a:extLst>
              <a:ext uri="{FF2B5EF4-FFF2-40B4-BE49-F238E27FC236}">
                <a16:creationId xmlns:a16="http://schemas.microsoft.com/office/drawing/2014/main" id="{DC4DF537-6427-446B-ACDF-B17AC50FEF9B}"/>
              </a:ext>
            </a:extLst>
          </p:cNvPr>
          <p:cNvSpPr txBox="1"/>
          <p:nvPr/>
        </p:nvSpPr>
        <p:spPr>
          <a:xfrm>
            <a:off x="287416" y="1125962"/>
            <a:ext cx="10536656" cy="5262979"/>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lang="en-US" altLang="en-US" sz="2400" dirty="0">
                <a:solidFill>
                  <a:srgbClr val="24292E"/>
                </a:solidFill>
                <a:latin typeface="PT Sans Pro Narrow" panose="020B0506020203020204" pitchFamily="34" charset="0"/>
              </a:rPr>
              <a:t>1)Crime </a:t>
            </a:r>
            <a:r>
              <a:rPr lang="en-US" altLang="en-US" sz="2400" dirty="0" err="1">
                <a:solidFill>
                  <a:srgbClr val="24292E"/>
                </a:solidFill>
                <a:latin typeface="PT Sans Pro Narrow" panose="020B0506020203020204" pitchFamily="34" charset="0"/>
              </a:rPr>
              <a:t>Api</a:t>
            </a:r>
            <a:r>
              <a:rPr lang="en-US" altLang="en-US" sz="2400" dirty="0">
                <a:solidFill>
                  <a:srgbClr val="24292E"/>
                </a:solidFill>
                <a:latin typeface="PT Sans Pro Narrow" panose="020B0506020203020204" pitchFamily="34" charset="0"/>
              </a:rPr>
              <a:t> had large gaps </a:t>
            </a:r>
            <a:r>
              <a:rPr kumimoji="0" lang="en-US" altLang="en-US" sz="2400" b="0" i="0" u="none" strike="noStrike" cap="none" normalizeH="0" baseline="0" dirty="0">
                <a:ln>
                  <a:noFill/>
                </a:ln>
                <a:solidFill>
                  <a:srgbClr val="24292E"/>
                </a:solidFill>
                <a:effectLst/>
                <a:latin typeface="PT Sans Pro Narrow" panose="020B0506020203020204" pitchFamily="34" charset="0"/>
              </a:rPr>
              <a:t>the data is inconclusive due to the large gaps from inconsistent reporting.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4292E"/>
              </a:solidFill>
              <a:effectLst/>
              <a:latin typeface="PT Sans Pro Narrow" panose="020B0506020203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400" dirty="0">
                <a:solidFill>
                  <a:srgbClr val="24292E"/>
                </a:solidFill>
                <a:latin typeface="PT Sans Pro Narrow" panose="020B0506020203020204" pitchFamily="34" charset="0"/>
              </a:rPr>
              <a:t>2) Hoped that all relationships regarding </a:t>
            </a:r>
            <a:r>
              <a:rPr lang="en-US" altLang="en-US" sz="2400" dirty="0" err="1">
                <a:solidFill>
                  <a:srgbClr val="24292E"/>
                </a:solidFill>
                <a:latin typeface="PT Sans Pro Narrow" panose="020B0506020203020204" pitchFamily="34" charset="0"/>
              </a:rPr>
              <a:t>Covid</a:t>
            </a:r>
            <a:r>
              <a:rPr lang="en-US" altLang="en-US" sz="2400" dirty="0">
                <a:solidFill>
                  <a:srgbClr val="24292E"/>
                </a:solidFill>
                <a:latin typeface="PT Sans Pro Narrow" panose="020B0506020203020204" pitchFamily="34" charset="0"/>
              </a:rPr>
              <a:t> were linear, this was not the case.  Made relating the three subjects of New Cases Deaths and Cases (total) hard to find a correlation</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24292E"/>
              </a:solidFill>
              <a:latin typeface="PT Sans Pro Narrow" panose="020B0506020203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400" dirty="0">
                <a:solidFill>
                  <a:srgbClr val="24292E"/>
                </a:solidFill>
                <a:latin typeface="PT Sans Pro Narrow" panose="020B0506020203020204" pitchFamily="34" charset="0"/>
              </a:rPr>
              <a:t>3) Limited data, with unemployment somewhat difficult to place in a proper data frame due to specific naming conventions for Date and Time.</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24292E"/>
              </a:solidFill>
              <a:latin typeface="PT Sans Pro Narrow" panose="020B0506020203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400" dirty="0">
                <a:solidFill>
                  <a:srgbClr val="24292E"/>
                </a:solidFill>
                <a:latin typeface="PT Sans Pro Narrow" panose="020B0506020203020204" pitchFamily="34" charset="0"/>
              </a:rPr>
              <a:t>	3a)Data lacked specificity seen in Crime Breakdown</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24292E"/>
              </a:solidFill>
              <a:latin typeface="PT Sans Pro Narrow" panose="020B0506020203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400" dirty="0">
                <a:solidFill>
                  <a:srgbClr val="24292E"/>
                </a:solidFill>
                <a:latin typeface="PT Sans Pro Narrow" panose="020B0506020203020204" pitchFamily="34" charset="0"/>
              </a:rPr>
              <a:t>4) Initially we believed that having more people in the group would be beneficial to workflow and amount of work, but we discovered that working in small teams provided an atmosphere of clarity and more efficient use of time due to streamlined process development</a:t>
            </a:r>
            <a:endParaRPr lang="en-US" altLang="en-US" dirty="0">
              <a:solidFill>
                <a:srgbClr val="24292E"/>
              </a:solidFill>
              <a:latin typeface="PT Sans Pro Narrow" panose="020B0506020203020204" pitchFamily="34" charset="0"/>
            </a:endParaRPr>
          </a:p>
        </p:txBody>
      </p:sp>
    </p:spTree>
    <p:extLst>
      <p:ext uri="{BB962C8B-B14F-4D97-AF65-F5344CB8AC3E}">
        <p14:creationId xmlns:p14="http://schemas.microsoft.com/office/powerpoint/2010/main" val="3544145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7361"/>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flipV="1">
            <a:off x="-252933" y="-1932665"/>
            <a:ext cx="4986664" cy="4059430"/>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15" name="TextBox 14">
            <a:extLst>
              <a:ext uri="{FF2B5EF4-FFF2-40B4-BE49-F238E27FC236}">
                <a16:creationId xmlns:a16="http://schemas.microsoft.com/office/drawing/2014/main" id="{9AFC7BCD-6A30-4FBB-B3F9-E94F0D9BF03C}"/>
              </a:ext>
            </a:extLst>
          </p:cNvPr>
          <p:cNvSpPr txBox="1"/>
          <p:nvPr/>
        </p:nvSpPr>
        <p:spPr>
          <a:xfrm>
            <a:off x="292717" y="1142771"/>
            <a:ext cx="10536656" cy="3785652"/>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altLang="en-US" sz="2400" dirty="0">
                <a:solidFill>
                  <a:srgbClr val="24292E"/>
                </a:solidFill>
                <a:latin typeface="PT Sans Pro Narrow" panose="020B0506020203020204" pitchFamily="34" charset="0"/>
              </a:rPr>
              <a:t>For Covid19 Data would like to see demographic information included into the dataset</a:t>
            </a:r>
          </a:p>
          <a:p>
            <a:pPr marL="800100" lvl="1" indent="-342900" eaLnBrk="0" fontAlgn="base" hangingPunct="0">
              <a:spcBef>
                <a:spcPct val="0"/>
              </a:spcBef>
              <a:spcAft>
                <a:spcPct val="0"/>
              </a:spcAft>
              <a:buAutoNum type="arabicParenR"/>
            </a:pPr>
            <a:r>
              <a:rPr lang="en-US" altLang="en-US" sz="2400" dirty="0">
                <a:solidFill>
                  <a:srgbClr val="24292E"/>
                </a:solidFill>
                <a:latin typeface="PT Sans Pro Narrow" panose="020B0506020203020204" pitchFamily="34" charset="0"/>
              </a:rPr>
              <a:t>To include access to Hospitalization and proper healthcare</a:t>
            </a:r>
          </a:p>
          <a:p>
            <a:pPr marL="800100" lvl="1" indent="-342900" eaLnBrk="0" fontAlgn="base" hangingPunct="0">
              <a:spcBef>
                <a:spcPct val="0"/>
              </a:spcBef>
              <a:spcAft>
                <a:spcPct val="0"/>
              </a:spcAft>
              <a:buAutoNum type="arabicParenR"/>
            </a:pPr>
            <a:r>
              <a:rPr lang="en-US" altLang="en-US" sz="2400" dirty="0">
                <a:solidFill>
                  <a:srgbClr val="24292E"/>
                </a:solidFill>
                <a:latin typeface="PT Sans Pro Narrow" panose="020B0506020203020204" pitchFamily="34" charset="0"/>
              </a:rPr>
              <a:t>How were cases discovered, data did not indicate how new cases were revealed </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altLang="en-US" sz="2400" dirty="0">
                <a:solidFill>
                  <a:srgbClr val="24292E"/>
                </a:solidFill>
                <a:latin typeface="PT Sans Pro Narrow" panose="020B0506020203020204" pitchFamily="34" charset="0"/>
              </a:rPr>
              <a:t>Timeseries for different types of crimes with higher quality data</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altLang="en-US" sz="2400" dirty="0">
                <a:solidFill>
                  <a:srgbClr val="24292E"/>
                </a:solidFill>
                <a:latin typeface="PT Sans Pro Narrow" panose="020B0506020203020204" pitchFamily="34" charset="0"/>
              </a:rPr>
              <a:t>Would have liked to present data in a geospatial context using heatmapping</a:t>
            </a:r>
          </a:p>
          <a:p>
            <a:pPr marL="342900" marR="0" lvl="0" indent="-342900" algn="l" defTabSz="914400" rtl="0" eaLnBrk="0" fontAlgn="base" latinLnBrk="0" hangingPunct="0">
              <a:lnSpc>
                <a:spcPct val="100000"/>
              </a:lnSpc>
              <a:spcBef>
                <a:spcPct val="0"/>
              </a:spcBef>
              <a:spcAft>
                <a:spcPct val="0"/>
              </a:spcAft>
              <a:buClrTx/>
              <a:buSzTx/>
              <a:buAutoNum type="arabicParenR"/>
              <a:tabLst/>
            </a:pPr>
            <a:r>
              <a:rPr lang="en-US" altLang="en-US" sz="2400" dirty="0">
                <a:solidFill>
                  <a:srgbClr val="24292E"/>
                </a:solidFill>
                <a:latin typeface="PT Sans Pro Narrow" panose="020B0506020203020204" pitchFamily="34" charset="0"/>
              </a:rPr>
              <a:t>We cannot quantify the amount of geopolitical influence that might have resulted in causation for crime and unemployment </a:t>
            </a:r>
          </a:p>
          <a:p>
            <a:pPr marL="800100" lvl="1" indent="-342900" eaLnBrk="0" fontAlgn="base" hangingPunct="0">
              <a:spcBef>
                <a:spcPct val="0"/>
              </a:spcBef>
              <a:spcAft>
                <a:spcPct val="0"/>
              </a:spcAft>
              <a:buAutoNum type="arabicParenR"/>
            </a:pPr>
            <a:r>
              <a:rPr lang="en-US" altLang="en-US" sz="2400" dirty="0">
                <a:solidFill>
                  <a:srgbClr val="24292E"/>
                </a:solidFill>
                <a:latin typeface="PT Sans Pro Narrow" panose="020B0506020203020204" pitchFamily="34" charset="0"/>
              </a:rPr>
              <a:t>Did people leave the workforce and not reenter for fear of contracting the virus or did they get laid off</a:t>
            </a:r>
          </a:p>
          <a:p>
            <a:pPr marL="800100" lvl="1" indent="-342900" eaLnBrk="0" fontAlgn="base" hangingPunct="0">
              <a:spcBef>
                <a:spcPct val="0"/>
              </a:spcBef>
              <a:spcAft>
                <a:spcPct val="0"/>
              </a:spcAft>
              <a:buAutoNum type="arabicParenR"/>
            </a:pPr>
            <a:r>
              <a:rPr lang="en-US" altLang="en-US" sz="2400" dirty="0">
                <a:solidFill>
                  <a:srgbClr val="24292E"/>
                </a:solidFill>
                <a:latin typeface="PT Sans Pro Narrow" panose="020B0506020203020204" pitchFamily="34" charset="0"/>
              </a:rPr>
              <a:t>Did people find secondary employment</a:t>
            </a:r>
          </a:p>
        </p:txBody>
      </p:sp>
    </p:spTree>
    <p:extLst>
      <p:ext uri="{BB962C8B-B14F-4D97-AF65-F5344CB8AC3E}">
        <p14:creationId xmlns:p14="http://schemas.microsoft.com/office/powerpoint/2010/main" val="1203220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7361"/>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flipV="1">
            <a:off x="-252933" y="-1932665"/>
            <a:ext cx="4986664" cy="4059430"/>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sp>
        <p:nvSpPr>
          <p:cNvPr id="2" name="TextBox 1">
            <a:extLst>
              <a:ext uri="{FF2B5EF4-FFF2-40B4-BE49-F238E27FC236}">
                <a16:creationId xmlns:a16="http://schemas.microsoft.com/office/drawing/2014/main" id="{761FA5E1-567A-4C0E-A7B1-FFA8E0EE4DA3}"/>
              </a:ext>
            </a:extLst>
          </p:cNvPr>
          <p:cNvSpPr txBox="1"/>
          <p:nvPr/>
        </p:nvSpPr>
        <p:spPr>
          <a:xfrm>
            <a:off x="2003258" y="3033563"/>
            <a:ext cx="8185484" cy="830997"/>
          </a:xfrm>
          <a:prstGeom prst="rect">
            <a:avLst/>
          </a:prstGeom>
          <a:noFill/>
        </p:spPr>
        <p:txBody>
          <a:bodyPr wrap="square" rtlCol="0">
            <a:spAutoFit/>
          </a:bodyPr>
          <a:lstStyle/>
          <a:p>
            <a:pPr algn="ctr"/>
            <a:r>
              <a:rPr lang="en-US" sz="4800" dirty="0">
                <a:latin typeface="Arial Black" panose="020B0A04020102020204" pitchFamily="34" charset="0"/>
              </a:rPr>
              <a:t>QUESTIONS?</a:t>
            </a:r>
          </a:p>
        </p:txBody>
      </p:sp>
      <p:sp>
        <p:nvSpPr>
          <p:cNvPr id="17" name="Rectangle 16">
            <a:extLst>
              <a:ext uri="{FF2B5EF4-FFF2-40B4-BE49-F238E27FC236}">
                <a16:creationId xmlns:a16="http://schemas.microsoft.com/office/drawing/2014/main" id="{CB4EBB5C-6410-467B-99FE-34225A4E5E5A}"/>
              </a:ext>
            </a:extLst>
          </p:cNvPr>
          <p:cNvSpPr/>
          <p:nvPr/>
        </p:nvSpPr>
        <p:spPr>
          <a:xfrm>
            <a:off x="11122090" y="90890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19" name="Rectangle 18">
            <a:extLst>
              <a:ext uri="{FF2B5EF4-FFF2-40B4-BE49-F238E27FC236}">
                <a16:creationId xmlns:a16="http://schemas.microsoft.com/office/drawing/2014/main" id="{BD34762A-3278-46DE-BE20-A4FB03F6DD21}"/>
              </a:ext>
            </a:extLst>
          </p:cNvPr>
          <p:cNvSpPr/>
          <p:nvPr/>
        </p:nvSpPr>
        <p:spPr>
          <a:xfrm>
            <a:off x="11122090" y="294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0" name="Rectangle 19">
            <a:extLst>
              <a:ext uri="{FF2B5EF4-FFF2-40B4-BE49-F238E27FC236}">
                <a16:creationId xmlns:a16="http://schemas.microsoft.com/office/drawing/2014/main" id="{52F9DFB6-D340-4A66-998D-6DE8C4D4640E}"/>
              </a:ext>
            </a:extLst>
          </p:cNvPr>
          <p:cNvSpPr/>
          <p:nvPr/>
        </p:nvSpPr>
        <p:spPr>
          <a:xfrm>
            <a:off x="11122090" y="181486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22" name="Rectangle 21">
            <a:extLst>
              <a:ext uri="{FF2B5EF4-FFF2-40B4-BE49-F238E27FC236}">
                <a16:creationId xmlns:a16="http://schemas.microsoft.com/office/drawing/2014/main" id="{D717A0FD-0B7D-4D72-B1B6-516D3D37F4D2}"/>
              </a:ext>
            </a:extLst>
          </p:cNvPr>
          <p:cNvSpPr/>
          <p:nvPr/>
        </p:nvSpPr>
        <p:spPr>
          <a:xfrm>
            <a:off x="11122090" y="2719350"/>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23" name="Rectangle 22">
            <a:extLst>
              <a:ext uri="{FF2B5EF4-FFF2-40B4-BE49-F238E27FC236}">
                <a16:creationId xmlns:a16="http://schemas.microsoft.com/office/drawing/2014/main" id="{E5C9FFED-E782-4E6F-ABD8-21220F3276FA}"/>
              </a:ext>
            </a:extLst>
          </p:cNvPr>
          <p:cNvSpPr/>
          <p:nvPr/>
        </p:nvSpPr>
        <p:spPr>
          <a:xfrm>
            <a:off x="11122090" y="3628925"/>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25" name="Rectangle 24">
            <a:extLst>
              <a:ext uri="{FF2B5EF4-FFF2-40B4-BE49-F238E27FC236}">
                <a16:creationId xmlns:a16="http://schemas.microsoft.com/office/drawing/2014/main" id="{4765F1B4-E84F-4AE2-9970-D7D84B5DC1C1}"/>
              </a:ext>
            </a:extLst>
          </p:cNvPr>
          <p:cNvSpPr/>
          <p:nvPr/>
        </p:nvSpPr>
        <p:spPr>
          <a:xfrm>
            <a:off x="11122090" y="4529118"/>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26" name="Rectangle 25">
            <a:extLst>
              <a:ext uri="{FF2B5EF4-FFF2-40B4-BE49-F238E27FC236}">
                <a16:creationId xmlns:a16="http://schemas.microsoft.com/office/drawing/2014/main" id="{EFF3AE49-9AFB-4932-92E8-B6829C8CBDD2}"/>
              </a:ext>
            </a:extLst>
          </p:cNvPr>
          <p:cNvSpPr/>
          <p:nvPr/>
        </p:nvSpPr>
        <p:spPr>
          <a:xfrm>
            <a:off x="11122090" y="543655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Tree>
    <p:extLst>
      <p:ext uri="{BB962C8B-B14F-4D97-AF65-F5344CB8AC3E}">
        <p14:creationId xmlns:p14="http://schemas.microsoft.com/office/powerpoint/2010/main" val="379872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294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4" y="224589"/>
            <a:ext cx="3094622"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 </a:t>
            </a:r>
            <a:r>
              <a:rPr lang="en-US" b="1" dirty="0">
                <a:latin typeface="Century Gothic" panose="020B0502020202020204" pitchFamily="34" charset="0"/>
              </a:rPr>
              <a:t>(PLANNED STAGES)</a:t>
            </a:r>
          </a:p>
        </p:txBody>
      </p:sp>
      <p:pic>
        <p:nvPicPr>
          <p:cNvPr id="10" name="Picture 9" descr="A picture containing chart&#10;&#10;Description automatically generated">
            <a:extLst>
              <a:ext uri="{FF2B5EF4-FFF2-40B4-BE49-F238E27FC236}">
                <a16:creationId xmlns:a16="http://schemas.microsoft.com/office/drawing/2014/main" id="{3DD8BE69-C34F-4D25-A583-3EDDF7AB7869}"/>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a:off x="6320914" y="1835337"/>
            <a:ext cx="5847184" cy="4506598"/>
          </a:xfrm>
          <a:prstGeom prst="rect">
            <a:avLst/>
          </a:prstGeom>
        </p:spPr>
      </p:pic>
      <p:sp>
        <p:nvSpPr>
          <p:cNvPr id="11" name="Rectangle 10">
            <a:extLst>
              <a:ext uri="{FF2B5EF4-FFF2-40B4-BE49-F238E27FC236}">
                <a16:creationId xmlns:a16="http://schemas.microsoft.com/office/drawing/2014/main" id="{51969C5A-D08B-45AD-AA6B-41B9FEB138F9}"/>
              </a:ext>
            </a:extLst>
          </p:cNvPr>
          <p:cNvSpPr/>
          <p:nvPr/>
        </p:nvSpPr>
        <p:spPr>
          <a:xfrm>
            <a:off x="11122090" y="90890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12" name="Rectangle 11">
            <a:extLst>
              <a:ext uri="{FF2B5EF4-FFF2-40B4-BE49-F238E27FC236}">
                <a16:creationId xmlns:a16="http://schemas.microsoft.com/office/drawing/2014/main" id="{5CE78485-2519-4998-8715-C5563553E24D}"/>
              </a:ext>
            </a:extLst>
          </p:cNvPr>
          <p:cNvSpPr/>
          <p:nvPr/>
        </p:nvSpPr>
        <p:spPr>
          <a:xfrm>
            <a:off x="11122090" y="294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13" name="Rectangle 12">
            <a:extLst>
              <a:ext uri="{FF2B5EF4-FFF2-40B4-BE49-F238E27FC236}">
                <a16:creationId xmlns:a16="http://schemas.microsoft.com/office/drawing/2014/main" id="{05DD2FE6-EBFC-4267-8BF8-1AC19169698F}"/>
              </a:ext>
            </a:extLst>
          </p:cNvPr>
          <p:cNvSpPr/>
          <p:nvPr/>
        </p:nvSpPr>
        <p:spPr>
          <a:xfrm>
            <a:off x="11122090" y="181486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14" name="Rectangle 13">
            <a:extLst>
              <a:ext uri="{FF2B5EF4-FFF2-40B4-BE49-F238E27FC236}">
                <a16:creationId xmlns:a16="http://schemas.microsoft.com/office/drawing/2014/main" id="{C3515D75-4971-4948-A87E-BEA0BC15D513}"/>
              </a:ext>
            </a:extLst>
          </p:cNvPr>
          <p:cNvSpPr/>
          <p:nvPr/>
        </p:nvSpPr>
        <p:spPr>
          <a:xfrm>
            <a:off x="11122090" y="2719350"/>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15" name="Rectangle 14">
            <a:extLst>
              <a:ext uri="{FF2B5EF4-FFF2-40B4-BE49-F238E27FC236}">
                <a16:creationId xmlns:a16="http://schemas.microsoft.com/office/drawing/2014/main" id="{DF7385E4-90F0-4547-8E62-39594EFF1D89}"/>
              </a:ext>
            </a:extLst>
          </p:cNvPr>
          <p:cNvSpPr/>
          <p:nvPr/>
        </p:nvSpPr>
        <p:spPr>
          <a:xfrm>
            <a:off x="11122090" y="3628925"/>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16" name="Rectangle 15">
            <a:extLst>
              <a:ext uri="{FF2B5EF4-FFF2-40B4-BE49-F238E27FC236}">
                <a16:creationId xmlns:a16="http://schemas.microsoft.com/office/drawing/2014/main" id="{99E1C6A1-8D97-4F4E-8DE4-AD867C6AADF2}"/>
              </a:ext>
            </a:extLst>
          </p:cNvPr>
          <p:cNvSpPr/>
          <p:nvPr/>
        </p:nvSpPr>
        <p:spPr>
          <a:xfrm>
            <a:off x="11122090" y="4529118"/>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17" name="Rectangle 16">
            <a:extLst>
              <a:ext uri="{FF2B5EF4-FFF2-40B4-BE49-F238E27FC236}">
                <a16:creationId xmlns:a16="http://schemas.microsoft.com/office/drawing/2014/main" id="{004003E4-46FA-41C5-AA7A-20698CA66025}"/>
              </a:ext>
            </a:extLst>
          </p:cNvPr>
          <p:cNvSpPr/>
          <p:nvPr/>
        </p:nvSpPr>
        <p:spPr>
          <a:xfrm>
            <a:off x="11122090" y="543655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pic>
        <p:nvPicPr>
          <p:cNvPr id="3" name="Graphic 2" descr="Mining tools outline">
            <a:extLst>
              <a:ext uri="{FF2B5EF4-FFF2-40B4-BE49-F238E27FC236}">
                <a16:creationId xmlns:a16="http://schemas.microsoft.com/office/drawing/2014/main" id="{D90F08A8-8E5C-45C0-8148-FA38CDBF3B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2266" y="1159932"/>
            <a:ext cx="405262" cy="405262"/>
          </a:xfrm>
          <a:prstGeom prst="rect">
            <a:avLst/>
          </a:prstGeom>
        </p:spPr>
      </p:pic>
      <p:pic>
        <p:nvPicPr>
          <p:cNvPr id="18" name="Graphic 17" descr="Statistics with solid fill">
            <a:extLst>
              <a:ext uri="{FF2B5EF4-FFF2-40B4-BE49-F238E27FC236}">
                <a16:creationId xmlns:a16="http://schemas.microsoft.com/office/drawing/2014/main" id="{01B1EBC5-E87B-4A6B-9D5D-950025A96F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01344" y="1152749"/>
            <a:ext cx="419629" cy="419629"/>
          </a:xfrm>
          <a:prstGeom prst="rect">
            <a:avLst/>
          </a:prstGeom>
        </p:spPr>
      </p:pic>
      <p:pic>
        <p:nvPicPr>
          <p:cNvPr id="19" name="Graphic 18" descr="Mining tools outline">
            <a:extLst>
              <a:ext uri="{FF2B5EF4-FFF2-40B4-BE49-F238E27FC236}">
                <a16:creationId xmlns:a16="http://schemas.microsoft.com/office/drawing/2014/main" id="{8D7810CF-E1C7-4822-BEC2-2939E0C3CE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5502" y="1166520"/>
            <a:ext cx="392086" cy="392086"/>
          </a:xfrm>
          <a:prstGeom prst="rect">
            <a:avLst/>
          </a:prstGeom>
        </p:spPr>
      </p:pic>
      <p:pic>
        <p:nvPicPr>
          <p:cNvPr id="20" name="Graphic 19" descr="Statistics with solid fill">
            <a:extLst>
              <a:ext uri="{FF2B5EF4-FFF2-40B4-BE49-F238E27FC236}">
                <a16:creationId xmlns:a16="http://schemas.microsoft.com/office/drawing/2014/main" id="{7D76F8F3-F125-4027-98F4-942FBB2905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11404" y="1159932"/>
            <a:ext cx="405263" cy="405263"/>
          </a:xfrm>
          <a:prstGeom prst="rect">
            <a:avLst/>
          </a:prstGeom>
        </p:spPr>
      </p:pic>
      <p:pic>
        <p:nvPicPr>
          <p:cNvPr id="21" name="Graphic 20" descr="Mining tools outline">
            <a:extLst>
              <a:ext uri="{FF2B5EF4-FFF2-40B4-BE49-F238E27FC236}">
                <a16:creationId xmlns:a16="http://schemas.microsoft.com/office/drawing/2014/main" id="{BB77DD56-C619-4377-9BE2-6FD12E6F53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7075" y="1171104"/>
            <a:ext cx="392086" cy="392086"/>
          </a:xfrm>
          <a:prstGeom prst="rect">
            <a:avLst/>
          </a:prstGeom>
        </p:spPr>
      </p:pic>
      <p:pic>
        <p:nvPicPr>
          <p:cNvPr id="22" name="Graphic 21" descr="Statistics with solid fill">
            <a:extLst>
              <a:ext uri="{FF2B5EF4-FFF2-40B4-BE49-F238E27FC236}">
                <a16:creationId xmlns:a16="http://schemas.microsoft.com/office/drawing/2014/main" id="{87A0EEFE-D5B8-42C1-BF86-434367BA46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71474" y="1154739"/>
            <a:ext cx="405264" cy="405264"/>
          </a:xfrm>
          <a:prstGeom prst="rect">
            <a:avLst/>
          </a:prstGeom>
        </p:spPr>
      </p:pic>
      <p:sp>
        <p:nvSpPr>
          <p:cNvPr id="23" name="Rectangle: Rounded Corners 22">
            <a:extLst>
              <a:ext uri="{FF2B5EF4-FFF2-40B4-BE49-F238E27FC236}">
                <a16:creationId xmlns:a16="http://schemas.microsoft.com/office/drawing/2014/main" id="{B855229E-6A4F-48D8-A18D-8E4711636F7C}"/>
              </a:ext>
            </a:extLst>
          </p:cNvPr>
          <p:cNvSpPr/>
          <p:nvPr/>
        </p:nvSpPr>
        <p:spPr>
          <a:xfrm>
            <a:off x="1361682" y="1225881"/>
            <a:ext cx="1412708" cy="265882"/>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NATALIE SHAW</a:t>
            </a:r>
            <a:endParaRPr lang="en-US" sz="1200" dirty="0"/>
          </a:p>
        </p:txBody>
      </p:sp>
      <p:sp>
        <p:nvSpPr>
          <p:cNvPr id="24" name="Rectangle: Rounded Corners 23">
            <a:extLst>
              <a:ext uri="{FF2B5EF4-FFF2-40B4-BE49-F238E27FC236}">
                <a16:creationId xmlns:a16="http://schemas.microsoft.com/office/drawing/2014/main" id="{507F57F9-4280-43D2-B238-C4170BC5A5AB}"/>
              </a:ext>
            </a:extLst>
          </p:cNvPr>
          <p:cNvSpPr/>
          <p:nvPr/>
        </p:nvSpPr>
        <p:spPr>
          <a:xfrm>
            <a:off x="8331341" y="1234206"/>
            <a:ext cx="1412708" cy="265882"/>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ERIC WEBER</a:t>
            </a:r>
            <a:endParaRPr lang="en-US" sz="1200" dirty="0"/>
          </a:p>
        </p:txBody>
      </p:sp>
      <p:sp>
        <p:nvSpPr>
          <p:cNvPr id="25" name="Rectangle: Rounded Corners 24">
            <a:extLst>
              <a:ext uri="{FF2B5EF4-FFF2-40B4-BE49-F238E27FC236}">
                <a16:creationId xmlns:a16="http://schemas.microsoft.com/office/drawing/2014/main" id="{2FE5AFAA-4E7E-49D4-B34B-CAF55BBD03CF}"/>
              </a:ext>
            </a:extLst>
          </p:cNvPr>
          <p:cNvSpPr/>
          <p:nvPr/>
        </p:nvSpPr>
        <p:spPr>
          <a:xfrm>
            <a:off x="6237409" y="3681148"/>
            <a:ext cx="1173379" cy="279601"/>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KEVIN SMITH</a:t>
            </a:r>
            <a:endParaRPr lang="en-US" sz="1200" dirty="0"/>
          </a:p>
        </p:txBody>
      </p:sp>
      <p:sp>
        <p:nvSpPr>
          <p:cNvPr id="26" name="Rectangle: Rounded Corners 25">
            <a:extLst>
              <a:ext uri="{FF2B5EF4-FFF2-40B4-BE49-F238E27FC236}">
                <a16:creationId xmlns:a16="http://schemas.microsoft.com/office/drawing/2014/main" id="{29ACEB59-79D0-4ED0-AFA1-987A95A23ACD}"/>
              </a:ext>
            </a:extLst>
          </p:cNvPr>
          <p:cNvSpPr/>
          <p:nvPr/>
        </p:nvSpPr>
        <p:spPr>
          <a:xfrm>
            <a:off x="1409699" y="871504"/>
            <a:ext cx="2297565" cy="269439"/>
          </a:xfrm>
          <a:prstGeom prst="roundRect">
            <a:avLst>
              <a:gd name="adj" fmla="val 5000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CRIME</a:t>
            </a:r>
            <a:endParaRPr lang="en-US" sz="1200" dirty="0"/>
          </a:p>
        </p:txBody>
      </p:sp>
      <p:sp>
        <p:nvSpPr>
          <p:cNvPr id="27" name="Rectangle: Rounded Corners 26">
            <a:extLst>
              <a:ext uri="{FF2B5EF4-FFF2-40B4-BE49-F238E27FC236}">
                <a16:creationId xmlns:a16="http://schemas.microsoft.com/office/drawing/2014/main" id="{705936D8-8CD6-4E8C-8822-305860F35A9E}"/>
              </a:ext>
            </a:extLst>
          </p:cNvPr>
          <p:cNvSpPr/>
          <p:nvPr/>
        </p:nvSpPr>
        <p:spPr>
          <a:xfrm>
            <a:off x="7417738" y="861978"/>
            <a:ext cx="2297565" cy="285709"/>
          </a:xfrm>
          <a:prstGeom prst="roundRect">
            <a:avLst>
              <a:gd name="adj" fmla="val 5000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UNEMPLOYMENT</a:t>
            </a:r>
            <a:endParaRPr lang="en-US" sz="1200" dirty="0"/>
          </a:p>
        </p:txBody>
      </p:sp>
      <p:sp>
        <p:nvSpPr>
          <p:cNvPr id="28" name="Rectangle: Rounded Corners 27">
            <a:extLst>
              <a:ext uri="{FF2B5EF4-FFF2-40B4-BE49-F238E27FC236}">
                <a16:creationId xmlns:a16="http://schemas.microsoft.com/office/drawing/2014/main" id="{A9349EA4-88E6-41D5-8BDA-BD9F7CF89AD8}"/>
              </a:ext>
            </a:extLst>
          </p:cNvPr>
          <p:cNvSpPr/>
          <p:nvPr/>
        </p:nvSpPr>
        <p:spPr>
          <a:xfrm>
            <a:off x="4073536" y="870652"/>
            <a:ext cx="2976987" cy="256950"/>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COVID -19</a:t>
            </a:r>
            <a:endParaRPr lang="en-US" sz="1200" dirty="0"/>
          </a:p>
        </p:txBody>
      </p:sp>
      <p:sp>
        <p:nvSpPr>
          <p:cNvPr id="37" name="Arrow: Bent 36">
            <a:extLst>
              <a:ext uri="{FF2B5EF4-FFF2-40B4-BE49-F238E27FC236}">
                <a16:creationId xmlns:a16="http://schemas.microsoft.com/office/drawing/2014/main" id="{C3B564E3-7C62-4A0B-B71B-A636816CCEBA}"/>
              </a:ext>
            </a:extLst>
          </p:cNvPr>
          <p:cNvSpPr/>
          <p:nvPr/>
        </p:nvSpPr>
        <p:spPr>
          <a:xfrm rot="10800000" flipH="1">
            <a:off x="2185286" y="1495504"/>
            <a:ext cx="2858133" cy="1628338"/>
          </a:xfrm>
          <a:prstGeom prst="bentArrow">
            <a:avLst>
              <a:gd name="adj1" fmla="val 4318"/>
              <a:gd name="adj2" fmla="val 5373"/>
              <a:gd name="adj3" fmla="val 9817"/>
              <a:gd name="adj4" fmla="val 2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Arrow: Bent 37">
            <a:extLst>
              <a:ext uri="{FF2B5EF4-FFF2-40B4-BE49-F238E27FC236}">
                <a16:creationId xmlns:a16="http://schemas.microsoft.com/office/drawing/2014/main" id="{26B6AB26-A4D4-448F-9C22-24A7BF2C5D47}"/>
              </a:ext>
            </a:extLst>
          </p:cNvPr>
          <p:cNvSpPr/>
          <p:nvPr/>
        </p:nvSpPr>
        <p:spPr>
          <a:xfrm rot="10800000">
            <a:off x="5777946" y="1495504"/>
            <a:ext cx="3197534" cy="1656580"/>
          </a:xfrm>
          <a:prstGeom prst="bentArrow">
            <a:avLst>
              <a:gd name="adj1" fmla="val 4886"/>
              <a:gd name="adj2" fmla="val 5373"/>
              <a:gd name="adj3" fmla="val 9817"/>
              <a:gd name="adj4" fmla="val 2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0" name="Picture 39" descr="Icon&#10;&#10;Description automatically generated">
            <a:extLst>
              <a:ext uri="{FF2B5EF4-FFF2-40B4-BE49-F238E27FC236}">
                <a16:creationId xmlns:a16="http://schemas.microsoft.com/office/drawing/2014/main" id="{A78F27D7-FFFD-48FF-BA64-582877B849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54507" y="2839382"/>
            <a:ext cx="569723" cy="474769"/>
          </a:xfrm>
          <a:prstGeom prst="rect">
            <a:avLst/>
          </a:prstGeom>
        </p:spPr>
      </p:pic>
      <p:sp>
        <p:nvSpPr>
          <p:cNvPr id="41" name="Arrow: Down 40">
            <a:extLst>
              <a:ext uri="{FF2B5EF4-FFF2-40B4-BE49-F238E27FC236}">
                <a16:creationId xmlns:a16="http://schemas.microsoft.com/office/drawing/2014/main" id="{61BBF587-FC87-44FC-B84E-399488F414AB}"/>
              </a:ext>
            </a:extLst>
          </p:cNvPr>
          <p:cNvSpPr/>
          <p:nvPr/>
        </p:nvSpPr>
        <p:spPr>
          <a:xfrm>
            <a:off x="5327991" y="1508557"/>
            <a:ext cx="194218" cy="1227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4985DA6A-6270-419A-B8A0-01BBC7ECC89D}"/>
              </a:ext>
            </a:extLst>
          </p:cNvPr>
          <p:cNvSpPr/>
          <p:nvPr/>
        </p:nvSpPr>
        <p:spPr>
          <a:xfrm>
            <a:off x="2472215" y="4253882"/>
            <a:ext cx="1683589" cy="214169"/>
          </a:xfrm>
          <a:prstGeom prst="roundRect">
            <a:avLst>
              <a:gd name="adj" fmla="val 5000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CRIME</a:t>
            </a:r>
            <a:endParaRPr lang="en-US" sz="1200" dirty="0"/>
          </a:p>
        </p:txBody>
      </p:sp>
      <p:sp>
        <p:nvSpPr>
          <p:cNvPr id="44" name="Rectangle: Rounded Corners 43">
            <a:extLst>
              <a:ext uri="{FF2B5EF4-FFF2-40B4-BE49-F238E27FC236}">
                <a16:creationId xmlns:a16="http://schemas.microsoft.com/office/drawing/2014/main" id="{F9DD710A-A4D4-4EAC-98D5-015448DDABA0}"/>
              </a:ext>
            </a:extLst>
          </p:cNvPr>
          <p:cNvSpPr/>
          <p:nvPr/>
        </p:nvSpPr>
        <p:spPr>
          <a:xfrm>
            <a:off x="2472215" y="4012580"/>
            <a:ext cx="1683589" cy="202146"/>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COVID -19</a:t>
            </a:r>
            <a:endParaRPr lang="en-US" sz="1200" dirty="0"/>
          </a:p>
        </p:txBody>
      </p:sp>
      <p:sp>
        <p:nvSpPr>
          <p:cNvPr id="45" name="Rectangle: Rounded Corners 44">
            <a:extLst>
              <a:ext uri="{FF2B5EF4-FFF2-40B4-BE49-F238E27FC236}">
                <a16:creationId xmlns:a16="http://schemas.microsoft.com/office/drawing/2014/main" id="{AF90E9D6-5700-46AE-B95B-4B2F0913B428}"/>
              </a:ext>
            </a:extLst>
          </p:cNvPr>
          <p:cNvSpPr/>
          <p:nvPr/>
        </p:nvSpPr>
        <p:spPr>
          <a:xfrm>
            <a:off x="6622885" y="3993815"/>
            <a:ext cx="1769308" cy="194210"/>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COVID -19</a:t>
            </a:r>
            <a:endParaRPr lang="en-US" sz="1200" dirty="0"/>
          </a:p>
        </p:txBody>
      </p:sp>
      <p:sp>
        <p:nvSpPr>
          <p:cNvPr id="46" name="Rectangle: Rounded Corners 45">
            <a:extLst>
              <a:ext uri="{FF2B5EF4-FFF2-40B4-BE49-F238E27FC236}">
                <a16:creationId xmlns:a16="http://schemas.microsoft.com/office/drawing/2014/main" id="{FD2C9B80-96FF-46E2-BE66-C088EB94FD45}"/>
              </a:ext>
            </a:extLst>
          </p:cNvPr>
          <p:cNvSpPr/>
          <p:nvPr/>
        </p:nvSpPr>
        <p:spPr>
          <a:xfrm>
            <a:off x="6622886" y="4229377"/>
            <a:ext cx="1769307" cy="194210"/>
          </a:xfrm>
          <a:prstGeom prst="roundRect">
            <a:avLst>
              <a:gd name="adj" fmla="val 5000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UNEMPLOYMENT</a:t>
            </a:r>
            <a:endParaRPr lang="en-US" sz="1200" dirty="0"/>
          </a:p>
        </p:txBody>
      </p:sp>
      <p:sp>
        <p:nvSpPr>
          <p:cNvPr id="49" name="Rectangle: Rounded Corners 48">
            <a:extLst>
              <a:ext uri="{FF2B5EF4-FFF2-40B4-BE49-F238E27FC236}">
                <a16:creationId xmlns:a16="http://schemas.microsoft.com/office/drawing/2014/main" id="{9E80EC91-3AB4-4F80-A030-38215D61DB06}"/>
              </a:ext>
            </a:extLst>
          </p:cNvPr>
          <p:cNvSpPr/>
          <p:nvPr/>
        </p:nvSpPr>
        <p:spPr>
          <a:xfrm>
            <a:off x="2616782" y="3697338"/>
            <a:ext cx="1412708" cy="265882"/>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NATALIE SHAW</a:t>
            </a:r>
            <a:endParaRPr lang="en-US" sz="1200" dirty="0"/>
          </a:p>
        </p:txBody>
      </p:sp>
      <p:sp>
        <p:nvSpPr>
          <p:cNvPr id="50" name="Star: 5 Points 49">
            <a:extLst>
              <a:ext uri="{FF2B5EF4-FFF2-40B4-BE49-F238E27FC236}">
                <a16:creationId xmlns:a16="http://schemas.microsoft.com/office/drawing/2014/main" id="{AA016E0D-6765-4DF4-8E72-F2A794376396}"/>
              </a:ext>
            </a:extLst>
          </p:cNvPr>
          <p:cNvSpPr/>
          <p:nvPr/>
        </p:nvSpPr>
        <p:spPr>
          <a:xfrm>
            <a:off x="4105594" y="3721004"/>
            <a:ext cx="205591" cy="205591"/>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47E9670-69D0-45DB-9DC2-9D8BCA404C9F}"/>
              </a:ext>
            </a:extLst>
          </p:cNvPr>
          <p:cNvSpPr/>
          <p:nvPr/>
        </p:nvSpPr>
        <p:spPr>
          <a:xfrm>
            <a:off x="7455786" y="3688007"/>
            <a:ext cx="1412708" cy="265882"/>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ERIC WEBER</a:t>
            </a:r>
            <a:endParaRPr lang="en-US" sz="1200" dirty="0"/>
          </a:p>
        </p:txBody>
      </p:sp>
      <p:sp>
        <p:nvSpPr>
          <p:cNvPr id="52" name="Rectangle: Rounded Corners 51">
            <a:extLst>
              <a:ext uri="{FF2B5EF4-FFF2-40B4-BE49-F238E27FC236}">
                <a16:creationId xmlns:a16="http://schemas.microsoft.com/office/drawing/2014/main" id="{8C970C8C-6A99-4000-93B0-222B73DC637C}"/>
              </a:ext>
            </a:extLst>
          </p:cNvPr>
          <p:cNvSpPr/>
          <p:nvPr/>
        </p:nvSpPr>
        <p:spPr>
          <a:xfrm>
            <a:off x="4805036" y="1222763"/>
            <a:ext cx="1173379" cy="279601"/>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KEVIN SMITH</a:t>
            </a:r>
            <a:endParaRPr lang="en-US" sz="1200" dirty="0"/>
          </a:p>
        </p:txBody>
      </p:sp>
      <p:sp>
        <p:nvSpPr>
          <p:cNvPr id="57" name="Rectangle: Rounded Corners 56">
            <a:extLst>
              <a:ext uri="{FF2B5EF4-FFF2-40B4-BE49-F238E27FC236}">
                <a16:creationId xmlns:a16="http://schemas.microsoft.com/office/drawing/2014/main" id="{FE660E33-18EB-4163-A310-1F62BCC1DFF3}"/>
              </a:ext>
            </a:extLst>
          </p:cNvPr>
          <p:cNvSpPr/>
          <p:nvPr/>
        </p:nvSpPr>
        <p:spPr>
          <a:xfrm>
            <a:off x="4576108" y="5294979"/>
            <a:ext cx="1683589" cy="130942"/>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COVID -19</a:t>
            </a:r>
            <a:endParaRPr lang="en-US" sz="1200" dirty="0"/>
          </a:p>
        </p:txBody>
      </p:sp>
      <p:sp>
        <p:nvSpPr>
          <p:cNvPr id="58" name="Rectangle: Rounded Corners 57">
            <a:extLst>
              <a:ext uri="{FF2B5EF4-FFF2-40B4-BE49-F238E27FC236}">
                <a16:creationId xmlns:a16="http://schemas.microsoft.com/office/drawing/2014/main" id="{DA6F9B5B-B5AB-497C-9756-C3F138D675F5}"/>
              </a:ext>
            </a:extLst>
          </p:cNvPr>
          <p:cNvSpPr/>
          <p:nvPr/>
        </p:nvSpPr>
        <p:spPr>
          <a:xfrm>
            <a:off x="4576108" y="5460612"/>
            <a:ext cx="1683589" cy="141892"/>
          </a:xfrm>
          <a:prstGeom prst="roundRect">
            <a:avLst>
              <a:gd name="adj" fmla="val 50000"/>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UNEMPLOYMENT</a:t>
            </a:r>
            <a:endParaRPr lang="en-US" sz="1200" dirty="0"/>
          </a:p>
        </p:txBody>
      </p:sp>
      <p:sp>
        <p:nvSpPr>
          <p:cNvPr id="59" name="Rectangle: Rounded Corners 58">
            <a:extLst>
              <a:ext uri="{FF2B5EF4-FFF2-40B4-BE49-F238E27FC236}">
                <a16:creationId xmlns:a16="http://schemas.microsoft.com/office/drawing/2014/main" id="{8E730FED-70B3-4D03-B568-DEAE607CCEA8}"/>
              </a:ext>
            </a:extLst>
          </p:cNvPr>
          <p:cNvSpPr/>
          <p:nvPr/>
        </p:nvSpPr>
        <p:spPr>
          <a:xfrm>
            <a:off x="4583501" y="5637195"/>
            <a:ext cx="1668802" cy="117927"/>
          </a:xfrm>
          <a:prstGeom prst="roundRect">
            <a:avLst>
              <a:gd name="adj" fmla="val 50000"/>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CRIME</a:t>
            </a:r>
            <a:endParaRPr lang="en-US" sz="1200" dirty="0"/>
          </a:p>
        </p:txBody>
      </p:sp>
      <p:pic>
        <p:nvPicPr>
          <p:cNvPr id="60" name="Picture 59" descr="Icon&#10;&#10;Description automatically generated">
            <a:extLst>
              <a:ext uri="{FF2B5EF4-FFF2-40B4-BE49-F238E27FC236}">
                <a16:creationId xmlns:a16="http://schemas.microsoft.com/office/drawing/2014/main" id="{C0BCE45A-01B7-4840-90C6-144CDE660F93}"/>
              </a:ext>
            </a:extLst>
          </p:cNvPr>
          <p:cNvPicPr>
            <a:picLocks noChangeAspect="1"/>
          </p:cNvPicPr>
          <p:nvPr/>
        </p:nvPicPr>
        <p:blipFill>
          <a:blip r:embed="rId8">
            <a:alphaModFix amt="54000"/>
            <a:extLst>
              <a:ext uri="{28A0092B-C50C-407E-A947-70E740481C1C}">
                <a14:useLocalDpi xmlns:a14="http://schemas.microsoft.com/office/drawing/2010/main" val="0"/>
              </a:ext>
            </a:extLst>
          </a:blip>
          <a:stretch>
            <a:fillRect/>
          </a:stretch>
        </p:blipFill>
        <p:spPr>
          <a:xfrm>
            <a:off x="5140238" y="4027165"/>
            <a:ext cx="569723" cy="474769"/>
          </a:xfrm>
          <a:prstGeom prst="rect">
            <a:avLst/>
          </a:prstGeom>
        </p:spPr>
      </p:pic>
      <p:sp>
        <p:nvSpPr>
          <p:cNvPr id="47" name="Arrow: Bent 46">
            <a:extLst>
              <a:ext uri="{FF2B5EF4-FFF2-40B4-BE49-F238E27FC236}">
                <a16:creationId xmlns:a16="http://schemas.microsoft.com/office/drawing/2014/main" id="{BE455957-4878-417E-B2FC-954CC555079C}"/>
              </a:ext>
            </a:extLst>
          </p:cNvPr>
          <p:cNvSpPr/>
          <p:nvPr/>
        </p:nvSpPr>
        <p:spPr>
          <a:xfrm rot="10800000">
            <a:off x="4260145" y="3356489"/>
            <a:ext cx="1173378" cy="911504"/>
          </a:xfrm>
          <a:prstGeom prst="bentArrow">
            <a:avLst>
              <a:gd name="adj1" fmla="val 4886"/>
              <a:gd name="adj2" fmla="val 5373"/>
              <a:gd name="adj3" fmla="val 9131"/>
              <a:gd name="adj4" fmla="val 2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Bent 47">
            <a:extLst>
              <a:ext uri="{FF2B5EF4-FFF2-40B4-BE49-F238E27FC236}">
                <a16:creationId xmlns:a16="http://schemas.microsoft.com/office/drawing/2014/main" id="{FCF40E1E-9F4B-4BD8-BAA2-2C39B82C1112}"/>
              </a:ext>
            </a:extLst>
          </p:cNvPr>
          <p:cNvSpPr/>
          <p:nvPr/>
        </p:nvSpPr>
        <p:spPr>
          <a:xfrm rot="10800000" flipH="1">
            <a:off x="5410403" y="3367800"/>
            <a:ext cx="1173379" cy="900192"/>
          </a:xfrm>
          <a:prstGeom prst="bentArrow">
            <a:avLst>
              <a:gd name="adj1" fmla="val 4886"/>
              <a:gd name="adj2" fmla="val 5373"/>
              <a:gd name="adj3" fmla="val 9817"/>
              <a:gd name="adj4" fmla="val 2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Arrow: Bent 55">
            <a:extLst>
              <a:ext uri="{FF2B5EF4-FFF2-40B4-BE49-F238E27FC236}">
                <a16:creationId xmlns:a16="http://schemas.microsoft.com/office/drawing/2014/main" id="{FD7882AE-4A20-4320-8FF2-E533575B51FF}"/>
              </a:ext>
            </a:extLst>
          </p:cNvPr>
          <p:cNvSpPr/>
          <p:nvPr/>
        </p:nvSpPr>
        <p:spPr>
          <a:xfrm rot="5400000" flipV="1">
            <a:off x="5483765" y="4209379"/>
            <a:ext cx="911505" cy="1173379"/>
          </a:xfrm>
          <a:prstGeom prst="bentArrow">
            <a:avLst>
              <a:gd name="adj1" fmla="val 4886"/>
              <a:gd name="adj2" fmla="val 7133"/>
              <a:gd name="adj3" fmla="val 9131"/>
              <a:gd name="adj4" fmla="val 2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Bent 54">
            <a:extLst>
              <a:ext uri="{FF2B5EF4-FFF2-40B4-BE49-F238E27FC236}">
                <a16:creationId xmlns:a16="http://schemas.microsoft.com/office/drawing/2014/main" id="{9182EB1F-DF4F-440F-98E2-11747996E6D2}"/>
              </a:ext>
            </a:extLst>
          </p:cNvPr>
          <p:cNvSpPr/>
          <p:nvPr/>
        </p:nvSpPr>
        <p:spPr>
          <a:xfrm rot="5400000">
            <a:off x="4423624" y="4210085"/>
            <a:ext cx="911505" cy="1173378"/>
          </a:xfrm>
          <a:prstGeom prst="bentArrow">
            <a:avLst>
              <a:gd name="adj1" fmla="val 4886"/>
              <a:gd name="adj2" fmla="val 7133"/>
              <a:gd name="adj3" fmla="val 9131"/>
              <a:gd name="adj4" fmla="val 23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3" name="Graphic 62" descr="Mining tools outline">
            <a:extLst>
              <a:ext uri="{FF2B5EF4-FFF2-40B4-BE49-F238E27FC236}">
                <a16:creationId xmlns:a16="http://schemas.microsoft.com/office/drawing/2014/main" id="{F67EA423-52AA-4688-82B3-D2380AEFEA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449" y="5198530"/>
            <a:ext cx="353982" cy="353982"/>
          </a:xfrm>
          <a:prstGeom prst="rect">
            <a:avLst/>
          </a:prstGeom>
        </p:spPr>
      </p:pic>
      <p:pic>
        <p:nvPicPr>
          <p:cNvPr id="64" name="Graphic 63" descr="Statistics with solid fill">
            <a:extLst>
              <a:ext uri="{FF2B5EF4-FFF2-40B4-BE49-F238E27FC236}">
                <a16:creationId xmlns:a16="http://schemas.microsoft.com/office/drawing/2014/main" id="{5D1493FE-CC7E-4C5D-953F-38B86E7C0B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455" y="5562005"/>
            <a:ext cx="405264" cy="405264"/>
          </a:xfrm>
          <a:prstGeom prst="rect">
            <a:avLst/>
          </a:prstGeom>
        </p:spPr>
      </p:pic>
      <p:sp>
        <p:nvSpPr>
          <p:cNvPr id="65" name="Rectangle 64">
            <a:extLst>
              <a:ext uri="{FF2B5EF4-FFF2-40B4-BE49-F238E27FC236}">
                <a16:creationId xmlns:a16="http://schemas.microsoft.com/office/drawing/2014/main" id="{12A7AE12-3475-4081-8130-44737FFE364A}"/>
              </a:ext>
            </a:extLst>
          </p:cNvPr>
          <p:cNvSpPr/>
          <p:nvPr/>
        </p:nvSpPr>
        <p:spPr>
          <a:xfrm>
            <a:off x="664665" y="5216475"/>
            <a:ext cx="857927"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MINING</a:t>
            </a:r>
          </a:p>
        </p:txBody>
      </p:sp>
      <p:sp>
        <p:nvSpPr>
          <p:cNvPr id="66" name="Rectangle 65">
            <a:extLst>
              <a:ext uri="{FF2B5EF4-FFF2-40B4-BE49-F238E27FC236}">
                <a16:creationId xmlns:a16="http://schemas.microsoft.com/office/drawing/2014/main" id="{F34B8BCB-C834-4A56-A7AB-DCB897286F34}"/>
              </a:ext>
            </a:extLst>
          </p:cNvPr>
          <p:cNvSpPr/>
          <p:nvPr/>
        </p:nvSpPr>
        <p:spPr>
          <a:xfrm>
            <a:off x="664665" y="5590744"/>
            <a:ext cx="864276"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ANALYSIS</a:t>
            </a:r>
          </a:p>
        </p:txBody>
      </p:sp>
      <p:pic>
        <p:nvPicPr>
          <p:cNvPr id="67" name="Graphic 66" descr="Mining tools outline">
            <a:extLst>
              <a:ext uri="{FF2B5EF4-FFF2-40B4-BE49-F238E27FC236}">
                <a16:creationId xmlns:a16="http://schemas.microsoft.com/office/drawing/2014/main" id="{54523A42-DA64-43E5-A345-C785C2E61C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88167" y="4559496"/>
            <a:ext cx="405262" cy="405262"/>
          </a:xfrm>
          <a:prstGeom prst="rect">
            <a:avLst/>
          </a:prstGeom>
        </p:spPr>
      </p:pic>
      <p:pic>
        <p:nvPicPr>
          <p:cNvPr id="68" name="Graphic 67" descr="Statistics with solid fill">
            <a:extLst>
              <a:ext uri="{FF2B5EF4-FFF2-40B4-BE49-F238E27FC236}">
                <a16:creationId xmlns:a16="http://schemas.microsoft.com/office/drawing/2014/main" id="{CBAC8DB7-7D27-4065-897D-E144FE3696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46576" y="4559496"/>
            <a:ext cx="419629" cy="419629"/>
          </a:xfrm>
          <a:prstGeom prst="rect">
            <a:avLst/>
          </a:prstGeom>
        </p:spPr>
      </p:pic>
      <p:pic>
        <p:nvPicPr>
          <p:cNvPr id="69" name="Graphic 68" descr="Mining tools outline">
            <a:extLst>
              <a:ext uri="{FF2B5EF4-FFF2-40B4-BE49-F238E27FC236}">
                <a16:creationId xmlns:a16="http://schemas.microsoft.com/office/drawing/2014/main" id="{2DDD3D2A-4AA0-4B9E-9D84-E4402DAE64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50524" y="4561720"/>
            <a:ext cx="405262" cy="405262"/>
          </a:xfrm>
          <a:prstGeom prst="rect">
            <a:avLst/>
          </a:prstGeom>
        </p:spPr>
      </p:pic>
      <p:pic>
        <p:nvPicPr>
          <p:cNvPr id="70" name="Graphic 69" descr="Statistics with solid fill">
            <a:extLst>
              <a:ext uri="{FF2B5EF4-FFF2-40B4-BE49-F238E27FC236}">
                <a16:creationId xmlns:a16="http://schemas.microsoft.com/office/drawing/2014/main" id="{33E25579-72FA-4E27-B5DF-0E223BE14E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99602" y="4561720"/>
            <a:ext cx="419629" cy="419629"/>
          </a:xfrm>
          <a:prstGeom prst="rect">
            <a:avLst/>
          </a:prstGeom>
        </p:spPr>
      </p:pic>
      <p:sp>
        <p:nvSpPr>
          <p:cNvPr id="71" name="Rectangle: Rounded Corners 70">
            <a:extLst>
              <a:ext uri="{FF2B5EF4-FFF2-40B4-BE49-F238E27FC236}">
                <a16:creationId xmlns:a16="http://schemas.microsoft.com/office/drawing/2014/main" id="{89A833E7-E948-431A-B55E-1EFF1512D348}"/>
              </a:ext>
            </a:extLst>
          </p:cNvPr>
          <p:cNvSpPr/>
          <p:nvPr/>
        </p:nvSpPr>
        <p:spPr>
          <a:xfrm>
            <a:off x="4831872" y="5811726"/>
            <a:ext cx="1173379" cy="279601"/>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KEVIN SMITH</a:t>
            </a:r>
            <a:endParaRPr lang="en-US" sz="1200" dirty="0"/>
          </a:p>
        </p:txBody>
      </p:sp>
      <p:sp>
        <p:nvSpPr>
          <p:cNvPr id="72" name="Rectangle: Rounded Corners 71">
            <a:extLst>
              <a:ext uri="{FF2B5EF4-FFF2-40B4-BE49-F238E27FC236}">
                <a16:creationId xmlns:a16="http://schemas.microsoft.com/office/drawing/2014/main" id="{1EDA81C3-A351-4D35-B42E-2C569FEE70C1}"/>
              </a:ext>
            </a:extLst>
          </p:cNvPr>
          <p:cNvSpPr/>
          <p:nvPr/>
        </p:nvSpPr>
        <p:spPr>
          <a:xfrm>
            <a:off x="3070360" y="5435772"/>
            <a:ext cx="1412708" cy="265882"/>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NATALIE SHAW</a:t>
            </a:r>
            <a:endParaRPr lang="en-US" sz="1200" dirty="0"/>
          </a:p>
        </p:txBody>
      </p:sp>
      <p:sp>
        <p:nvSpPr>
          <p:cNvPr id="73" name="Rectangle: Rounded Corners 72">
            <a:extLst>
              <a:ext uri="{FF2B5EF4-FFF2-40B4-BE49-F238E27FC236}">
                <a16:creationId xmlns:a16="http://schemas.microsoft.com/office/drawing/2014/main" id="{DA52158F-7F12-4B42-85F1-97248710F9CD}"/>
              </a:ext>
            </a:extLst>
          </p:cNvPr>
          <p:cNvSpPr/>
          <p:nvPr/>
        </p:nvSpPr>
        <p:spPr>
          <a:xfrm>
            <a:off x="6343069" y="5423863"/>
            <a:ext cx="1412708" cy="265882"/>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ERIC WEBER</a:t>
            </a:r>
            <a:endParaRPr lang="en-US" sz="1200" dirty="0"/>
          </a:p>
        </p:txBody>
      </p:sp>
      <p:sp>
        <p:nvSpPr>
          <p:cNvPr id="74" name="Rectangle 73">
            <a:extLst>
              <a:ext uri="{FF2B5EF4-FFF2-40B4-BE49-F238E27FC236}">
                <a16:creationId xmlns:a16="http://schemas.microsoft.com/office/drawing/2014/main" id="{05758029-9E26-40C8-8F11-B71FDCE64ECA}"/>
              </a:ext>
            </a:extLst>
          </p:cNvPr>
          <p:cNvSpPr/>
          <p:nvPr/>
        </p:nvSpPr>
        <p:spPr>
          <a:xfrm>
            <a:off x="10604120" y="812571"/>
            <a:ext cx="347664" cy="769441"/>
          </a:xfrm>
          <a:prstGeom prst="rect">
            <a:avLst/>
          </a:prstGeom>
          <a:noFill/>
        </p:spPr>
        <p:txBody>
          <a:bodyPr wrap="square" lIns="91440" tIns="45720" rIns="91440" bIns="45720">
            <a:spAutoFit/>
          </a:bodyPr>
          <a:lstStyle/>
          <a:p>
            <a:pPr algn="ctr"/>
            <a:r>
              <a:rPr lang="en-US" sz="4400" b="0" cap="none" spc="0" dirty="0">
                <a:ln w="0"/>
                <a:gradFill>
                  <a:gsLst>
                    <a:gs pos="21000">
                      <a:srgbClr val="53575C"/>
                    </a:gs>
                    <a:gs pos="88000">
                      <a:srgbClr val="C5C7CA"/>
                    </a:gs>
                  </a:gsLst>
                  <a:lin ang="5400000"/>
                </a:gradFill>
                <a:effectLst/>
              </a:rPr>
              <a:t>1</a:t>
            </a:r>
          </a:p>
        </p:txBody>
      </p:sp>
      <p:sp>
        <p:nvSpPr>
          <p:cNvPr id="75" name="Rectangle 74">
            <a:extLst>
              <a:ext uri="{FF2B5EF4-FFF2-40B4-BE49-F238E27FC236}">
                <a16:creationId xmlns:a16="http://schemas.microsoft.com/office/drawing/2014/main" id="{6F8DCF7C-9C1A-4DE9-B0FC-1CAAD3493102}"/>
              </a:ext>
            </a:extLst>
          </p:cNvPr>
          <p:cNvSpPr/>
          <p:nvPr/>
        </p:nvSpPr>
        <p:spPr>
          <a:xfrm>
            <a:off x="10603347" y="2623336"/>
            <a:ext cx="347664" cy="769441"/>
          </a:xfrm>
          <a:prstGeom prst="rect">
            <a:avLst/>
          </a:prstGeom>
          <a:noFill/>
        </p:spPr>
        <p:txBody>
          <a:bodyPr wrap="square" lIns="91440" tIns="45720" rIns="91440" bIns="45720">
            <a:spAutoFit/>
          </a:bodyPr>
          <a:lstStyle/>
          <a:p>
            <a:pPr algn="ctr"/>
            <a:r>
              <a:rPr lang="en-US" sz="4400" dirty="0">
                <a:ln w="0"/>
                <a:gradFill>
                  <a:gsLst>
                    <a:gs pos="21000">
                      <a:srgbClr val="53575C"/>
                    </a:gs>
                    <a:gs pos="88000">
                      <a:srgbClr val="C5C7CA"/>
                    </a:gs>
                  </a:gsLst>
                  <a:lin ang="5400000"/>
                </a:gradFill>
              </a:rPr>
              <a:t>2</a:t>
            </a:r>
            <a:endParaRPr lang="en-US" sz="4400" b="0" cap="none" spc="0" dirty="0">
              <a:ln w="0"/>
              <a:gradFill>
                <a:gsLst>
                  <a:gs pos="21000">
                    <a:srgbClr val="53575C"/>
                  </a:gs>
                  <a:gs pos="88000">
                    <a:srgbClr val="C5C7CA"/>
                  </a:gs>
                </a:gsLst>
                <a:lin ang="5400000"/>
              </a:gradFill>
              <a:effectLst/>
            </a:endParaRPr>
          </a:p>
        </p:txBody>
      </p:sp>
      <p:sp>
        <p:nvSpPr>
          <p:cNvPr id="76" name="Rectangle 75">
            <a:extLst>
              <a:ext uri="{FF2B5EF4-FFF2-40B4-BE49-F238E27FC236}">
                <a16:creationId xmlns:a16="http://schemas.microsoft.com/office/drawing/2014/main" id="{3178043B-5E43-41A2-9B5B-192F7698EDFB}"/>
              </a:ext>
            </a:extLst>
          </p:cNvPr>
          <p:cNvSpPr/>
          <p:nvPr/>
        </p:nvSpPr>
        <p:spPr>
          <a:xfrm>
            <a:off x="10604120" y="3764592"/>
            <a:ext cx="347664" cy="769441"/>
          </a:xfrm>
          <a:prstGeom prst="rect">
            <a:avLst/>
          </a:prstGeom>
          <a:noFill/>
        </p:spPr>
        <p:txBody>
          <a:bodyPr wrap="square" lIns="91440" tIns="45720" rIns="91440" bIns="45720">
            <a:spAutoFit/>
          </a:bodyPr>
          <a:lstStyle/>
          <a:p>
            <a:pPr algn="ctr"/>
            <a:r>
              <a:rPr lang="en-US" sz="4400" b="0" cap="none" spc="0" dirty="0">
                <a:ln w="0"/>
                <a:gradFill>
                  <a:gsLst>
                    <a:gs pos="21000">
                      <a:srgbClr val="53575C"/>
                    </a:gs>
                    <a:gs pos="88000">
                      <a:srgbClr val="C5C7CA"/>
                    </a:gs>
                  </a:gsLst>
                  <a:lin ang="5400000"/>
                </a:gradFill>
                <a:effectLst/>
              </a:rPr>
              <a:t>3</a:t>
            </a:r>
          </a:p>
        </p:txBody>
      </p:sp>
      <p:sp>
        <p:nvSpPr>
          <p:cNvPr id="77" name="Rectangle 76">
            <a:extLst>
              <a:ext uri="{FF2B5EF4-FFF2-40B4-BE49-F238E27FC236}">
                <a16:creationId xmlns:a16="http://schemas.microsoft.com/office/drawing/2014/main" id="{82D0C483-F67D-48A7-B7D2-F1B15A3BE351}"/>
              </a:ext>
            </a:extLst>
          </p:cNvPr>
          <p:cNvSpPr/>
          <p:nvPr/>
        </p:nvSpPr>
        <p:spPr>
          <a:xfrm>
            <a:off x="10603347" y="5269633"/>
            <a:ext cx="347664" cy="769441"/>
          </a:xfrm>
          <a:prstGeom prst="rect">
            <a:avLst/>
          </a:prstGeom>
          <a:noFill/>
        </p:spPr>
        <p:txBody>
          <a:bodyPr wrap="square" lIns="91440" tIns="45720" rIns="91440" bIns="45720">
            <a:spAutoFit/>
          </a:bodyPr>
          <a:lstStyle/>
          <a:p>
            <a:pPr algn="ctr"/>
            <a:r>
              <a:rPr lang="en-US" sz="4400" dirty="0">
                <a:ln w="0"/>
                <a:gradFill>
                  <a:gsLst>
                    <a:gs pos="21000">
                      <a:srgbClr val="53575C"/>
                    </a:gs>
                    <a:gs pos="88000">
                      <a:srgbClr val="C5C7CA"/>
                    </a:gs>
                  </a:gsLst>
                  <a:lin ang="5400000"/>
                </a:gradFill>
              </a:rPr>
              <a:t>4</a:t>
            </a:r>
            <a:endParaRPr lang="en-US" sz="4400" b="0" cap="none" spc="0" dirty="0">
              <a:ln w="0"/>
              <a:gradFill>
                <a:gsLst>
                  <a:gs pos="21000">
                    <a:srgbClr val="53575C"/>
                  </a:gs>
                  <a:gs pos="88000">
                    <a:srgbClr val="C5C7CA"/>
                  </a:gs>
                </a:gsLst>
                <a:lin ang="5400000"/>
              </a:gradFill>
              <a:effectLst/>
            </a:endParaRPr>
          </a:p>
        </p:txBody>
      </p:sp>
      <p:pic>
        <p:nvPicPr>
          <p:cNvPr id="78" name="Graphic 77" descr="Mining tools outline">
            <a:extLst>
              <a:ext uri="{FF2B5EF4-FFF2-40B4-BE49-F238E27FC236}">
                <a16:creationId xmlns:a16="http://schemas.microsoft.com/office/drawing/2014/main" id="{5D34B3F5-E49A-4F31-8244-6201C42610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47679" y="4864663"/>
            <a:ext cx="353982" cy="353982"/>
          </a:xfrm>
          <a:prstGeom prst="rect">
            <a:avLst/>
          </a:prstGeom>
        </p:spPr>
      </p:pic>
      <p:pic>
        <p:nvPicPr>
          <p:cNvPr id="79" name="Graphic 78" descr="Statistics with solid fill">
            <a:extLst>
              <a:ext uri="{FF2B5EF4-FFF2-40B4-BE49-F238E27FC236}">
                <a16:creationId xmlns:a16="http://schemas.microsoft.com/office/drawing/2014/main" id="{D06D7B79-F4F7-4686-BECB-A849CEACBB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72" y="4868136"/>
            <a:ext cx="405264" cy="405264"/>
          </a:xfrm>
          <a:prstGeom prst="rect">
            <a:avLst/>
          </a:prstGeom>
        </p:spPr>
      </p:pic>
      <p:pic>
        <p:nvPicPr>
          <p:cNvPr id="80" name="Picture 79" descr="Icon&#10;&#10;Description automatically generated">
            <a:extLst>
              <a:ext uri="{FF2B5EF4-FFF2-40B4-BE49-F238E27FC236}">
                <a16:creationId xmlns:a16="http://schemas.microsoft.com/office/drawing/2014/main" id="{0795A5C3-58F2-421F-816E-F8E202BA8B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578" y="4583021"/>
            <a:ext cx="569723" cy="474769"/>
          </a:xfrm>
          <a:prstGeom prst="rect">
            <a:avLst/>
          </a:prstGeom>
        </p:spPr>
      </p:pic>
      <p:sp>
        <p:nvSpPr>
          <p:cNvPr id="81" name="Rectangle 80">
            <a:extLst>
              <a:ext uri="{FF2B5EF4-FFF2-40B4-BE49-F238E27FC236}">
                <a16:creationId xmlns:a16="http://schemas.microsoft.com/office/drawing/2014/main" id="{59E57FA7-7EA2-472A-9BBF-3A0B11F3CE7A}"/>
              </a:ext>
            </a:extLst>
          </p:cNvPr>
          <p:cNvSpPr/>
          <p:nvPr/>
        </p:nvSpPr>
        <p:spPr>
          <a:xfrm>
            <a:off x="663432" y="4526112"/>
            <a:ext cx="1612813" cy="584775"/>
          </a:xfrm>
          <a:prstGeom prst="rect">
            <a:avLst/>
          </a:prstGeom>
          <a:noFill/>
        </p:spPr>
        <p:txBody>
          <a:bodyPr wrap="none" lIns="91440" tIns="45720" rIns="91440" bIns="45720">
            <a:spAutoFit/>
          </a:bodyPr>
          <a:lstStyle/>
          <a:p>
            <a:r>
              <a:rPr lang="en-US" sz="1600" dirty="0">
                <a:ln w="0"/>
                <a:effectLst>
                  <a:outerShdw blurRad="38100" dist="19050" dir="2700000" algn="tl" rotWithShape="0">
                    <a:schemeClr val="dk1">
                      <a:alpha val="40000"/>
                    </a:schemeClr>
                  </a:outerShdw>
                </a:effectLst>
              </a:rPr>
              <a:t>GitHub Manager </a:t>
            </a:r>
          </a:p>
          <a:p>
            <a:r>
              <a:rPr lang="en-US" sz="1600" b="0" cap="none" spc="0" dirty="0">
                <a:ln w="0"/>
                <a:solidFill>
                  <a:schemeClr val="tx1"/>
                </a:solidFill>
                <a:effectLst>
                  <a:outerShdw blurRad="38100" dist="19050" dir="2700000" algn="tl" rotWithShape="0">
                    <a:schemeClr val="dk1">
                      <a:alpha val="40000"/>
                    </a:schemeClr>
                  </a:outerShdw>
                </a:effectLst>
              </a:rPr>
              <a:t>Eric Weber</a:t>
            </a:r>
          </a:p>
        </p:txBody>
      </p:sp>
      <p:sp>
        <p:nvSpPr>
          <p:cNvPr id="82" name="Rectangle 81">
            <a:extLst>
              <a:ext uri="{FF2B5EF4-FFF2-40B4-BE49-F238E27FC236}">
                <a16:creationId xmlns:a16="http://schemas.microsoft.com/office/drawing/2014/main" id="{86250FFF-E82A-4B62-86DC-2E60C22996AE}"/>
              </a:ext>
            </a:extLst>
          </p:cNvPr>
          <p:cNvSpPr/>
          <p:nvPr/>
        </p:nvSpPr>
        <p:spPr>
          <a:xfrm>
            <a:off x="10223191" y="158136"/>
            <a:ext cx="948828" cy="369332"/>
          </a:xfrm>
          <a:prstGeom prst="rect">
            <a:avLst/>
          </a:prstGeom>
          <a:noFill/>
        </p:spPr>
        <p:txBody>
          <a:bodyPr wrap="square" lIns="91440" tIns="45720" rIns="91440" bIns="45720">
            <a:spAutoFit/>
          </a:bodyPr>
          <a:lstStyle/>
          <a:p>
            <a:pPr algn="ctr"/>
            <a:r>
              <a:rPr lang="en-US" dirty="0">
                <a:ln w="0"/>
                <a:gradFill>
                  <a:gsLst>
                    <a:gs pos="21000">
                      <a:srgbClr val="53575C"/>
                    </a:gs>
                    <a:gs pos="88000">
                      <a:srgbClr val="C5C7CA"/>
                    </a:gs>
                  </a:gsLst>
                  <a:lin ang="5400000"/>
                </a:gradFill>
              </a:rPr>
              <a:t>Stages</a:t>
            </a:r>
            <a:endParaRPr lang="en-US"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97344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294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u="sng">
                <a:latin typeface="Century Gothic" panose="020B0502020202020204" pitchFamily="34" charset="0"/>
              </a:rPr>
              <a:t>HYPOTHESIS</a:t>
            </a:r>
            <a:endParaRPr lang="en-US" sz="1800" u="sng" dirty="0">
              <a:latin typeface="Century Gothic" panose="020B0502020202020204" pitchFamily="34" charset="0"/>
            </a:endParaRPr>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 </a:t>
            </a:r>
            <a:r>
              <a:rPr lang="en-US" b="1" dirty="0">
                <a:latin typeface="Century Gothic" panose="020B0502020202020204" pitchFamily="34" charset="0"/>
              </a:rPr>
              <a:t>(PLANNED STAGES)</a:t>
            </a:r>
          </a:p>
        </p:txBody>
      </p:sp>
      <p:pic>
        <p:nvPicPr>
          <p:cNvPr id="10" name="Picture 9" descr="A picture containing chart&#10;&#10;Description automatically generated">
            <a:extLst>
              <a:ext uri="{FF2B5EF4-FFF2-40B4-BE49-F238E27FC236}">
                <a16:creationId xmlns:a16="http://schemas.microsoft.com/office/drawing/2014/main" id="{3DD8BE69-C34F-4D25-A583-3EDDF7AB7869}"/>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a:off x="6320914" y="1835337"/>
            <a:ext cx="5847184" cy="4506598"/>
          </a:xfrm>
          <a:prstGeom prst="rect">
            <a:avLst/>
          </a:prstGeom>
        </p:spPr>
      </p:pic>
      <p:sp>
        <p:nvSpPr>
          <p:cNvPr id="11" name="Rectangle 10">
            <a:extLst>
              <a:ext uri="{FF2B5EF4-FFF2-40B4-BE49-F238E27FC236}">
                <a16:creationId xmlns:a16="http://schemas.microsoft.com/office/drawing/2014/main" id="{51969C5A-D08B-45AD-AA6B-41B9FEB138F9}"/>
              </a:ext>
            </a:extLst>
          </p:cNvPr>
          <p:cNvSpPr/>
          <p:nvPr/>
        </p:nvSpPr>
        <p:spPr>
          <a:xfrm>
            <a:off x="11122090" y="90890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12" name="Rectangle 11">
            <a:extLst>
              <a:ext uri="{FF2B5EF4-FFF2-40B4-BE49-F238E27FC236}">
                <a16:creationId xmlns:a16="http://schemas.microsoft.com/office/drawing/2014/main" id="{5CE78485-2519-4998-8715-C5563553E24D}"/>
              </a:ext>
            </a:extLst>
          </p:cNvPr>
          <p:cNvSpPr/>
          <p:nvPr/>
        </p:nvSpPr>
        <p:spPr>
          <a:xfrm>
            <a:off x="11122090" y="294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13" name="Rectangle 12">
            <a:extLst>
              <a:ext uri="{FF2B5EF4-FFF2-40B4-BE49-F238E27FC236}">
                <a16:creationId xmlns:a16="http://schemas.microsoft.com/office/drawing/2014/main" id="{05DD2FE6-EBFC-4267-8BF8-1AC19169698F}"/>
              </a:ext>
            </a:extLst>
          </p:cNvPr>
          <p:cNvSpPr/>
          <p:nvPr/>
        </p:nvSpPr>
        <p:spPr>
          <a:xfrm>
            <a:off x="11122090" y="1814863"/>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14" name="Rectangle 13">
            <a:extLst>
              <a:ext uri="{FF2B5EF4-FFF2-40B4-BE49-F238E27FC236}">
                <a16:creationId xmlns:a16="http://schemas.microsoft.com/office/drawing/2014/main" id="{C3515D75-4971-4948-A87E-BEA0BC15D513}"/>
              </a:ext>
            </a:extLst>
          </p:cNvPr>
          <p:cNvSpPr/>
          <p:nvPr/>
        </p:nvSpPr>
        <p:spPr>
          <a:xfrm>
            <a:off x="11122090" y="2719350"/>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15" name="Rectangle 14">
            <a:extLst>
              <a:ext uri="{FF2B5EF4-FFF2-40B4-BE49-F238E27FC236}">
                <a16:creationId xmlns:a16="http://schemas.microsoft.com/office/drawing/2014/main" id="{DF7385E4-90F0-4547-8E62-39594EFF1D89}"/>
              </a:ext>
            </a:extLst>
          </p:cNvPr>
          <p:cNvSpPr/>
          <p:nvPr/>
        </p:nvSpPr>
        <p:spPr>
          <a:xfrm>
            <a:off x="11122090" y="3628925"/>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16" name="Rectangle 15">
            <a:extLst>
              <a:ext uri="{FF2B5EF4-FFF2-40B4-BE49-F238E27FC236}">
                <a16:creationId xmlns:a16="http://schemas.microsoft.com/office/drawing/2014/main" id="{99E1C6A1-8D97-4F4E-8DE4-AD867C6AADF2}"/>
              </a:ext>
            </a:extLst>
          </p:cNvPr>
          <p:cNvSpPr/>
          <p:nvPr/>
        </p:nvSpPr>
        <p:spPr>
          <a:xfrm>
            <a:off x="11122090" y="4529118"/>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17" name="Rectangle 16">
            <a:extLst>
              <a:ext uri="{FF2B5EF4-FFF2-40B4-BE49-F238E27FC236}">
                <a16:creationId xmlns:a16="http://schemas.microsoft.com/office/drawing/2014/main" id="{004003E4-46FA-41C5-AA7A-20698CA66025}"/>
              </a:ext>
            </a:extLst>
          </p:cNvPr>
          <p:cNvSpPr/>
          <p:nvPr/>
        </p:nvSpPr>
        <p:spPr>
          <a:xfrm>
            <a:off x="11122090" y="5436557"/>
            <a:ext cx="1069910" cy="905953"/>
          </a:xfrm>
          <a:prstGeom prst="rect">
            <a:avLst/>
          </a:prstGeom>
          <a:solidFill>
            <a:schemeClr val="accent1">
              <a:alpha val="17000"/>
            </a:schemeClr>
          </a:solidFill>
          <a:ln w="19050">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pic>
        <p:nvPicPr>
          <p:cNvPr id="6" name="Picture 5" descr="Chart, line chart, box and whisker chart&#10;&#10;Description automatically generated">
            <a:extLst>
              <a:ext uri="{FF2B5EF4-FFF2-40B4-BE49-F238E27FC236}">
                <a16:creationId xmlns:a16="http://schemas.microsoft.com/office/drawing/2014/main" id="{B0A34C19-B036-436D-A8D2-117173379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65" y="2586997"/>
            <a:ext cx="2862428" cy="1775655"/>
          </a:xfrm>
          <a:prstGeom prst="rect">
            <a:avLst/>
          </a:prstGeom>
        </p:spPr>
      </p:pic>
      <p:pic>
        <p:nvPicPr>
          <p:cNvPr id="29" name="Picture 28" descr="Chart, line chart&#10;&#10;Description automatically generated">
            <a:extLst>
              <a:ext uri="{FF2B5EF4-FFF2-40B4-BE49-F238E27FC236}">
                <a16:creationId xmlns:a16="http://schemas.microsoft.com/office/drawing/2014/main" id="{41BBFBB5-B3D6-4EA9-9E5A-57E8FC839D11}"/>
              </a:ext>
            </a:extLst>
          </p:cNvPr>
          <p:cNvPicPr>
            <a:picLocks noChangeAspect="1"/>
          </p:cNvPicPr>
          <p:nvPr/>
        </p:nvPicPr>
        <p:blipFill rotWithShape="1">
          <a:blip r:embed="rId5">
            <a:extLst>
              <a:ext uri="{28A0092B-C50C-407E-A947-70E740481C1C}">
                <a14:useLocalDpi xmlns:a14="http://schemas.microsoft.com/office/drawing/2010/main" val="0"/>
              </a:ext>
            </a:extLst>
          </a:blip>
          <a:srcRect l="13360"/>
          <a:stretch/>
        </p:blipFill>
        <p:spPr>
          <a:xfrm>
            <a:off x="2899610" y="2585028"/>
            <a:ext cx="3156770" cy="1758108"/>
          </a:xfrm>
          <a:prstGeom prst="rect">
            <a:avLst/>
          </a:prstGeom>
        </p:spPr>
      </p:pic>
      <p:pic>
        <p:nvPicPr>
          <p:cNvPr id="31" name="Picture 30" descr="Diagram, schematic&#10;&#10;Description automatically generated">
            <a:extLst>
              <a:ext uri="{FF2B5EF4-FFF2-40B4-BE49-F238E27FC236}">
                <a16:creationId xmlns:a16="http://schemas.microsoft.com/office/drawing/2014/main" id="{F39E9EBF-3AEA-4C53-8671-A0F30D6BD178}"/>
              </a:ext>
            </a:extLst>
          </p:cNvPr>
          <p:cNvPicPr>
            <a:picLocks noChangeAspect="1"/>
          </p:cNvPicPr>
          <p:nvPr/>
        </p:nvPicPr>
        <p:blipFill rotWithShape="1">
          <a:blip r:embed="rId6">
            <a:extLst>
              <a:ext uri="{28A0092B-C50C-407E-A947-70E740481C1C}">
                <a14:useLocalDpi xmlns:a14="http://schemas.microsoft.com/office/drawing/2010/main" val="0"/>
              </a:ext>
            </a:extLst>
          </a:blip>
          <a:srcRect r="30551"/>
          <a:stretch/>
        </p:blipFill>
        <p:spPr>
          <a:xfrm>
            <a:off x="5739063" y="2971800"/>
            <a:ext cx="4641486" cy="1910474"/>
          </a:xfrm>
          <a:prstGeom prst="rect">
            <a:avLst/>
          </a:prstGeom>
        </p:spPr>
      </p:pic>
      <p:sp>
        <p:nvSpPr>
          <p:cNvPr id="32" name="Rectangle 31">
            <a:extLst>
              <a:ext uri="{FF2B5EF4-FFF2-40B4-BE49-F238E27FC236}">
                <a16:creationId xmlns:a16="http://schemas.microsoft.com/office/drawing/2014/main" id="{FE2FB89A-489E-4922-A562-B8E24523CE48}"/>
              </a:ext>
            </a:extLst>
          </p:cNvPr>
          <p:cNvSpPr/>
          <p:nvPr/>
        </p:nvSpPr>
        <p:spPr>
          <a:xfrm>
            <a:off x="179065" y="2572996"/>
            <a:ext cx="8086629" cy="458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83C5AD4-AAC3-4E54-A9AC-506CE9D821F9}"/>
              </a:ext>
            </a:extLst>
          </p:cNvPr>
          <p:cNvSpPr/>
          <p:nvPr/>
        </p:nvSpPr>
        <p:spPr>
          <a:xfrm>
            <a:off x="100369" y="4231855"/>
            <a:ext cx="4641487" cy="4589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964D0C00-2B70-4349-93F3-06E22F745791}"/>
              </a:ext>
            </a:extLst>
          </p:cNvPr>
          <p:cNvSpPr/>
          <p:nvPr/>
        </p:nvSpPr>
        <p:spPr>
          <a:xfrm>
            <a:off x="4477995" y="4384255"/>
            <a:ext cx="4641487" cy="265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8C893B8-F297-4DCA-85A1-CBAFEF1A9340}"/>
              </a:ext>
            </a:extLst>
          </p:cNvPr>
          <p:cNvSpPr/>
          <p:nvPr/>
        </p:nvSpPr>
        <p:spPr>
          <a:xfrm>
            <a:off x="76467" y="2725396"/>
            <a:ext cx="994343" cy="2315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BA2E4205-C150-4E80-8383-8A6C6CC041A9}"/>
              </a:ext>
            </a:extLst>
          </p:cNvPr>
          <p:cNvSpPr txBox="1"/>
          <p:nvPr/>
        </p:nvSpPr>
        <p:spPr>
          <a:xfrm>
            <a:off x="4352822" y="1007885"/>
            <a:ext cx="3253746" cy="523220"/>
          </a:xfrm>
          <a:prstGeom prst="rect">
            <a:avLst/>
          </a:prstGeom>
          <a:noFill/>
        </p:spPr>
        <p:txBody>
          <a:bodyPr wrap="square" rtlCol="0">
            <a:spAutoFit/>
          </a:bodyPr>
          <a:lstStyle/>
          <a:p>
            <a:pPr algn="ctr"/>
            <a:r>
              <a:rPr lang="en-US" sz="2800" dirty="0">
                <a:latin typeface="Century Gothic" panose="020B0502020202020204" pitchFamily="34" charset="0"/>
              </a:rPr>
              <a:t>GITHUB INSIGHTS</a:t>
            </a:r>
          </a:p>
        </p:txBody>
      </p:sp>
      <p:sp>
        <p:nvSpPr>
          <p:cNvPr id="86" name="TextBox 85">
            <a:extLst>
              <a:ext uri="{FF2B5EF4-FFF2-40B4-BE49-F238E27FC236}">
                <a16:creationId xmlns:a16="http://schemas.microsoft.com/office/drawing/2014/main" id="{3EEF5B49-9F5D-4599-9878-375AC02D535B}"/>
              </a:ext>
            </a:extLst>
          </p:cNvPr>
          <p:cNvSpPr txBox="1"/>
          <p:nvPr/>
        </p:nvSpPr>
        <p:spPr>
          <a:xfrm>
            <a:off x="2513422" y="1788381"/>
            <a:ext cx="2779294" cy="461665"/>
          </a:xfrm>
          <a:prstGeom prst="rect">
            <a:avLst/>
          </a:prstGeom>
          <a:noFill/>
        </p:spPr>
        <p:txBody>
          <a:bodyPr wrap="square" rtlCol="0">
            <a:spAutoFit/>
          </a:bodyPr>
          <a:lstStyle/>
          <a:p>
            <a:pPr algn="ctr"/>
            <a:r>
              <a:rPr lang="en-US" sz="2400" b="1" dirty="0">
                <a:solidFill>
                  <a:srgbClr val="00B050"/>
                </a:solidFill>
                <a:latin typeface="Century Gothic" panose="020B0502020202020204" pitchFamily="34" charset="0"/>
              </a:rPr>
              <a:t>Natalie</a:t>
            </a:r>
          </a:p>
        </p:txBody>
      </p:sp>
      <p:sp>
        <p:nvSpPr>
          <p:cNvPr id="87" name="TextBox 86">
            <a:extLst>
              <a:ext uri="{FF2B5EF4-FFF2-40B4-BE49-F238E27FC236}">
                <a16:creationId xmlns:a16="http://schemas.microsoft.com/office/drawing/2014/main" id="{97B4FEE1-4538-478D-BDFA-8AAD90664736}"/>
              </a:ext>
            </a:extLst>
          </p:cNvPr>
          <p:cNvSpPr txBox="1"/>
          <p:nvPr/>
        </p:nvSpPr>
        <p:spPr>
          <a:xfrm>
            <a:off x="4514581" y="1788381"/>
            <a:ext cx="2779294" cy="461665"/>
          </a:xfrm>
          <a:prstGeom prst="rect">
            <a:avLst/>
          </a:prstGeom>
          <a:noFill/>
        </p:spPr>
        <p:txBody>
          <a:bodyPr wrap="square" rtlCol="0">
            <a:spAutoFit/>
          </a:bodyPr>
          <a:lstStyle/>
          <a:p>
            <a:pPr algn="ctr"/>
            <a:r>
              <a:rPr lang="en-US" sz="2400" b="1" dirty="0">
                <a:solidFill>
                  <a:schemeClr val="accent1"/>
                </a:solidFill>
                <a:latin typeface="Century Gothic" panose="020B0502020202020204" pitchFamily="34" charset="0"/>
              </a:rPr>
              <a:t>Eric</a:t>
            </a:r>
          </a:p>
        </p:txBody>
      </p:sp>
      <p:sp>
        <p:nvSpPr>
          <p:cNvPr id="88" name="TextBox 87">
            <a:extLst>
              <a:ext uri="{FF2B5EF4-FFF2-40B4-BE49-F238E27FC236}">
                <a16:creationId xmlns:a16="http://schemas.microsoft.com/office/drawing/2014/main" id="{4A81DB15-1059-45C7-8AD1-A7D12B63E29E}"/>
              </a:ext>
            </a:extLst>
          </p:cNvPr>
          <p:cNvSpPr txBox="1"/>
          <p:nvPr/>
        </p:nvSpPr>
        <p:spPr>
          <a:xfrm>
            <a:off x="6515740" y="1788381"/>
            <a:ext cx="2779294" cy="461665"/>
          </a:xfrm>
          <a:prstGeom prst="rect">
            <a:avLst/>
          </a:prstGeom>
          <a:noFill/>
        </p:spPr>
        <p:txBody>
          <a:bodyPr wrap="square" rtlCol="0">
            <a:spAutoFit/>
          </a:bodyPr>
          <a:lstStyle/>
          <a:p>
            <a:pPr algn="ctr"/>
            <a:r>
              <a:rPr lang="en-US" sz="2400" b="1" dirty="0">
                <a:solidFill>
                  <a:srgbClr val="FFC000"/>
                </a:solidFill>
                <a:latin typeface="Century Gothic" panose="020B0502020202020204" pitchFamily="34" charset="0"/>
              </a:rPr>
              <a:t>Kevin</a:t>
            </a:r>
          </a:p>
        </p:txBody>
      </p:sp>
      <p:sp>
        <p:nvSpPr>
          <p:cNvPr id="89" name="TextBox 88">
            <a:extLst>
              <a:ext uri="{FF2B5EF4-FFF2-40B4-BE49-F238E27FC236}">
                <a16:creationId xmlns:a16="http://schemas.microsoft.com/office/drawing/2014/main" id="{0C31C87D-04F0-48B8-BBEE-6E9483233E08}"/>
              </a:ext>
            </a:extLst>
          </p:cNvPr>
          <p:cNvSpPr txBox="1"/>
          <p:nvPr/>
        </p:nvSpPr>
        <p:spPr>
          <a:xfrm>
            <a:off x="512263" y="1825300"/>
            <a:ext cx="2779294" cy="461665"/>
          </a:xfrm>
          <a:prstGeom prst="rect">
            <a:avLst/>
          </a:prstGeom>
          <a:noFill/>
        </p:spPr>
        <p:txBody>
          <a:bodyPr wrap="square" rtlCol="0">
            <a:spAutoFit/>
          </a:bodyPr>
          <a:lstStyle/>
          <a:p>
            <a:pPr algn="ctr"/>
            <a:r>
              <a:rPr lang="en-US" sz="2400" b="1" dirty="0">
                <a:latin typeface="Century Gothic" panose="020B0502020202020204" pitchFamily="34" charset="0"/>
              </a:rPr>
              <a:t>Main</a:t>
            </a:r>
          </a:p>
        </p:txBody>
      </p:sp>
      <p:sp>
        <p:nvSpPr>
          <p:cNvPr id="34" name="Rectangle: Beveled 33">
            <a:extLst>
              <a:ext uri="{FF2B5EF4-FFF2-40B4-BE49-F238E27FC236}">
                <a16:creationId xmlns:a16="http://schemas.microsoft.com/office/drawing/2014/main" id="{559B7846-2AAC-4B83-AAB3-2A43E4074A4C}"/>
              </a:ext>
            </a:extLst>
          </p:cNvPr>
          <p:cNvSpPr/>
          <p:nvPr/>
        </p:nvSpPr>
        <p:spPr>
          <a:xfrm>
            <a:off x="397875" y="2572996"/>
            <a:ext cx="10388325" cy="2660740"/>
          </a:xfrm>
          <a:prstGeom prst="bevel">
            <a:avLst>
              <a:gd name="adj" fmla="val 30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31046ACF-234A-4D99-AB71-EC3BADF60DCA}"/>
              </a:ext>
            </a:extLst>
          </p:cNvPr>
          <p:cNvCxnSpPr/>
          <p:nvPr/>
        </p:nvCxnSpPr>
        <p:spPr>
          <a:xfrm>
            <a:off x="1275347" y="4882274"/>
            <a:ext cx="1766146" cy="0"/>
          </a:xfrm>
          <a:prstGeom prst="straightConnector1">
            <a:avLst/>
          </a:prstGeom>
          <a:ln w="38100">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8EB6BF2-FAB4-4C9C-ADDD-D75D6991D227}"/>
              </a:ext>
            </a:extLst>
          </p:cNvPr>
          <p:cNvCxnSpPr>
            <a:cxnSpLocks/>
          </p:cNvCxnSpPr>
          <p:nvPr/>
        </p:nvCxnSpPr>
        <p:spPr>
          <a:xfrm>
            <a:off x="3073463" y="4882274"/>
            <a:ext cx="7009000" cy="0"/>
          </a:xfrm>
          <a:prstGeom prst="straightConnector1">
            <a:avLst/>
          </a:prstGeom>
          <a:ln w="38100">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4B5C370-05E2-4FAA-ACDE-044579C79BFE}"/>
              </a:ext>
            </a:extLst>
          </p:cNvPr>
          <p:cNvSpPr txBox="1"/>
          <p:nvPr/>
        </p:nvSpPr>
        <p:spPr>
          <a:xfrm>
            <a:off x="1673222" y="4504008"/>
            <a:ext cx="1094041" cy="369332"/>
          </a:xfrm>
          <a:prstGeom prst="rect">
            <a:avLst/>
          </a:prstGeom>
          <a:noFill/>
        </p:spPr>
        <p:txBody>
          <a:bodyPr wrap="square" rtlCol="0">
            <a:spAutoFit/>
          </a:bodyPr>
          <a:lstStyle/>
          <a:p>
            <a:r>
              <a:rPr lang="en-US" dirty="0"/>
              <a:t>February</a:t>
            </a:r>
          </a:p>
        </p:txBody>
      </p:sp>
      <p:sp>
        <p:nvSpPr>
          <p:cNvPr id="92" name="TextBox 91">
            <a:extLst>
              <a:ext uri="{FF2B5EF4-FFF2-40B4-BE49-F238E27FC236}">
                <a16:creationId xmlns:a16="http://schemas.microsoft.com/office/drawing/2014/main" id="{FC5711B4-758D-4432-B3A6-A181C51A1EEE}"/>
              </a:ext>
            </a:extLst>
          </p:cNvPr>
          <p:cNvSpPr txBox="1"/>
          <p:nvPr/>
        </p:nvSpPr>
        <p:spPr>
          <a:xfrm>
            <a:off x="6313415" y="4511987"/>
            <a:ext cx="1094041" cy="369332"/>
          </a:xfrm>
          <a:prstGeom prst="rect">
            <a:avLst/>
          </a:prstGeom>
          <a:noFill/>
        </p:spPr>
        <p:txBody>
          <a:bodyPr wrap="square" rtlCol="0">
            <a:spAutoFit/>
          </a:bodyPr>
          <a:lstStyle/>
          <a:p>
            <a:pPr algn="ctr"/>
            <a:r>
              <a:rPr lang="en-US" dirty="0"/>
              <a:t>March</a:t>
            </a:r>
          </a:p>
        </p:txBody>
      </p:sp>
      <p:sp>
        <p:nvSpPr>
          <p:cNvPr id="93" name="TextBox 92">
            <a:extLst>
              <a:ext uri="{FF2B5EF4-FFF2-40B4-BE49-F238E27FC236}">
                <a16:creationId xmlns:a16="http://schemas.microsoft.com/office/drawing/2014/main" id="{D15FB56B-CA86-427E-854D-F858F2E0EE2E}"/>
              </a:ext>
            </a:extLst>
          </p:cNvPr>
          <p:cNvSpPr txBox="1"/>
          <p:nvPr/>
        </p:nvSpPr>
        <p:spPr>
          <a:xfrm>
            <a:off x="8516900" y="1784770"/>
            <a:ext cx="2779294" cy="461665"/>
          </a:xfrm>
          <a:prstGeom prst="rect">
            <a:avLst/>
          </a:prstGeom>
          <a:noFill/>
        </p:spPr>
        <p:txBody>
          <a:bodyPr wrap="square" rtlCol="0">
            <a:spAutoFit/>
          </a:bodyPr>
          <a:lstStyle/>
          <a:p>
            <a:pPr algn="ctr"/>
            <a:r>
              <a:rPr lang="en-US" sz="2400" b="1" dirty="0">
                <a:solidFill>
                  <a:srgbClr val="7030A0"/>
                </a:solidFill>
                <a:latin typeface="Century Gothic" panose="020B0502020202020204" pitchFamily="34" charset="0"/>
              </a:rPr>
              <a:t>Kevin’ Test</a:t>
            </a:r>
          </a:p>
        </p:txBody>
      </p:sp>
    </p:spTree>
    <p:extLst>
      <p:ext uri="{BB962C8B-B14F-4D97-AF65-F5344CB8AC3E}">
        <p14:creationId xmlns:p14="http://schemas.microsoft.com/office/powerpoint/2010/main" val="363824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V="1">
            <a:off x="3807617" y="-1758254"/>
            <a:ext cx="5664452" cy="3710607"/>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tx2">
              <a:lumMod val="7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34" name="TextBox 33">
            <a:extLst>
              <a:ext uri="{FF2B5EF4-FFF2-40B4-BE49-F238E27FC236}">
                <a16:creationId xmlns:a16="http://schemas.microsoft.com/office/drawing/2014/main" id="{451D57D6-58F7-4CAC-BA4F-669373CBBCD8}"/>
              </a:ext>
            </a:extLst>
          </p:cNvPr>
          <p:cNvSpPr txBox="1"/>
          <p:nvPr/>
        </p:nvSpPr>
        <p:spPr>
          <a:xfrm>
            <a:off x="135355" y="1082351"/>
            <a:ext cx="9811078" cy="5078313"/>
          </a:xfrm>
          <a:prstGeom prst="rect">
            <a:avLst/>
          </a:prstGeom>
          <a:noFill/>
        </p:spPr>
        <p:txBody>
          <a:bodyPr wrap="square" rtlCol="0">
            <a:spAutoFit/>
          </a:bodyPr>
          <a:lstStyle/>
          <a:p>
            <a:r>
              <a:rPr lang="en-US" dirty="0"/>
              <a:t>Was there an impact on crime rates and unemployment due to the COVID-19 Pandemic in the Kansas City Metropolitan Area?</a:t>
            </a:r>
          </a:p>
          <a:p>
            <a:endParaRPr lang="en-US" dirty="0"/>
          </a:p>
          <a:p>
            <a:r>
              <a:rPr lang="en-US" dirty="0"/>
              <a:t>If so, can we discover a correlation between the variables?</a:t>
            </a:r>
          </a:p>
          <a:p>
            <a:endParaRPr lang="en-US" dirty="0"/>
          </a:p>
          <a:p>
            <a:r>
              <a:rPr lang="en-US" dirty="0"/>
              <a:t>Was there a rise in crime and if so what types?</a:t>
            </a:r>
          </a:p>
          <a:p>
            <a:endParaRPr lang="en-US" dirty="0"/>
          </a:p>
          <a:p>
            <a:r>
              <a:rPr lang="en-US" dirty="0"/>
              <a:t>Was the rise in crime due to unemployment?  How can we highlight that relationship if one exists?</a:t>
            </a:r>
          </a:p>
          <a:p>
            <a:endParaRPr lang="en-US" dirty="0"/>
          </a:p>
          <a:p>
            <a:r>
              <a:rPr lang="en-US" dirty="0"/>
              <a:t>Did the COVID-19 pandemic influence one of the variables more than the other?</a:t>
            </a:r>
          </a:p>
          <a:p>
            <a:r>
              <a:rPr lang="en-US" dirty="0"/>
              <a:t>	Was there any impact at all? </a:t>
            </a:r>
          </a:p>
          <a:p>
            <a:endParaRPr lang="en-US" dirty="0"/>
          </a:p>
          <a:p>
            <a:r>
              <a:rPr lang="en-US" dirty="0"/>
              <a:t>What should we use as benchmark (time wise)?</a:t>
            </a:r>
          </a:p>
          <a:p>
            <a:endParaRPr lang="en-US" dirty="0"/>
          </a:p>
          <a:p>
            <a:r>
              <a:rPr lang="en-US" dirty="0"/>
              <a:t>What kind of crimes were we going to use for our data?</a:t>
            </a:r>
          </a:p>
          <a:p>
            <a:endParaRPr lang="en-US" dirty="0"/>
          </a:p>
          <a:p>
            <a:r>
              <a:rPr lang="en-US" dirty="0"/>
              <a:t>Should we incorporate demographics?</a:t>
            </a:r>
          </a:p>
          <a:p>
            <a:endParaRPr lang="en-US" dirty="0"/>
          </a:p>
        </p:txBody>
      </p:sp>
    </p:spTree>
    <p:extLst>
      <p:ext uri="{BB962C8B-B14F-4D97-AF65-F5344CB8AC3E}">
        <p14:creationId xmlns:p14="http://schemas.microsoft.com/office/powerpoint/2010/main" val="134554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1059573" y="4272676"/>
            <a:ext cx="5664452"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tx2">
              <a:lumMod val="7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16" name="Rectangle: Rounded Corners 15">
            <a:extLst>
              <a:ext uri="{FF2B5EF4-FFF2-40B4-BE49-F238E27FC236}">
                <a16:creationId xmlns:a16="http://schemas.microsoft.com/office/drawing/2014/main" id="{AE1AD0CD-CA62-4413-BE4A-216C65F8FCA3}"/>
              </a:ext>
            </a:extLst>
          </p:cNvPr>
          <p:cNvSpPr/>
          <p:nvPr/>
        </p:nvSpPr>
        <p:spPr>
          <a:xfrm>
            <a:off x="-171061" y="1120247"/>
            <a:ext cx="3750906" cy="369332"/>
          </a:xfrm>
          <a:prstGeom prst="roundRect">
            <a:avLst>
              <a:gd name="adj" fmla="val 50000"/>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gency FB" panose="020B0503020202020204" pitchFamily="34" charset="0"/>
                <a:ea typeface="Source Sans Pro" panose="020B0503030403020204" pitchFamily="34" charset="0"/>
              </a:rPr>
              <a:t>COVID-19</a:t>
            </a:r>
          </a:p>
        </p:txBody>
      </p:sp>
      <p:cxnSp>
        <p:nvCxnSpPr>
          <p:cNvPr id="3" name="Straight Arrow Connector 2">
            <a:extLst>
              <a:ext uri="{FF2B5EF4-FFF2-40B4-BE49-F238E27FC236}">
                <a16:creationId xmlns:a16="http://schemas.microsoft.com/office/drawing/2014/main" id="{C6DADD58-006B-4E66-A91A-81CBC2183C8E}"/>
              </a:ext>
            </a:extLst>
          </p:cNvPr>
          <p:cNvCxnSpPr>
            <a:stCxn id="16" idx="3"/>
          </p:cNvCxnSpPr>
          <p:nvPr/>
        </p:nvCxnSpPr>
        <p:spPr>
          <a:xfrm flipV="1">
            <a:off x="3579845" y="1296955"/>
            <a:ext cx="777551" cy="7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6ED8DA-7C99-478A-A4C1-1BE3B1CE6824}"/>
              </a:ext>
            </a:extLst>
          </p:cNvPr>
          <p:cNvSpPr txBox="1"/>
          <p:nvPr/>
        </p:nvSpPr>
        <p:spPr>
          <a:xfrm>
            <a:off x="4185831" y="1112289"/>
            <a:ext cx="2798177" cy="369332"/>
          </a:xfrm>
          <a:prstGeom prst="rect">
            <a:avLst/>
          </a:prstGeom>
          <a:noFill/>
        </p:spPr>
        <p:txBody>
          <a:bodyPr wrap="square" rtlCol="0">
            <a:spAutoFit/>
          </a:bodyPr>
          <a:lstStyle/>
          <a:p>
            <a:pPr algn="ctr"/>
            <a:r>
              <a:rPr lang="en-US" sz="18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https://covid19api.com/</a:t>
            </a:r>
            <a:endParaRPr lang="en-US" dirty="0"/>
          </a:p>
        </p:txBody>
      </p:sp>
      <p:sp>
        <p:nvSpPr>
          <p:cNvPr id="9" name="TextBox 8">
            <a:extLst>
              <a:ext uri="{FF2B5EF4-FFF2-40B4-BE49-F238E27FC236}">
                <a16:creationId xmlns:a16="http://schemas.microsoft.com/office/drawing/2014/main" id="{ED40B8F1-0E0D-4665-9FAB-84BDBF9FA953}"/>
              </a:ext>
            </a:extLst>
          </p:cNvPr>
          <p:cNvSpPr txBox="1"/>
          <p:nvPr/>
        </p:nvSpPr>
        <p:spPr>
          <a:xfrm>
            <a:off x="135355" y="1670180"/>
            <a:ext cx="10669494" cy="2154436"/>
          </a:xfrm>
          <a:prstGeom prst="rect">
            <a:avLst/>
          </a:prstGeom>
          <a:noFill/>
        </p:spPr>
        <p:txBody>
          <a:bodyPr wrap="square" rtlCol="0">
            <a:spAutoFit/>
          </a:bodyPr>
          <a:lstStyle/>
          <a:p>
            <a:pPr marL="285750" indent="-285750">
              <a:buFont typeface="Arial" panose="020B0604020202020204" pitchFamily="34" charset="0"/>
              <a:buChar char="•"/>
            </a:pPr>
            <a:r>
              <a:rPr lang="en-US" dirty="0"/>
              <a:t>Free API on the coronavirus</a:t>
            </a:r>
          </a:p>
          <a:p>
            <a:pPr marL="285750" indent="-285750">
              <a:buFont typeface="Arial" panose="020B0604020202020204" pitchFamily="34" charset="0"/>
              <a:buChar char="•"/>
            </a:pPr>
            <a:r>
              <a:rPr lang="en-US" dirty="0"/>
              <a:t>Data is sourced from John Hopkins CSSE </a:t>
            </a:r>
            <a:r>
              <a:rPr lang="en-US" sz="1600" i="1" dirty="0"/>
              <a:t>(Center for Science and Systems and Engineering)</a:t>
            </a:r>
          </a:p>
          <a:p>
            <a:pPr marL="742950" lvl="1" indent="-285750">
              <a:buFont typeface="Arial" panose="020B0604020202020204" pitchFamily="34" charset="0"/>
              <a:buChar char="•"/>
            </a:pPr>
            <a:r>
              <a:rPr lang="en-US" sz="1600" i="1" dirty="0"/>
              <a:t>Through Postman (at bottom of site) </a:t>
            </a:r>
          </a:p>
          <a:p>
            <a:pPr marL="742950" lvl="1" indent="-285750">
              <a:buFont typeface="Arial" panose="020B0604020202020204" pitchFamily="34" charset="0"/>
              <a:buChar char="•"/>
            </a:pPr>
            <a:endParaRPr lang="en-US" sz="1600" i="1" dirty="0"/>
          </a:p>
          <a:p>
            <a:pPr marL="742950" lvl="1" indent="-285750">
              <a:buFont typeface="Arial" panose="020B0604020202020204" pitchFamily="34" charset="0"/>
              <a:buChar char="•"/>
            </a:pPr>
            <a:endParaRPr lang="en-US" sz="1600" i="1" dirty="0"/>
          </a:p>
          <a:p>
            <a:pPr marL="742950" lvl="1" indent="-285750">
              <a:buFont typeface="Arial" panose="020B0604020202020204" pitchFamily="34" charset="0"/>
              <a:buChar char="•"/>
            </a:pPr>
            <a:endParaRPr lang="en-US" sz="1600" i="1" dirty="0"/>
          </a:p>
          <a:p>
            <a:pPr marL="742950" lvl="1" indent="-285750">
              <a:buFont typeface="Arial" panose="020B0604020202020204" pitchFamily="34" charset="0"/>
              <a:buChar char="•"/>
            </a:pPr>
            <a:r>
              <a:rPr lang="en-US" sz="1600" i="1" dirty="0"/>
              <a:t>You can get data pre-sorted by category</a:t>
            </a:r>
          </a:p>
          <a:p>
            <a:pPr marL="285750" indent="-285750">
              <a:buFont typeface="Arial" panose="020B0604020202020204" pitchFamily="34" charset="0"/>
              <a:buChar char="•"/>
            </a:pPr>
            <a:endParaRPr lang="en-US" i="1" dirty="0"/>
          </a:p>
        </p:txBody>
      </p:sp>
      <p:pic>
        <p:nvPicPr>
          <p:cNvPr id="13" name="Picture 12" descr="A picture containing graphical user interface&#10;&#10;Description automatically generated">
            <a:extLst>
              <a:ext uri="{FF2B5EF4-FFF2-40B4-BE49-F238E27FC236}">
                <a16:creationId xmlns:a16="http://schemas.microsoft.com/office/drawing/2014/main" id="{219BC1FD-852D-47A7-A679-46FD0DA7CB10}"/>
              </a:ext>
            </a:extLst>
          </p:cNvPr>
          <p:cNvPicPr>
            <a:picLocks noChangeAspect="1"/>
          </p:cNvPicPr>
          <p:nvPr/>
        </p:nvPicPr>
        <p:blipFill rotWithShape="1">
          <a:blip r:embed="rId5">
            <a:extLst>
              <a:ext uri="{28A0092B-C50C-407E-A947-70E740481C1C}">
                <a14:useLocalDpi xmlns:a14="http://schemas.microsoft.com/office/drawing/2010/main" val="0"/>
              </a:ext>
            </a:extLst>
          </a:blip>
          <a:srcRect t="13241"/>
          <a:stretch/>
        </p:blipFill>
        <p:spPr>
          <a:xfrm>
            <a:off x="1229980" y="2537426"/>
            <a:ext cx="2610618" cy="675531"/>
          </a:xfrm>
          <a:prstGeom prst="rect">
            <a:avLst/>
          </a:prstGeom>
        </p:spPr>
      </p:pic>
      <p:pic>
        <p:nvPicPr>
          <p:cNvPr id="22" name="Picture 21" descr="Graphical user interface, application&#10;&#10;Description automatically generated">
            <a:extLst>
              <a:ext uri="{FF2B5EF4-FFF2-40B4-BE49-F238E27FC236}">
                <a16:creationId xmlns:a16="http://schemas.microsoft.com/office/drawing/2014/main" id="{AF48AE4F-79DD-473D-AD15-38196893A1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9909" y="2747398"/>
            <a:ext cx="1756615" cy="3354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34" name="Straight Arrow Connector 33">
            <a:extLst>
              <a:ext uri="{FF2B5EF4-FFF2-40B4-BE49-F238E27FC236}">
                <a16:creationId xmlns:a16="http://schemas.microsoft.com/office/drawing/2014/main" id="{34FBFC46-DC3C-4832-9E81-3C4E6A838393}"/>
              </a:ext>
            </a:extLst>
          </p:cNvPr>
          <p:cNvCxnSpPr>
            <a:cxnSpLocks/>
          </p:cNvCxnSpPr>
          <p:nvPr/>
        </p:nvCxnSpPr>
        <p:spPr>
          <a:xfrm>
            <a:off x="4325790" y="3380868"/>
            <a:ext cx="3633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805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Date	End Date	Total Incidents</a:t>
            </a:r>
          </a:p>
          <a:p>
            <a:pPr algn="ctr"/>
            <a:r>
              <a:rPr lang="en-US" dirty="0"/>
              <a:t>0	2019-10-01	2019-10-31	96</a:t>
            </a:r>
          </a:p>
          <a:p>
            <a:pPr algn="ctr"/>
            <a:r>
              <a:rPr lang="en-US" dirty="0"/>
              <a:t>1	2019-11-01	2019-11-30	110</a:t>
            </a:r>
          </a:p>
          <a:p>
            <a:pPr algn="ctr"/>
            <a:r>
              <a:rPr lang="en-US" dirty="0"/>
              <a:t>2	2019-12-01	2019-12-31	126</a:t>
            </a:r>
          </a:p>
          <a:p>
            <a:pPr algn="ctr"/>
            <a:r>
              <a:rPr lang="en-US" dirty="0"/>
              <a:t>3	2020-01-01	2020-01-31	0</a:t>
            </a:r>
          </a:p>
          <a:p>
            <a:pPr algn="ctr"/>
            <a:r>
              <a:rPr lang="en-US" dirty="0"/>
              <a:t>4	2020-02-01	2020-02-29	0</a:t>
            </a:r>
          </a:p>
          <a:p>
            <a:pPr algn="ctr"/>
            <a:r>
              <a:rPr lang="en-US" dirty="0"/>
              <a:t>5	2020-03-01	2020-03-31	0</a:t>
            </a:r>
          </a:p>
          <a:p>
            <a:pPr algn="ctr"/>
            <a:r>
              <a:rPr lang="en-US" dirty="0"/>
              <a:t>6	2020-04-01	2020-04-30	0</a:t>
            </a:r>
          </a:p>
          <a:p>
            <a:pPr algn="ctr"/>
            <a:r>
              <a:rPr lang="en-US" dirty="0"/>
              <a:t>7	2020-05-01	2020-05-31	0</a:t>
            </a:r>
          </a:p>
          <a:p>
            <a:pPr algn="ctr"/>
            <a:r>
              <a:rPr lang="en-US" dirty="0"/>
              <a:t>8	2020-06-01	2020-06-30	0</a:t>
            </a:r>
          </a:p>
          <a:p>
            <a:pPr algn="ctr"/>
            <a:r>
              <a:rPr lang="en-US" dirty="0"/>
              <a:t>9	2020-07-01	2020-07-31	0</a:t>
            </a:r>
          </a:p>
          <a:p>
            <a:pPr algn="ctr"/>
            <a:r>
              <a:rPr lang="en-US" dirty="0"/>
              <a:t>10	2020-08-01	2020-08-31	0</a:t>
            </a:r>
          </a:p>
          <a:p>
            <a:pPr algn="ctr"/>
            <a:r>
              <a:rPr lang="en-US" dirty="0"/>
              <a:t>11	2020-09-01	2020-09-30	0</a:t>
            </a:r>
          </a:p>
          <a:p>
            <a:pPr algn="ctr"/>
            <a:r>
              <a:rPr lang="en-US" dirty="0"/>
              <a:t>12	2020-10-01	2020-10-31	12478</a:t>
            </a:r>
          </a:p>
          <a:p>
            <a:pPr algn="ctr"/>
            <a:r>
              <a:rPr lang="en-US" dirty="0"/>
              <a:t>13	2020-11-01	2020-11-30	13825</a:t>
            </a:r>
          </a:p>
          <a:p>
            <a:pPr algn="ctr"/>
            <a:r>
              <a:rPr lang="en-US" dirty="0"/>
              <a:t>14	2020-12-01	2020-12-31	15196</a:t>
            </a:r>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1059573" y="4272676"/>
            <a:ext cx="5664452"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tx2">
              <a:lumMod val="7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16" name="Rectangle: Rounded Corners 15">
            <a:extLst>
              <a:ext uri="{FF2B5EF4-FFF2-40B4-BE49-F238E27FC236}">
                <a16:creationId xmlns:a16="http://schemas.microsoft.com/office/drawing/2014/main" id="{AE1AD0CD-CA62-4413-BE4A-216C65F8FCA3}"/>
              </a:ext>
            </a:extLst>
          </p:cNvPr>
          <p:cNvSpPr/>
          <p:nvPr/>
        </p:nvSpPr>
        <p:spPr>
          <a:xfrm>
            <a:off x="-171061" y="1120247"/>
            <a:ext cx="3750906" cy="369332"/>
          </a:xfrm>
          <a:prstGeom prst="roundRect">
            <a:avLst>
              <a:gd name="adj" fmla="val 50000"/>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gency FB" panose="020B0503020202020204" pitchFamily="34" charset="0"/>
                <a:ea typeface="Source Sans Pro" panose="020B0503030403020204" pitchFamily="34" charset="0"/>
              </a:rPr>
              <a:t>CRIME</a:t>
            </a:r>
          </a:p>
        </p:txBody>
      </p:sp>
      <p:cxnSp>
        <p:nvCxnSpPr>
          <p:cNvPr id="17" name="Straight Arrow Connector 16">
            <a:extLst>
              <a:ext uri="{FF2B5EF4-FFF2-40B4-BE49-F238E27FC236}">
                <a16:creationId xmlns:a16="http://schemas.microsoft.com/office/drawing/2014/main" id="{487DEBB5-4411-4978-B23B-4833BF41410D}"/>
              </a:ext>
            </a:extLst>
          </p:cNvPr>
          <p:cNvCxnSpPr/>
          <p:nvPr/>
        </p:nvCxnSpPr>
        <p:spPr>
          <a:xfrm flipV="1">
            <a:off x="3579845" y="1296955"/>
            <a:ext cx="777551" cy="7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8731A53-DC42-4926-B3A6-F69B04F5DE59}"/>
              </a:ext>
            </a:extLst>
          </p:cNvPr>
          <p:cNvSpPr txBox="1"/>
          <p:nvPr/>
        </p:nvSpPr>
        <p:spPr>
          <a:xfrm>
            <a:off x="135355" y="1670180"/>
            <a:ext cx="10669494" cy="2769989"/>
          </a:xfrm>
          <a:prstGeom prst="rect">
            <a:avLst/>
          </a:prstGeom>
          <a:noFill/>
        </p:spPr>
        <p:txBody>
          <a:bodyPr wrap="square" rtlCol="0">
            <a:spAutoFit/>
          </a:bodyPr>
          <a:lstStyle/>
          <a:p>
            <a:pPr marL="285750" indent="-285750">
              <a:buFont typeface="Arial" panose="020B0604020202020204" pitchFamily="34" charset="0"/>
              <a:buChar char="•"/>
            </a:pPr>
            <a:r>
              <a:rPr lang="en-US" dirty="0"/>
              <a:t>Data provided by instructor, Ben (thank you)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Incident-based crime API for KC Metro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from local police agencies</a:t>
            </a:r>
          </a:p>
          <a:p>
            <a:pPr marL="742950" lvl="1" indent="-285750">
              <a:buFont typeface="Arial" panose="020B0604020202020204" pitchFamily="34" charset="0"/>
              <a:buChar char="•"/>
            </a:pPr>
            <a:r>
              <a:rPr lang="en-US" sz="1600" i="1" dirty="0"/>
              <a:t>Location and incident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Aggregated on a monthly basis</a:t>
            </a:r>
          </a:p>
          <a:p>
            <a:pPr marL="742950" lvl="1" indent="-285750">
              <a:buFont typeface="Arial" panose="020B0604020202020204" pitchFamily="34" charset="0"/>
              <a:buChar char="•"/>
            </a:pPr>
            <a:r>
              <a:rPr lang="en-US" sz="1600" i="1" dirty="0"/>
              <a:t>Volume and trends in crime over time</a:t>
            </a:r>
          </a:p>
          <a:p>
            <a:pPr marL="742950" lvl="1" indent="-285750">
              <a:buFont typeface="Arial" panose="020B0604020202020204" pitchFamily="34" charset="0"/>
              <a:buChar char="•"/>
            </a:pPr>
            <a:endParaRPr lang="en-US" sz="1600" i="1" dirty="0"/>
          </a:p>
        </p:txBody>
      </p:sp>
      <p:sp>
        <p:nvSpPr>
          <p:cNvPr id="2" name="Rectangle 1">
            <a:extLst>
              <a:ext uri="{FF2B5EF4-FFF2-40B4-BE49-F238E27FC236}">
                <a16:creationId xmlns:a16="http://schemas.microsoft.com/office/drawing/2014/main" id="{135DC373-EC21-420C-92B1-6F0B71BD3A28}"/>
              </a:ext>
            </a:extLst>
          </p:cNvPr>
          <p:cNvSpPr/>
          <p:nvPr/>
        </p:nvSpPr>
        <p:spPr>
          <a:xfrm>
            <a:off x="4432219" y="1183264"/>
            <a:ext cx="1663781" cy="2654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2FBF699-D2B0-46C5-A03B-07CE4FF596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290" y="1207557"/>
            <a:ext cx="1632587" cy="2168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a:extLst>
              <a:ext uri="{FF2B5EF4-FFF2-40B4-BE49-F238E27FC236}">
                <a16:creationId xmlns:a16="http://schemas.microsoft.com/office/drawing/2014/main" id="{8FC0E383-5639-42F3-B0A1-CF4787044FB5}"/>
              </a:ext>
            </a:extLst>
          </p:cNvPr>
          <p:cNvGraphicFramePr/>
          <p:nvPr>
            <p:extLst>
              <p:ext uri="{D42A27DB-BD31-4B8C-83A1-F6EECF244321}">
                <p14:modId xmlns:p14="http://schemas.microsoft.com/office/powerpoint/2010/main" val="2913922980"/>
              </p:ext>
            </p:extLst>
          </p:nvPr>
        </p:nvGraphicFramePr>
        <p:xfrm>
          <a:off x="6037827" y="2015701"/>
          <a:ext cx="4721225" cy="37346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5" name="Rectangle 34">
            <a:extLst>
              <a:ext uri="{FF2B5EF4-FFF2-40B4-BE49-F238E27FC236}">
                <a16:creationId xmlns:a16="http://schemas.microsoft.com/office/drawing/2014/main" id="{3CB1A588-9082-4529-A72F-4171FF0B4EFD}"/>
              </a:ext>
            </a:extLst>
          </p:cNvPr>
          <p:cNvSpPr/>
          <p:nvPr/>
        </p:nvSpPr>
        <p:spPr>
          <a:xfrm>
            <a:off x="4017446" y="5495700"/>
            <a:ext cx="1174865" cy="63164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58768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2947"/>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rot="2006864">
            <a:off x="5639247" y="1690869"/>
            <a:ext cx="5664452"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tx2">
              <a:lumMod val="7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16" name="Rectangle: Rounded Corners 15">
            <a:extLst>
              <a:ext uri="{FF2B5EF4-FFF2-40B4-BE49-F238E27FC236}">
                <a16:creationId xmlns:a16="http://schemas.microsoft.com/office/drawing/2014/main" id="{AE1AD0CD-CA62-4413-BE4A-216C65F8FCA3}"/>
              </a:ext>
            </a:extLst>
          </p:cNvPr>
          <p:cNvSpPr/>
          <p:nvPr/>
        </p:nvSpPr>
        <p:spPr>
          <a:xfrm>
            <a:off x="-171061" y="1120247"/>
            <a:ext cx="3750906" cy="369332"/>
          </a:xfrm>
          <a:prstGeom prst="roundRect">
            <a:avLst>
              <a:gd name="adj" fmla="val 50000"/>
            </a:avLst>
          </a:prstGeom>
          <a:solidFill>
            <a:schemeClr val="accent6">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gency FB" panose="020B0503020202020204" pitchFamily="34" charset="0"/>
                <a:ea typeface="Source Sans Pro" panose="020B0503030403020204" pitchFamily="34" charset="0"/>
              </a:rPr>
              <a:t>UNEMPLOYMENT</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sp>
        <p:nvSpPr>
          <p:cNvPr id="10" name="TextBox 9">
            <a:extLst>
              <a:ext uri="{FF2B5EF4-FFF2-40B4-BE49-F238E27FC236}">
                <a16:creationId xmlns:a16="http://schemas.microsoft.com/office/drawing/2014/main" id="{68A851F3-1F85-4E00-94FA-F443A5C5909D}"/>
              </a:ext>
            </a:extLst>
          </p:cNvPr>
          <p:cNvSpPr txBox="1"/>
          <p:nvPr/>
        </p:nvSpPr>
        <p:spPr>
          <a:xfrm>
            <a:off x="491067" y="1731037"/>
            <a:ext cx="522393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Unemployment data found at: </a:t>
            </a:r>
            <a:r>
              <a:rPr lang="en-US" dirty="0">
                <a:hlinkClick r:id="rId4"/>
              </a:rPr>
              <a:t>https://www.bls.gov/data/#unemployment</a:t>
            </a:r>
            <a:endParaRPr lang="en-US" dirty="0"/>
          </a:p>
          <a:p>
            <a:endParaRPr lang="en-US" dirty="0"/>
          </a:p>
          <a:p>
            <a:pPr marL="285750" indent="-285750">
              <a:buFont typeface="Wingdings" panose="05000000000000000000" pitchFamily="2" charset="2"/>
              <a:buChar char="§"/>
            </a:pPr>
            <a:r>
              <a:rPr lang="en-US" dirty="0"/>
              <a:t>Unemployment data collected on a monthly basis from Kansas City, Mo in 2019 and 2020 to show the impact COVID-19 had on the economy.</a:t>
            </a:r>
          </a:p>
        </p:txBody>
      </p:sp>
      <p:pic>
        <p:nvPicPr>
          <p:cNvPr id="6" name="Picture 5" descr="Timeline&#10;&#10;Description automatically generated">
            <a:extLst>
              <a:ext uri="{FF2B5EF4-FFF2-40B4-BE49-F238E27FC236}">
                <a16:creationId xmlns:a16="http://schemas.microsoft.com/office/drawing/2014/main" id="{22B204CE-3103-41AE-A927-F40D7D58F4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620" y="3658181"/>
            <a:ext cx="9092177" cy="2567281"/>
          </a:xfrm>
          <a:prstGeom prst="rect">
            <a:avLst/>
          </a:prstGeom>
        </p:spPr>
      </p:pic>
    </p:spTree>
    <p:extLst>
      <p:ext uri="{BB962C8B-B14F-4D97-AF65-F5344CB8AC3E}">
        <p14:creationId xmlns:p14="http://schemas.microsoft.com/office/powerpoint/2010/main" val="385409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008380-4526-430D-8A47-B7E3464004E8}"/>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10;&#10;Description automatically generated">
            <a:extLst>
              <a:ext uri="{FF2B5EF4-FFF2-40B4-BE49-F238E27FC236}">
                <a16:creationId xmlns:a16="http://schemas.microsoft.com/office/drawing/2014/main" id="{E0453226-9E01-49FB-A263-C75077E6F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 y="97050"/>
            <a:ext cx="1412708" cy="894302"/>
          </a:xfrm>
          <a:prstGeom prst="rect">
            <a:avLst/>
          </a:prstGeom>
        </p:spPr>
      </p:pic>
      <p:sp>
        <p:nvSpPr>
          <p:cNvPr id="8" name="TextBox 7">
            <a:extLst>
              <a:ext uri="{FF2B5EF4-FFF2-40B4-BE49-F238E27FC236}">
                <a16:creationId xmlns:a16="http://schemas.microsoft.com/office/drawing/2014/main" id="{91B6904A-3B15-48B7-A96E-6D83FDAD6EB9}"/>
              </a:ext>
            </a:extLst>
          </p:cNvPr>
          <p:cNvSpPr txBox="1"/>
          <p:nvPr/>
        </p:nvSpPr>
        <p:spPr>
          <a:xfrm>
            <a:off x="1772653" y="224589"/>
            <a:ext cx="8726905" cy="369332"/>
          </a:xfrm>
          <a:prstGeom prst="rect">
            <a:avLst/>
          </a:prstGeom>
          <a:noFill/>
        </p:spPr>
        <p:txBody>
          <a:bodyPr wrap="square" rtlCol="0">
            <a:spAutoFit/>
          </a:bodyPr>
          <a:lstStyle/>
          <a:p>
            <a:r>
              <a:rPr lang="en-US" b="1" dirty="0">
                <a:solidFill>
                  <a:schemeClr val="bg1">
                    <a:lumMod val="75000"/>
                  </a:schemeClr>
                </a:solidFill>
                <a:latin typeface="Sitka Heading Semibold" panose="020B0604020202020204" pitchFamily="2" charset="0"/>
              </a:rPr>
              <a:t>DATA ANALYTICS (ONLINE)</a:t>
            </a:r>
          </a:p>
        </p:txBody>
      </p:sp>
      <p:pic>
        <p:nvPicPr>
          <p:cNvPr id="21" name="Picture 20" descr="A picture containing chart&#10;&#10;Description automatically generated">
            <a:extLst>
              <a:ext uri="{FF2B5EF4-FFF2-40B4-BE49-F238E27FC236}">
                <a16:creationId xmlns:a16="http://schemas.microsoft.com/office/drawing/2014/main" id="{0AD08D94-4C05-4B65-B78C-FE400261F468}"/>
              </a:ext>
            </a:extLst>
          </p:cNvPr>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flipH="1">
            <a:off x="6522097" y="3286894"/>
            <a:ext cx="5564155" cy="4023349"/>
          </a:xfrm>
          <a:prstGeom prst="rect">
            <a:avLst/>
          </a:prstGeom>
        </p:spPr>
      </p:pic>
      <p:sp>
        <p:nvSpPr>
          <p:cNvPr id="5" name="Rectangle 4">
            <a:extLst>
              <a:ext uri="{FF2B5EF4-FFF2-40B4-BE49-F238E27FC236}">
                <a16:creationId xmlns:a16="http://schemas.microsoft.com/office/drawing/2014/main" id="{6D51A0DE-7CB7-4168-BEE0-940AA2BDA9C6}"/>
              </a:ext>
            </a:extLst>
          </p:cNvPr>
          <p:cNvSpPr/>
          <p:nvPr/>
        </p:nvSpPr>
        <p:spPr>
          <a:xfrm>
            <a:off x="0" y="6344652"/>
            <a:ext cx="12192000" cy="52938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entury Gothic" panose="020B0502020202020204" pitchFamily="34" charset="0"/>
              </a:rPr>
              <a:t>GROUP 4: PROJECT 1</a:t>
            </a:r>
          </a:p>
        </p:txBody>
      </p:sp>
      <p:cxnSp>
        <p:nvCxnSpPr>
          <p:cNvPr id="24" name="Straight Connector 23">
            <a:extLst>
              <a:ext uri="{FF2B5EF4-FFF2-40B4-BE49-F238E27FC236}">
                <a16:creationId xmlns:a16="http://schemas.microsoft.com/office/drawing/2014/main" id="{2DD2EE9E-02E3-4B12-BE2B-E7E13E1E650B}"/>
              </a:ext>
            </a:extLst>
          </p:cNvPr>
          <p:cNvCxnSpPr/>
          <p:nvPr/>
        </p:nvCxnSpPr>
        <p:spPr>
          <a:xfrm>
            <a:off x="11221616" y="6344652"/>
            <a:ext cx="970384"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AEF60-6C5C-4F20-8A99-1B3FB8A88CAB}"/>
              </a:ext>
            </a:extLst>
          </p:cNvPr>
          <p:cNvSpPr/>
          <p:nvPr/>
        </p:nvSpPr>
        <p:spPr>
          <a:xfrm>
            <a:off x="11122090" y="908903"/>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DATA SUMMARY</a:t>
            </a:r>
          </a:p>
        </p:txBody>
      </p:sp>
      <p:sp>
        <p:nvSpPr>
          <p:cNvPr id="28" name="Rectangle 27">
            <a:extLst>
              <a:ext uri="{FF2B5EF4-FFF2-40B4-BE49-F238E27FC236}">
                <a16:creationId xmlns:a16="http://schemas.microsoft.com/office/drawing/2014/main" id="{2A5BB40A-AEE5-453D-AC87-9AC9B5899849}"/>
              </a:ext>
            </a:extLst>
          </p:cNvPr>
          <p:cNvSpPr/>
          <p:nvPr/>
        </p:nvSpPr>
        <p:spPr>
          <a:xfrm>
            <a:off x="11122090" y="2947"/>
            <a:ext cx="1069910" cy="905953"/>
          </a:xfrm>
          <a:prstGeom prst="rect">
            <a:avLst/>
          </a:prstGeom>
          <a:solidFill>
            <a:schemeClr val="accent1"/>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4020202020204" pitchFamily="34" charset="0"/>
              </a:rPr>
              <a:t>QUESTIONS</a:t>
            </a:r>
          </a:p>
        </p:txBody>
      </p:sp>
      <p:sp>
        <p:nvSpPr>
          <p:cNvPr id="30" name="Rectangle 29">
            <a:extLst>
              <a:ext uri="{FF2B5EF4-FFF2-40B4-BE49-F238E27FC236}">
                <a16:creationId xmlns:a16="http://schemas.microsoft.com/office/drawing/2014/main" id="{076A7FFB-4813-4321-A671-C46C85803084}"/>
              </a:ext>
            </a:extLst>
          </p:cNvPr>
          <p:cNvSpPr/>
          <p:nvPr/>
        </p:nvSpPr>
        <p:spPr>
          <a:xfrm>
            <a:off x="11122090" y="2719350"/>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ANALYSIS</a:t>
            </a:r>
          </a:p>
        </p:txBody>
      </p:sp>
      <p:sp>
        <p:nvSpPr>
          <p:cNvPr id="31" name="Rectangle 30">
            <a:extLst>
              <a:ext uri="{FF2B5EF4-FFF2-40B4-BE49-F238E27FC236}">
                <a16:creationId xmlns:a16="http://schemas.microsoft.com/office/drawing/2014/main" id="{07E228BF-5CFA-43E5-8281-C44E7DA4F403}"/>
              </a:ext>
            </a:extLst>
          </p:cNvPr>
          <p:cNvSpPr/>
          <p:nvPr/>
        </p:nvSpPr>
        <p:spPr>
          <a:xfrm>
            <a:off x="11122090" y="3628925"/>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SUMMARY</a:t>
            </a:r>
          </a:p>
        </p:txBody>
      </p:sp>
      <p:sp>
        <p:nvSpPr>
          <p:cNvPr id="32" name="Rectangle 31">
            <a:extLst>
              <a:ext uri="{FF2B5EF4-FFF2-40B4-BE49-F238E27FC236}">
                <a16:creationId xmlns:a16="http://schemas.microsoft.com/office/drawing/2014/main" id="{611E8157-87E0-4781-9393-A3219B01427A}"/>
              </a:ext>
            </a:extLst>
          </p:cNvPr>
          <p:cNvSpPr/>
          <p:nvPr/>
        </p:nvSpPr>
        <p:spPr>
          <a:xfrm>
            <a:off x="11122090" y="4529118"/>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IMPLICATIONS</a:t>
            </a:r>
          </a:p>
        </p:txBody>
      </p:sp>
      <p:sp>
        <p:nvSpPr>
          <p:cNvPr id="33" name="Rectangle 32">
            <a:extLst>
              <a:ext uri="{FF2B5EF4-FFF2-40B4-BE49-F238E27FC236}">
                <a16:creationId xmlns:a16="http://schemas.microsoft.com/office/drawing/2014/main" id="{15BA0CFE-53F9-4CEA-A805-BEAD0D862414}"/>
              </a:ext>
            </a:extLst>
          </p:cNvPr>
          <p:cNvSpPr/>
          <p:nvPr/>
        </p:nvSpPr>
        <p:spPr>
          <a:xfrm>
            <a:off x="11122090" y="5436557"/>
            <a:ext cx="1069910" cy="905953"/>
          </a:xfrm>
          <a:prstGeom prst="rec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Source Sans Pro SemiBold" panose="020B0603030403020204" pitchFamily="34" charset="0"/>
              </a:rPr>
              <a:t>FOR REVIEW</a:t>
            </a:r>
          </a:p>
        </p:txBody>
      </p:sp>
      <p:sp>
        <p:nvSpPr>
          <p:cNvPr id="2" name="Rectangle 1">
            <a:extLst>
              <a:ext uri="{FF2B5EF4-FFF2-40B4-BE49-F238E27FC236}">
                <a16:creationId xmlns:a16="http://schemas.microsoft.com/office/drawing/2014/main" id="{4D3403CF-6C01-4E3E-8922-CACBA03DD778}"/>
              </a:ext>
            </a:extLst>
          </p:cNvPr>
          <p:cNvSpPr/>
          <p:nvPr/>
        </p:nvSpPr>
        <p:spPr>
          <a:xfrm>
            <a:off x="10151706" y="1833860"/>
            <a:ext cx="1632857" cy="298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entury Gothic" panose="020B0502020202020204" pitchFamily="34" charset="0"/>
              </a:rPr>
              <a:t>COVID-19</a:t>
            </a:r>
          </a:p>
        </p:txBody>
      </p:sp>
      <p:sp>
        <p:nvSpPr>
          <p:cNvPr id="29" name="Rectangle 28">
            <a:extLst>
              <a:ext uri="{FF2B5EF4-FFF2-40B4-BE49-F238E27FC236}">
                <a16:creationId xmlns:a16="http://schemas.microsoft.com/office/drawing/2014/main" id="{51354A45-3A8C-4744-83A8-BCF94C5A7DF1}"/>
              </a:ext>
            </a:extLst>
          </p:cNvPr>
          <p:cNvSpPr/>
          <p:nvPr/>
        </p:nvSpPr>
        <p:spPr>
          <a:xfrm>
            <a:off x="11122090" y="1814863"/>
            <a:ext cx="1069910" cy="905953"/>
          </a:xfrm>
          <a:prstGeom prst="rect">
            <a:avLst/>
          </a:prstGeom>
          <a:solidFill>
            <a:schemeClr val="tx1">
              <a:lumMod val="85000"/>
              <a:lumOff val="1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ource Sans Pro SemiBold" panose="020B0603030403020204" pitchFamily="34" charset="0"/>
                <a:ea typeface="Source Sans Pro SemiBold" panose="020B0603030403020204" pitchFamily="34" charset="0"/>
              </a:rPr>
              <a:t>DATA EXPLORATION</a:t>
            </a:r>
          </a:p>
        </p:txBody>
      </p:sp>
      <p:pic>
        <p:nvPicPr>
          <p:cNvPr id="6" name="Picture 5" descr="Background pattern&#10;&#10;Description automatically generated with low confidence">
            <a:extLst>
              <a:ext uri="{FF2B5EF4-FFF2-40B4-BE49-F238E27FC236}">
                <a16:creationId xmlns:a16="http://schemas.microsoft.com/office/drawing/2014/main" id="{723147CE-72D9-431A-A9EB-1C4AAF155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653" y="1600428"/>
            <a:ext cx="7315200" cy="3657143"/>
          </a:xfrm>
          <a:prstGeom prst="rect">
            <a:avLst/>
          </a:prstGeom>
        </p:spPr>
      </p:pic>
      <p:pic>
        <p:nvPicPr>
          <p:cNvPr id="10" name="Picture 9" descr="Chart, histogram&#10;&#10;Description automatically generated">
            <a:extLst>
              <a:ext uri="{FF2B5EF4-FFF2-40B4-BE49-F238E27FC236}">
                <a16:creationId xmlns:a16="http://schemas.microsoft.com/office/drawing/2014/main" id="{73121BAE-9152-4B77-B776-3D756094D8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695" y="2792329"/>
            <a:ext cx="5955642" cy="1688339"/>
          </a:xfrm>
          <a:prstGeom prst="rect">
            <a:avLst/>
          </a:prstGeom>
        </p:spPr>
      </p:pic>
      <p:pic>
        <p:nvPicPr>
          <p:cNvPr id="12" name="Picture 11" descr="A picture containing line chart&#10;&#10;Description automatically generated">
            <a:extLst>
              <a:ext uri="{FF2B5EF4-FFF2-40B4-BE49-F238E27FC236}">
                <a16:creationId xmlns:a16="http://schemas.microsoft.com/office/drawing/2014/main" id="{0002F378-3067-49E3-AC06-916C5B0DE9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695" y="1122587"/>
            <a:ext cx="5955642" cy="1743477"/>
          </a:xfrm>
          <a:prstGeom prst="rect">
            <a:avLst/>
          </a:prstGeom>
        </p:spPr>
      </p:pic>
      <p:pic>
        <p:nvPicPr>
          <p:cNvPr id="14" name="Picture 13" descr="Text&#10;&#10;Description automatically generated">
            <a:extLst>
              <a:ext uri="{FF2B5EF4-FFF2-40B4-BE49-F238E27FC236}">
                <a16:creationId xmlns:a16="http://schemas.microsoft.com/office/drawing/2014/main" id="{111E3D85-D0B3-4668-A7F3-B36017A36B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6947" y="1290028"/>
            <a:ext cx="4565848" cy="1330708"/>
          </a:xfrm>
          <a:prstGeom prst="rect">
            <a:avLst/>
          </a:prstGeom>
        </p:spPr>
      </p:pic>
      <p:pic>
        <p:nvPicPr>
          <p:cNvPr id="16" name="Picture 15" descr="Text, application, chat or text message&#10;&#10;Description automatically generated">
            <a:extLst>
              <a:ext uri="{FF2B5EF4-FFF2-40B4-BE49-F238E27FC236}">
                <a16:creationId xmlns:a16="http://schemas.microsoft.com/office/drawing/2014/main" id="{D61B28A6-1590-49F9-A6AD-09774C47EF63}"/>
              </a:ext>
            </a:extLst>
          </p:cNvPr>
          <p:cNvPicPr>
            <a:picLocks noChangeAspect="1"/>
          </p:cNvPicPr>
          <p:nvPr/>
        </p:nvPicPr>
        <p:blipFill rotWithShape="1">
          <a:blip r:embed="rId8">
            <a:extLst>
              <a:ext uri="{28A0092B-C50C-407E-A947-70E740481C1C}">
                <a14:useLocalDpi xmlns:a14="http://schemas.microsoft.com/office/drawing/2010/main" val="0"/>
              </a:ext>
            </a:extLst>
          </a:blip>
          <a:srcRect r="23972"/>
          <a:stretch/>
        </p:blipFill>
        <p:spPr>
          <a:xfrm>
            <a:off x="5546947" y="2997298"/>
            <a:ext cx="4526937" cy="1293179"/>
          </a:xfrm>
          <a:prstGeom prst="rect">
            <a:avLst/>
          </a:prstGeom>
        </p:spPr>
      </p:pic>
      <p:pic>
        <p:nvPicPr>
          <p:cNvPr id="9" name="Picture 8" descr="Chart, scatter chart&#10;&#10;Description automatically generated">
            <a:extLst>
              <a:ext uri="{FF2B5EF4-FFF2-40B4-BE49-F238E27FC236}">
                <a16:creationId xmlns:a16="http://schemas.microsoft.com/office/drawing/2014/main" id="{6AD0E402-8875-448E-98A4-0F1A597E38AE}"/>
              </a:ext>
            </a:extLst>
          </p:cNvPr>
          <p:cNvPicPr>
            <a:picLocks noChangeAspect="1"/>
          </p:cNvPicPr>
          <p:nvPr/>
        </p:nvPicPr>
        <p:blipFill rotWithShape="1">
          <a:blip r:embed="rId9">
            <a:extLst>
              <a:ext uri="{28A0092B-C50C-407E-A947-70E740481C1C}">
                <a14:useLocalDpi xmlns:a14="http://schemas.microsoft.com/office/drawing/2010/main" val="0"/>
              </a:ext>
            </a:extLst>
          </a:blip>
          <a:srcRect l="6882" r="8215"/>
          <a:stretch/>
        </p:blipFill>
        <p:spPr>
          <a:xfrm>
            <a:off x="-5935" y="4497240"/>
            <a:ext cx="5049488" cy="1601775"/>
          </a:xfrm>
          <a:prstGeom prst="rect">
            <a:avLst/>
          </a:prstGeom>
        </p:spPr>
      </p:pic>
      <p:pic>
        <p:nvPicPr>
          <p:cNvPr id="13" name="Picture 12">
            <a:extLst>
              <a:ext uri="{FF2B5EF4-FFF2-40B4-BE49-F238E27FC236}">
                <a16:creationId xmlns:a16="http://schemas.microsoft.com/office/drawing/2014/main" id="{5CA92856-FB11-4E19-A53C-5BB9F881B3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52249" y="4654566"/>
            <a:ext cx="4621636" cy="1269163"/>
          </a:xfrm>
          <a:prstGeom prst="rect">
            <a:avLst/>
          </a:prstGeom>
        </p:spPr>
      </p:pic>
      <p:sp>
        <p:nvSpPr>
          <p:cNvPr id="15" name="Rectangle 14">
            <a:extLst>
              <a:ext uri="{FF2B5EF4-FFF2-40B4-BE49-F238E27FC236}">
                <a16:creationId xmlns:a16="http://schemas.microsoft.com/office/drawing/2014/main" id="{B471B84E-BC5B-40F9-8EDF-7D973FC35933}"/>
              </a:ext>
            </a:extLst>
          </p:cNvPr>
          <p:cNvSpPr/>
          <p:nvPr/>
        </p:nvSpPr>
        <p:spPr>
          <a:xfrm>
            <a:off x="1959037" y="527888"/>
            <a:ext cx="7204023"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Linear vs. Non Linear equations (“The Baseline”)</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9698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4933</TotalTime>
  <Words>1495</Words>
  <Application>Microsoft Office PowerPoint</Application>
  <PresentationFormat>Widescreen</PresentationFormat>
  <Paragraphs>366</Paragraphs>
  <Slides>22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Agency FB</vt:lpstr>
      <vt:lpstr>Arial</vt:lpstr>
      <vt:lpstr>Arial Black</vt:lpstr>
      <vt:lpstr>Calibri</vt:lpstr>
      <vt:lpstr>Calibri Light</vt:lpstr>
      <vt:lpstr>Century Gothic</vt:lpstr>
      <vt:lpstr>Courier New</vt:lpstr>
      <vt:lpstr>Monaco</vt:lpstr>
      <vt:lpstr>PT Sans Pro Narrow</vt:lpstr>
      <vt:lpstr>Sitka Heading Semibold</vt:lpstr>
      <vt:lpstr>Source Sans Pro</vt:lpstr>
      <vt:lpstr>Source Sans Pro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Smith</dc:creator>
  <cp:lastModifiedBy>Kevin Smith</cp:lastModifiedBy>
  <cp:revision>77</cp:revision>
  <dcterms:created xsi:type="dcterms:W3CDTF">2021-03-01T23:12:59Z</dcterms:created>
  <dcterms:modified xsi:type="dcterms:W3CDTF">2021-03-06T16:50:11Z</dcterms:modified>
</cp:coreProperties>
</file>