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7" r:id="rId7"/>
    <p:sldId id="268" r:id="rId8"/>
    <p:sldId id="260" r:id="rId9"/>
    <p:sldId id="273" r:id="rId10"/>
    <p:sldId id="271" r:id="rId11"/>
    <p:sldId id="270" r:id="rId12"/>
    <p:sldId id="275" r:id="rId13"/>
    <p:sldId id="276" r:id="rId14"/>
    <p:sldId id="261" r:id="rId15"/>
    <p:sldId id="264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orient="horz" pos="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6" d="100"/>
          <a:sy n="76" d="100"/>
        </p:scale>
        <p:origin x="1884" y="930"/>
      </p:cViewPr>
      <p:guideLst>
        <p:guide orient="horz" pos="2160"/>
        <p:guide pos="3840"/>
        <p:guide orient="horz"/>
        <p:guide orient="horz" pos="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B624EE-5141-4E97-8912-E169CAE7F6BD}" type="doc">
      <dgm:prSet loTypeId="urn:microsoft.com/office/officeart/2008/layout/AlternatingHexagons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7A8C0A1-7C60-4403-92F3-4212B4B72030}">
      <dgm:prSet phldrT="[Text]" custT="1"/>
      <dgm:spPr/>
      <dgm:t>
        <a:bodyPr/>
        <a:lstStyle/>
        <a:p>
          <a:r>
            <a:rPr lang="en-US" sz="1000" b="1" dirty="0"/>
            <a:t>Kansas City Police Dept.</a:t>
          </a:r>
        </a:p>
      </dgm:t>
    </dgm:pt>
    <dgm:pt modelId="{9E758E0E-02C5-46B1-B777-56C73166CDE8}" type="parTrans" cxnId="{DD105A4E-8928-4C14-B480-61AE4042F5C4}">
      <dgm:prSet/>
      <dgm:spPr/>
      <dgm:t>
        <a:bodyPr/>
        <a:lstStyle/>
        <a:p>
          <a:endParaRPr lang="en-US"/>
        </a:p>
      </dgm:t>
    </dgm:pt>
    <dgm:pt modelId="{42B59017-3701-40B0-85CA-95B05E48A980}" type="sibTrans" cxnId="{DD105A4E-8928-4C14-B480-61AE4042F5C4}">
      <dgm:prSet/>
      <dgm:spPr/>
      <dgm:t>
        <a:bodyPr/>
        <a:lstStyle/>
        <a:p>
          <a:endParaRPr lang="en-US"/>
        </a:p>
      </dgm:t>
    </dgm:pt>
    <dgm:pt modelId="{63E5786B-28CA-441B-A58C-2F97B51AB2E1}">
      <dgm:prSet phldrT="[Text]" custT="1"/>
      <dgm:spPr/>
      <dgm:t>
        <a:bodyPr/>
        <a:lstStyle/>
        <a:p>
          <a:r>
            <a:rPr lang="en-US" sz="1000" b="1" dirty="0"/>
            <a:t>Liberty Police</a:t>
          </a:r>
        </a:p>
      </dgm:t>
    </dgm:pt>
    <dgm:pt modelId="{460C5D9A-5E0E-4FCF-9333-A8883E0C3256}" type="parTrans" cxnId="{120B4B0E-D661-461B-9945-3C667FA18723}">
      <dgm:prSet/>
      <dgm:spPr/>
      <dgm:t>
        <a:bodyPr/>
        <a:lstStyle/>
        <a:p>
          <a:endParaRPr lang="en-US"/>
        </a:p>
      </dgm:t>
    </dgm:pt>
    <dgm:pt modelId="{FF358E8A-5A22-4C35-9F8A-C8B604418AD0}" type="sibTrans" cxnId="{120B4B0E-D661-461B-9945-3C667FA18723}">
      <dgm:prSet/>
      <dgm:spPr/>
      <dgm:t>
        <a:bodyPr/>
        <a:lstStyle/>
        <a:p>
          <a:endParaRPr lang="en-US"/>
        </a:p>
      </dgm:t>
    </dgm:pt>
    <dgm:pt modelId="{8623432D-1C9E-4439-88F3-D6EBC566E085}">
      <dgm:prSet phldrT="[Text]" custT="1"/>
      <dgm:spPr/>
      <dgm:t>
        <a:bodyPr/>
        <a:lstStyle/>
        <a:p>
          <a:r>
            <a:rPr lang="en-US" sz="1000" b="1" dirty="0"/>
            <a:t>Riverside Dept. of Public Safety</a:t>
          </a:r>
        </a:p>
      </dgm:t>
    </dgm:pt>
    <dgm:pt modelId="{25F20FCA-F56C-4F1B-9B42-3D4D5AC636F5}" type="parTrans" cxnId="{E2FA635F-C508-4A44-9FAB-1F6E7B8639DA}">
      <dgm:prSet/>
      <dgm:spPr/>
      <dgm:t>
        <a:bodyPr/>
        <a:lstStyle/>
        <a:p>
          <a:endParaRPr lang="en-US"/>
        </a:p>
      </dgm:t>
    </dgm:pt>
    <dgm:pt modelId="{3851DFDD-60D7-4B34-8036-53B156781E44}" type="sibTrans" cxnId="{E2FA635F-C508-4A44-9FAB-1F6E7B8639DA}">
      <dgm:prSet/>
      <dgm:spPr/>
      <dgm:t>
        <a:bodyPr/>
        <a:lstStyle/>
        <a:p>
          <a:endParaRPr lang="en-US"/>
        </a:p>
      </dgm:t>
    </dgm:pt>
    <dgm:pt modelId="{076B6384-600C-4E44-A35A-D114379721D3}">
      <dgm:prSet phldrT="[Text]" custT="1"/>
      <dgm:spPr/>
      <dgm:t>
        <a:bodyPr/>
        <a:lstStyle/>
        <a:p>
          <a:r>
            <a:rPr lang="en-US" sz="1000" b="1" dirty="0"/>
            <a:t>Blue Springs Police Department</a:t>
          </a:r>
        </a:p>
      </dgm:t>
    </dgm:pt>
    <dgm:pt modelId="{AC2781F5-80E1-4866-B707-8885C9EBBECE}" type="parTrans" cxnId="{A1AB33B5-1CEA-460A-A125-7227A95379D6}">
      <dgm:prSet/>
      <dgm:spPr/>
      <dgm:t>
        <a:bodyPr/>
        <a:lstStyle/>
        <a:p>
          <a:endParaRPr lang="en-US"/>
        </a:p>
      </dgm:t>
    </dgm:pt>
    <dgm:pt modelId="{837F66C3-686B-4BDA-98BD-71CF2986C89B}" type="sibTrans" cxnId="{A1AB33B5-1CEA-460A-A125-7227A95379D6}">
      <dgm:prSet/>
      <dgm:spPr/>
      <dgm:t>
        <a:bodyPr/>
        <a:lstStyle/>
        <a:p>
          <a:endParaRPr lang="en-US"/>
        </a:p>
      </dgm:t>
    </dgm:pt>
    <dgm:pt modelId="{573E875E-B6C9-448C-AF23-5C147C42C657}">
      <dgm:prSet phldrT="[Text]" custT="1"/>
      <dgm:spPr/>
      <dgm:t>
        <a:bodyPr/>
        <a:lstStyle/>
        <a:p>
          <a:r>
            <a:rPr lang="en-US" sz="1000" b="1" dirty="0"/>
            <a:t>North Kansas City Police Dept.</a:t>
          </a:r>
        </a:p>
      </dgm:t>
    </dgm:pt>
    <dgm:pt modelId="{269F7E7C-431D-45E1-9A93-E3823B2F1E5C}" type="parTrans" cxnId="{470868F1-AEEA-41A2-AB31-2E812F13CAE0}">
      <dgm:prSet/>
      <dgm:spPr/>
      <dgm:t>
        <a:bodyPr/>
        <a:lstStyle/>
        <a:p>
          <a:endParaRPr lang="en-US"/>
        </a:p>
      </dgm:t>
    </dgm:pt>
    <dgm:pt modelId="{42665A61-ED56-40EC-9E20-C0B528F6958F}" type="sibTrans" cxnId="{470868F1-AEEA-41A2-AB31-2E812F13CAE0}">
      <dgm:prSet/>
      <dgm:spPr/>
      <dgm:t>
        <a:bodyPr/>
        <a:lstStyle/>
        <a:p>
          <a:endParaRPr lang="en-US"/>
        </a:p>
      </dgm:t>
    </dgm:pt>
    <dgm:pt modelId="{7BEB8887-2913-41BE-B254-5926E9C64311}">
      <dgm:prSet phldrT="[Text]" custT="1"/>
      <dgm:spPr/>
      <dgm:t>
        <a:bodyPr/>
        <a:lstStyle/>
        <a:p>
          <a:r>
            <a:rPr lang="en-US" sz="1000" b="1" dirty="0"/>
            <a:t>University of Kansas Public Safety Office</a:t>
          </a:r>
        </a:p>
      </dgm:t>
    </dgm:pt>
    <dgm:pt modelId="{6FD92791-87D8-420B-AE4C-12264388701E}" type="parTrans" cxnId="{309CF6B2-D953-4D5B-92D4-AD681E817E71}">
      <dgm:prSet/>
      <dgm:spPr/>
      <dgm:t>
        <a:bodyPr/>
        <a:lstStyle/>
        <a:p>
          <a:endParaRPr lang="en-US"/>
        </a:p>
      </dgm:t>
    </dgm:pt>
    <dgm:pt modelId="{8510BF7E-3D57-4010-83BF-2E3039D44D3A}" type="sibTrans" cxnId="{309CF6B2-D953-4D5B-92D4-AD681E817E71}">
      <dgm:prSet/>
      <dgm:spPr/>
      <dgm:t>
        <a:bodyPr/>
        <a:lstStyle/>
        <a:p>
          <a:endParaRPr lang="en-US"/>
        </a:p>
      </dgm:t>
    </dgm:pt>
    <dgm:pt modelId="{8DD0DBD1-32ED-4B8A-B0E9-B52368F23639}">
      <dgm:prSet custT="1"/>
      <dgm:spPr/>
      <dgm:t>
        <a:bodyPr/>
        <a:lstStyle/>
        <a:p>
          <a:r>
            <a:rPr lang="en-US" sz="1000" b="1" dirty="0"/>
            <a:t>St. Joseph Police Dept.</a:t>
          </a:r>
        </a:p>
      </dgm:t>
    </dgm:pt>
    <dgm:pt modelId="{DF71EDD2-B12F-4684-9F77-4C34D19E4814}" type="parTrans" cxnId="{242FF8B8-083C-4BBF-A1D2-7C7DA3AC600B}">
      <dgm:prSet/>
      <dgm:spPr/>
      <dgm:t>
        <a:bodyPr/>
        <a:lstStyle/>
        <a:p>
          <a:endParaRPr lang="en-US"/>
        </a:p>
      </dgm:t>
    </dgm:pt>
    <dgm:pt modelId="{DDDED5DA-EB9D-4067-B08E-34EAD2BD9332}" type="sibTrans" cxnId="{242FF8B8-083C-4BBF-A1D2-7C7DA3AC600B}">
      <dgm:prSet/>
      <dgm:spPr/>
      <dgm:t>
        <a:bodyPr/>
        <a:lstStyle/>
        <a:p>
          <a:endParaRPr lang="en-US"/>
        </a:p>
      </dgm:t>
    </dgm:pt>
    <dgm:pt modelId="{020F04C4-15CF-41DC-B5F3-6EE9B7A7B46E}" type="pres">
      <dgm:prSet presAssocID="{70B624EE-5141-4E97-8912-E169CAE7F6BD}" presName="Name0" presStyleCnt="0">
        <dgm:presLayoutVars>
          <dgm:chMax/>
          <dgm:chPref/>
          <dgm:dir/>
          <dgm:animLvl val="lvl"/>
        </dgm:presLayoutVars>
      </dgm:prSet>
      <dgm:spPr/>
    </dgm:pt>
    <dgm:pt modelId="{5EC72BBD-2895-4F61-9C5C-547A0F7AF6D5}" type="pres">
      <dgm:prSet presAssocID="{57A8C0A1-7C60-4403-92F3-4212B4B72030}" presName="composite" presStyleCnt="0"/>
      <dgm:spPr/>
    </dgm:pt>
    <dgm:pt modelId="{F98AE9B9-7704-4FEA-A57E-EA558D45C67D}" type="pres">
      <dgm:prSet presAssocID="{57A8C0A1-7C60-4403-92F3-4212B4B72030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9949A2F9-A7CB-4F21-B8B7-27A05C770B5A}" type="pres">
      <dgm:prSet presAssocID="{57A8C0A1-7C60-4403-92F3-4212B4B72030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5215F14C-1A33-4DCC-8066-E52B6B1D8CD3}" type="pres">
      <dgm:prSet presAssocID="{57A8C0A1-7C60-4403-92F3-4212B4B72030}" presName="BalanceSpacing" presStyleCnt="0"/>
      <dgm:spPr/>
    </dgm:pt>
    <dgm:pt modelId="{40228509-6696-49E0-B807-5F6D722C384B}" type="pres">
      <dgm:prSet presAssocID="{57A8C0A1-7C60-4403-92F3-4212B4B72030}" presName="BalanceSpacing1" presStyleCnt="0"/>
      <dgm:spPr/>
    </dgm:pt>
    <dgm:pt modelId="{66EEB1FC-DB09-438F-A27F-D148F58254B8}" type="pres">
      <dgm:prSet presAssocID="{42B59017-3701-40B0-85CA-95B05E48A980}" presName="Accent1Text" presStyleLbl="node1" presStyleIdx="1" presStyleCnt="8"/>
      <dgm:spPr/>
    </dgm:pt>
    <dgm:pt modelId="{A2ED4DCA-5BB8-43C9-878B-5B1B72C5D0AF}" type="pres">
      <dgm:prSet presAssocID="{42B59017-3701-40B0-85CA-95B05E48A980}" presName="spaceBetweenRectangles" presStyleCnt="0"/>
      <dgm:spPr/>
    </dgm:pt>
    <dgm:pt modelId="{D8DD9BC3-E1B3-4B8C-936D-0BB59738A5F1}" type="pres">
      <dgm:prSet presAssocID="{8623432D-1C9E-4439-88F3-D6EBC566E085}" presName="composite" presStyleCnt="0"/>
      <dgm:spPr/>
    </dgm:pt>
    <dgm:pt modelId="{860835CF-82A3-4D8F-AF60-B93DA6D3877A}" type="pres">
      <dgm:prSet presAssocID="{8623432D-1C9E-4439-88F3-D6EBC566E085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BF7472A1-4ECD-470A-9689-45F871BC9ACC}" type="pres">
      <dgm:prSet presAssocID="{8623432D-1C9E-4439-88F3-D6EBC566E085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EDD587C4-6696-498F-8D35-617D58A54397}" type="pres">
      <dgm:prSet presAssocID="{8623432D-1C9E-4439-88F3-D6EBC566E085}" presName="BalanceSpacing" presStyleCnt="0"/>
      <dgm:spPr/>
    </dgm:pt>
    <dgm:pt modelId="{BD935DF4-903C-4B69-9B74-B9CAE9DF3A83}" type="pres">
      <dgm:prSet presAssocID="{8623432D-1C9E-4439-88F3-D6EBC566E085}" presName="BalanceSpacing1" presStyleCnt="0"/>
      <dgm:spPr/>
    </dgm:pt>
    <dgm:pt modelId="{E3DCDCCE-572B-4581-A418-338D484E3A44}" type="pres">
      <dgm:prSet presAssocID="{3851DFDD-60D7-4B34-8036-53B156781E44}" presName="Accent1Text" presStyleLbl="node1" presStyleIdx="3" presStyleCnt="8"/>
      <dgm:spPr/>
    </dgm:pt>
    <dgm:pt modelId="{D06A246C-9309-4A5F-AD22-FC8CBAB5CE67}" type="pres">
      <dgm:prSet presAssocID="{3851DFDD-60D7-4B34-8036-53B156781E44}" presName="spaceBetweenRectangles" presStyleCnt="0"/>
      <dgm:spPr/>
    </dgm:pt>
    <dgm:pt modelId="{33CC86B3-A2AE-45A0-8B06-5904009D599B}" type="pres">
      <dgm:prSet presAssocID="{573E875E-B6C9-448C-AF23-5C147C42C657}" presName="composite" presStyleCnt="0"/>
      <dgm:spPr/>
    </dgm:pt>
    <dgm:pt modelId="{5394B4DD-5E37-4D83-AF5C-30B092D1D6BC}" type="pres">
      <dgm:prSet presAssocID="{573E875E-B6C9-448C-AF23-5C147C42C657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32F062B2-F36D-4C9A-AAD3-9C35F93117FE}" type="pres">
      <dgm:prSet presAssocID="{573E875E-B6C9-448C-AF23-5C147C42C657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AF4BB06-53F5-41BB-8367-A32E59A684B8}" type="pres">
      <dgm:prSet presAssocID="{573E875E-B6C9-448C-AF23-5C147C42C657}" presName="BalanceSpacing" presStyleCnt="0"/>
      <dgm:spPr/>
    </dgm:pt>
    <dgm:pt modelId="{1242356D-EDD3-46C0-A9EF-42FAD135B366}" type="pres">
      <dgm:prSet presAssocID="{573E875E-B6C9-448C-AF23-5C147C42C657}" presName="BalanceSpacing1" presStyleCnt="0"/>
      <dgm:spPr/>
    </dgm:pt>
    <dgm:pt modelId="{AAC66B8D-9F36-40B6-9890-18B9136ADFCF}" type="pres">
      <dgm:prSet presAssocID="{42665A61-ED56-40EC-9E20-C0B528F6958F}" presName="Accent1Text" presStyleLbl="node1" presStyleIdx="5" presStyleCnt="8"/>
      <dgm:spPr/>
    </dgm:pt>
    <dgm:pt modelId="{E646AD95-14BD-47CB-9552-6543825F633B}" type="pres">
      <dgm:prSet presAssocID="{42665A61-ED56-40EC-9E20-C0B528F6958F}" presName="spaceBetweenRectangles" presStyleCnt="0"/>
      <dgm:spPr/>
    </dgm:pt>
    <dgm:pt modelId="{049887B3-C3E6-4FB3-9E40-46CA683DF9E8}" type="pres">
      <dgm:prSet presAssocID="{8DD0DBD1-32ED-4B8A-B0E9-B52368F23639}" presName="composite" presStyleCnt="0"/>
      <dgm:spPr/>
    </dgm:pt>
    <dgm:pt modelId="{23442B00-B097-444F-9C1C-5E4184A27BC7}" type="pres">
      <dgm:prSet presAssocID="{8DD0DBD1-32ED-4B8A-B0E9-B52368F23639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1C48C069-83F4-42FC-ABAA-29D71A9A91CC}" type="pres">
      <dgm:prSet presAssocID="{8DD0DBD1-32ED-4B8A-B0E9-B52368F23639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77CA0FE1-F1B4-4F3F-9B7E-65DF7CB06807}" type="pres">
      <dgm:prSet presAssocID="{8DD0DBD1-32ED-4B8A-B0E9-B52368F23639}" presName="BalanceSpacing" presStyleCnt="0"/>
      <dgm:spPr/>
    </dgm:pt>
    <dgm:pt modelId="{87BFCA96-DE70-49FC-A84D-CCEC0CAE658E}" type="pres">
      <dgm:prSet presAssocID="{8DD0DBD1-32ED-4B8A-B0E9-B52368F23639}" presName="BalanceSpacing1" presStyleCnt="0"/>
      <dgm:spPr/>
    </dgm:pt>
    <dgm:pt modelId="{18F87620-706B-4E06-A722-7689E8690D47}" type="pres">
      <dgm:prSet presAssocID="{DDDED5DA-EB9D-4067-B08E-34EAD2BD9332}" presName="Accent1Text" presStyleLbl="node1" presStyleIdx="7" presStyleCnt="8"/>
      <dgm:spPr/>
    </dgm:pt>
  </dgm:ptLst>
  <dgm:cxnLst>
    <dgm:cxn modelId="{86346B01-60D1-4147-989C-15D08CF275B4}" type="presOf" srcId="{573E875E-B6C9-448C-AF23-5C147C42C657}" destId="{5394B4DD-5E37-4D83-AF5C-30B092D1D6BC}" srcOrd="0" destOrd="0" presId="urn:microsoft.com/office/officeart/2008/layout/AlternatingHexagons"/>
    <dgm:cxn modelId="{04B5DC02-4D24-4BD5-843A-A6E9447ADA7A}" type="presOf" srcId="{63E5786B-28CA-441B-A58C-2F97B51AB2E1}" destId="{9949A2F9-A7CB-4F21-B8B7-27A05C770B5A}" srcOrd="0" destOrd="0" presId="urn:microsoft.com/office/officeart/2008/layout/AlternatingHexagons"/>
    <dgm:cxn modelId="{120B4B0E-D661-461B-9945-3C667FA18723}" srcId="{57A8C0A1-7C60-4403-92F3-4212B4B72030}" destId="{63E5786B-28CA-441B-A58C-2F97B51AB2E1}" srcOrd="0" destOrd="0" parTransId="{460C5D9A-5E0E-4FCF-9333-A8883E0C3256}" sibTransId="{FF358E8A-5A22-4C35-9F8A-C8B604418AD0}"/>
    <dgm:cxn modelId="{3A995B18-9A27-485F-8AC1-2D1E20974D57}" type="presOf" srcId="{42665A61-ED56-40EC-9E20-C0B528F6958F}" destId="{AAC66B8D-9F36-40B6-9890-18B9136ADFCF}" srcOrd="0" destOrd="0" presId="urn:microsoft.com/office/officeart/2008/layout/AlternatingHexagons"/>
    <dgm:cxn modelId="{32646133-AA33-4680-8FAC-9ADE627B64B5}" type="presOf" srcId="{DDDED5DA-EB9D-4067-B08E-34EAD2BD9332}" destId="{18F87620-706B-4E06-A722-7689E8690D47}" srcOrd="0" destOrd="0" presId="urn:microsoft.com/office/officeart/2008/layout/AlternatingHexagons"/>
    <dgm:cxn modelId="{E2FA635F-C508-4A44-9FAB-1F6E7B8639DA}" srcId="{70B624EE-5141-4E97-8912-E169CAE7F6BD}" destId="{8623432D-1C9E-4439-88F3-D6EBC566E085}" srcOrd="1" destOrd="0" parTransId="{25F20FCA-F56C-4F1B-9B42-3D4D5AC636F5}" sibTransId="{3851DFDD-60D7-4B34-8036-53B156781E44}"/>
    <dgm:cxn modelId="{9BEAAC5F-25F5-47FA-8A01-7753BCC54C75}" type="presOf" srcId="{076B6384-600C-4E44-A35A-D114379721D3}" destId="{BF7472A1-4ECD-470A-9689-45F871BC9ACC}" srcOrd="0" destOrd="0" presId="urn:microsoft.com/office/officeart/2008/layout/AlternatingHexagons"/>
    <dgm:cxn modelId="{8EACF04A-2B6A-4CBF-93C4-8B21DA86BDE2}" type="presOf" srcId="{8DD0DBD1-32ED-4B8A-B0E9-B52368F23639}" destId="{23442B00-B097-444F-9C1C-5E4184A27BC7}" srcOrd="0" destOrd="0" presId="urn:microsoft.com/office/officeart/2008/layout/AlternatingHexagons"/>
    <dgm:cxn modelId="{DD105A4E-8928-4C14-B480-61AE4042F5C4}" srcId="{70B624EE-5141-4E97-8912-E169CAE7F6BD}" destId="{57A8C0A1-7C60-4403-92F3-4212B4B72030}" srcOrd="0" destOrd="0" parTransId="{9E758E0E-02C5-46B1-B777-56C73166CDE8}" sibTransId="{42B59017-3701-40B0-85CA-95B05E48A980}"/>
    <dgm:cxn modelId="{D7010188-1577-4969-8255-70B4D42A9471}" type="presOf" srcId="{42B59017-3701-40B0-85CA-95B05E48A980}" destId="{66EEB1FC-DB09-438F-A27F-D148F58254B8}" srcOrd="0" destOrd="0" presId="urn:microsoft.com/office/officeart/2008/layout/AlternatingHexagons"/>
    <dgm:cxn modelId="{30D5B891-F0AD-4E84-BDA0-04F0BB0A7503}" type="presOf" srcId="{7BEB8887-2913-41BE-B254-5926E9C64311}" destId="{32F062B2-F36D-4C9A-AAD3-9C35F93117FE}" srcOrd="0" destOrd="0" presId="urn:microsoft.com/office/officeart/2008/layout/AlternatingHexagons"/>
    <dgm:cxn modelId="{309CF6B2-D953-4D5B-92D4-AD681E817E71}" srcId="{573E875E-B6C9-448C-AF23-5C147C42C657}" destId="{7BEB8887-2913-41BE-B254-5926E9C64311}" srcOrd="0" destOrd="0" parTransId="{6FD92791-87D8-420B-AE4C-12264388701E}" sibTransId="{8510BF7E-3D57-4010-83BF-2E3039D44D3A}"/>
    <dgm:cxn modelId="{A1AB33B5-1CEA-460A-A125-7227A95379D6}" srcId="{8623432D-1C9E-4439-88F3-D6EBC566E085}" destId="{076B6384-600C-4E44-A35A-D114379721D3}" srcOrd="0" destOrd="0" parTransId="{AC2781F5-80E1-4866-B707-8885C9EBBECE}" sibTransId="{837F66C3-686B-4BDA-98BD-71CF2986C89B}"/>
    <dgm:cxn modelId="{242FF8B8-083C-4BBF-A1D2-7C7DA3AC600B}" srcId="{70B624EE-5141-4E97-8912-E169CAE7F6BD}" destId="{8DD0DBD1-32ED-4B8A-B0E9-B52368F23639}" srcOrd="3" destOrd="0" parTransId="{DF71EDD2-B12F-4684-9F77-4C34D19E4814}" sibTransId="{DDDED5DA-EB9D-4067-B08E-34EAD2BD9332}"/>
    <dgm:cxn modelId="{B2D0D7BF-8176-44CB-9C2F-4F169F25AAAC}" type="presOf" srcId="{70B624EE-5141-4E97-8912-E169CAE7F6BD}" destId="{020F04C4-15CF-41DC-B5F3-6EE9B7A7B46E}" srcOrd="0" destOrd="0" presId="urn:microsoft.com/office/officeart/2008/layout/AlternatingHexagons"/>
    <dgm:cxn modelId="{66EF81D9-ECF8-44D6-ABF7-AD2509CA1AF5}" type="presOf" srcId="{8623432D-1C9E-4439-88F3-D6EBC566E085}" destId="{860835CF-82A3-4D8F-AF60-B93DA6D3877A}" srcOrd="0" destOrd="0" presId="urn:microsoft.com/office/officeart/2008/layout/AlternatingHexagons"/>
    <dgm:cxn modelId="{8E09CDDD-389F-4080-9200-097416E4B839}" type="presOf" srcId="{3851DFDD-60D7-4B34-8036-53B156781E44}" destId="{E3DCDCCE-572B-4581-A418-338D484E3A44}" srcOrd="0" destOrd="0" presId="urn:microsoft.com/office/officeart/2008/layout/AlternatingHexagons"/>
    <dgm:cxn modelId="{139FE0DD-3EF6-4D07-B897-46058B004008}" type="presOf" srcId="{57A8C0A1-7C60-4403-92F3-4212B4B72030}" destId="{F98AE9B9-7704-4FEA-A57E-EA558D45C67D}" srcOrd="0" destOrd="0" presId="urn:microsoft.com/office/officeart/2008/layout/AlternatingHexagons"/>
    <dgm:cxn modelId="{470868F1-AEEA-41A2-AB31-2E812F13CAE0}" srcId="{70B624EE-5141-4E97-8912-E169CAE7F6BD}" destId="{573E875E-B6C9-448C-AF23-5C147C42C657}" srcOrd="2" destOrd="0" parTransId="{269F7E7C-431D-45E1-9A93-E3823B2F1E5C}" sibTransId="{42665A61-ED56-40EC-9E20-C0B528F6958F}"/>
    <dgm:cxn modelId="{B0CC02C4-BDC2-425A-B087-78A843CBFEC6}" type="presParOf" srcId="{020F04C4-15CF-41DC-B5F3-6EE9B7A7B46E}" destId="{5EC72BBD-2895-4F61-9C5C-547A0F7AF6D5}" srcOrd="0" destOrd="0" presId="urn:microsoft.com/office/officeart/2008/layout/AlternatingHexagons"/>
    <dgm:cxn modelId="{827B3634-D95B-4989-A1EA-50A9D3D33C72}" type="presParOf" srcId="{5EC72BBD-2895-4F61-9C5C-547A0F7AF6D5}" destId="{F98AE9B9-7704-4FEA-A57E-EA558D45C67D}" srcOrd="0" destOrd="0" presId="urn:microsoft.com/office/officeart/2008/layout/AlternatingHexagons"/>
    <dgm:cxn modelId="{9932648D-9742-4EA8-BC92-F00D2872C813}" type="presParOf" srcId="{5EC72BBD-2895-4F61-9C5C-547A0F7AF6D5}" destId="{9949A2F9-A7CB-4F21-B8B7-27A05C770B5A}" srcOrd="1" destOrd="0" presId="urn:microsoft.com/office/officeart/2008/layout/AlternatingHexagons"/>
    <dgm:cxn modelId="{2E91258E-1CEA-4E02-91BD-64F991FC9BFC}" type="presParOf" srcId="{5EC72BBD-2895-4F61-9C5C-547A0F7AF6D5}" destId="{5215F14C-1A33-4DCC-8066-E52B6B1D8CD3}" srcOrd="2" destOrd="0" presId="urn:microsoft.com/office/officeart/2008/layout/AlternatingHexagons"/>
    <dgm:cxn modelId="{AFF3BA6D-F883-46AC-B960-E90CC9D5EF63}" type="presParOf" srcId="{5EC72BBD-2895-4F61-9C5C-547A0F7AF6D5}" destId="{40228509-6696-49E0-B807-5F6D722C384B}" srcOrd="3" destOrd="0" presId="urn:microsoft.com/office/officeart/2008/layout/AlternatingHexagons"/>
    <dgm:cxn modelId="{19D407D1-028F-4200-994E-9B45F0D84E9B}" type="presParOf" srcId="{5EC72BBD-2895-4F61-9C5C-547A0F7AF6D5}" destId="{66EEB1FC-DB09-438F-A27F-D148F58254B8}" srcOrd="4" destOrd="0" presId="urn:microsoft.com/office/officeart/2008/layout/AlternatingHexagons"/>
    <dgm:cxn modelId="{5C0BFCAC-4C73-4F92-8C32-AA6B1066F233}" type="presParOf" srcId="{020F04C4-15CF-41DC-B5F3-6EE9B7A7B46E}" destId="{A2ED4DCA-5BB8-43C9-878B-5B1B72C5D0AF}" srcOrd="1" destOrd="0" presId="urn:microsoft.com/office/officeart/2008/layout/AlternatingHexagons"/>
    <dgm:cxn modelId="{87E313E0-F2CC-40F8-92B4-098662093128}" type="presParOf" srcId="{020F04C4-15CF-41DC-B5F3-6EE9B7A7B46E}" destId="{D8DD9BC3-E1B3-4B8C-936D-0BB59738A5F1}" srcOrd="2" destOrd="0" presId="urn:microsoft.com/office/officeart/2008/layout/AlternatingHexagons"/>
    <dgm:cxn modelId="{4F80296B-5BA6-4225-A999-E2721D449CBF}" type="presParOf" srcId="{D8DD9BC3-E1B3-4B8C-936D-0BB59738A5F1}" destId="{860835CF-82A3-4D8F-AF60-B93DA6D3877A}" srcOrd="0" destOrd="0" presId="urn:microsoft.com/office/officeart/2008/layout/AlternatingHexagons"/>
    <dgm:cxn modelId="{6FBABCA0-A8D7-49C2-BE0E-8DBCFCA10D22}" type="presParOf" srcId="{D8DD9BC3-E1B3-4B8C-936D-0BB59738A5F1}" destId="{BF7472A1-4ECD-470A-9689-45F871BC9ACC}" srcOrd="1" destOrd="0" presId="urn:microsoft.com/office/officeart/2008/layout/AlternatingHexagons"/>
    <dgm:cxn modelId="{38E05E85-3643-4756-8F44-0E77A801273D}" type="presParOf" srcId="{D8DD9BC3-E1B3-4B8C-936D-0BB59738A5F1}" destId="{EDD587C4-6696-498F-8D35-617D58A54397}" srcOrd="2" destOrd="0" presId="urn:microsoft.com/office/officeart/2008/layout/AlternatingHexagons"/>
    <dgm:cxn modelId="{2023975C-9453-4912-9F2A-0A156F711575}" type="presParOf" srcId="{D8DD9BC3-E1B3-4B8C-936D-0BB59738A5F1}" destId="{BD935DF4-903C-4B69-9B74-B9CAE9DF3A83}" srcOrd="3" destOrd="0" presId="urn:microsoft.com/office/officeart/2008/layout/AlternatingHexagons"/>
    <dgm:cxn modelId="{1F0D904C-2EF9-4B2C-BE61-FF8C75F8A80A}" type="presParOf" srcId="{D8DD9BC3-E1B3-4B8C-936D-0BB59738A5F1}" destId="{E3DCDCCE-572B-4581-A418-338D484E3A44}" srcOrd="4" destOrd="0" presId="urn:microsoft.com/office/officeart/2008/layout/AlternatingHexagons"/>
    <dgm:cxn modelId="{5AEF8974-5336-448D-803B-770500F870CD}" type="presParOf" srcId="{020F04C4-15CF-41DC-B5F3-6EE9B7A7B46E}" destId="{D06A246C-9309-4A5F-AD22-FC8CBAB5CE67}" srcOrd="3" destOrd="0" presId="urn:microsoft.com/office/officeart/2008/layout/AlternatingHexagons"/>
    <dgm:cxn modelId="{A8B82CA9-9D66-44A1-BDCE-39B438B0520D}" type="presParOf" srcId="{020F04C4-15CF-41DC-B5F3-6EE9B7A7B46E}" destId="{33CC86B3-A2AE-45A0-8B06-5904009D599B}" srcOrd="4" destOrd="0" presId="urn:microsoft.com/office/officeart/2008/layout/AlternatingHexagons"/>
    <dgm:cxn modelId="{A074C5ED-63D4-4611-BEA0-8B204B0803D8}" type="presParOf" srcId="{33CC86B3-A2AE-45A0-8B06-5904009D599B}" destId="{5394B4DD-5E37-4D83-AF5C-30B092D1D6BC}" srcOrd="0" destOrd="0" presId="urn:microsoft.com/office/officeart/2008/layout/AlternatingHexagons"/>
    <dgm:cxn modelId="{B7B3F029-131C-4007-B00A-6B0BE6188A16}" type="presParOf" srcId="{33CC86B3-A2AE-45A0-8B06-5904009D599B}" destId="{32F062B2-F36D-4C9A-AAD3-9C35F93117FE}" srcOrd="1" destOrd="0" presId="urn:microsoft.com/office/officeart/2008/layout/AlternatingHexagons"/>
    <dgm:cxn modelId="{A76F1361-51A7-4FAB-AF1B-2FEDE72B4D82}" type="presParOf" srcId="{33CC86B3-A2AE-45A0-8B06-5904009D599B}" destId="{0AF4BB06-53F5-41BB-8367-A32E59A684B8}" srcOrd="2" destOrd="0" presId="urn:microsoft.com/office/officeart/2008/layout/AlternatingHexagons"/>
    <dgm:cxn modelId="{DCC11158-EFBE-49C7-9240-2897E0E47782}" type="presParOf" srcId="{33CC86B3-A2AE-45A0-8B06-5904009D599B}" destId="{1242356D-EDD3-46C0-A9EF-42FAD135B366}" srcOrd="3" destOrd="0" presId="urn:microsoft.com/office/officeart/2008/layout/AlternatingHexagons"/>
    <dgm:cxn modelId="{2190E320-47B3-4DB6-A608-A6C44CFE4C5E}" type="presParOf" srcId="{33CC86B3-A2AE-45A0-8B06-5904009D599B}" destId="{AAC66B8D-9F36-40B6-9890-18B9136ADFCF}" srcOrd="4" destOrd="0" presId="urn:microsoft.com/office/officeart/2008/layout/AlternatingHexagons"/>
    <dgm:cxn modelId="{18034E1D-B958-459E-8ED8-71D1269BBC89}" type="presParOf" srcId="{020F04C4-15CF-41DC-B5F3-6EE9B7A7B46E}" destId="{E646AD95-14BD-47CB-9552-6543825F633B}" srcOrd="5" destOrd="0" presId="urn:microsoft.com/office/officeart/2008/layout/AlternatingHexagons"/>
    <dgm:cxn modelId="{60751DA4-0B5F-4F0E-9AD4-A06C7A65E9DB}" type="presParOf" srcId="{020F04C4-15CF-41DC-B5F3-6EE9B7A7B46E}" destId="{049887B3-C3E6-4FB3-9E40-46CA683DF9E8}" srcOrd="6" destOrd="0" presId="urn:microsoft.com/office/officeart/2008/layout/AlternatingHexagons"/>
    <dgm:cxn modelId="{E2DA95DE-8507-499E-ABFD-0A21050CA32F}" type="presParOf" srcId="{049887B3-C3E6-4FB3-9E40-46CA683DF9E8}" destId="{23442B00-B097-444F-9C1C-5E4184A27BC7}" srcOrd="0" destOrd="0" presId="urn:microsoft.com/office/officeart/2008/layout/AlternatingHexagons"/>
    <dgm:cxn modelId="{D4AFED41-9904-4CE4-82D8-20435C458536}" type="presParOf" srcId="{049887B3-C3E6-4FB3-9E40-46CA683DF9E8}" destId="{1C48C069-83F4-42FC-ABAA-29D71A9A91CC}" srcOrd="1" destOrd="0" presId="urn:microsoft.com/office/officeart/2008/layout/AlternatingHexagons"/>
    <dgm:cxn modelId="{1CAB5712-C772-4497-9B6C-4BB33AC8D9A0}" type="presParOf" srcId="{049887B3-C3E6-4FB3-9E40-46CA683DF9E8}" destId="{77CA0FE1-F1B4-4F3F-9B7E-65DF7CB06807}" srcOrd="2" destOrd="0" presId="urn:microsoft.com/office/officeart/2008/layout/AlternatingHexagons"/>
    <dgm:cxn modelId="{931D18E9-9639-4D4A-8AC5-6C06AEA41369}" type="presParOf" srcId="{049887B3-C3E6-4FB3-9E40-46CA683DF9E8}" destId="{87BFCA96-DE70-49FC-A84D-CCEC0CAE658E}" srcOrd="3" destOrd="0" presId="urn:microsoft.com/office/officeart/2008/layout/AlternatingHexagons"/>
    <dgm:cxn modelId="{77C6806C-A9E4-446D-BB93-794552124BB3}" type="presParOf" srcId="{049887B3-C3E6-4FB3-9E40-46CA683DF9E8}" destId="{18F87620-706B-4E06-A722-7689E8690D4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8AE9B9-7704-4FEA-A57E-EA558D45C67D}">
      <dsp:nvSpPr>
        <dsp:cNvPr id="0" name=""/>
        <dsp:cNvSpPr/>
      </dsp:nvSpPr>
      <dsp:spPr>
        <a:xfrm rot="5400000">
          <a:off x="2068580" y="69016"/>
          <a:ext cx="1052747" cy="91588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Kansas City Police Dept.</a:t>
          </a:r>
        </a:p>
      </dsp:txBody>
      <dsp:txXfrm rot="-5400000">
        <a:off x="2279735" y="164640"/>
        <a:ext cx="630437" cy="724641"/>
      </dsp:txXfrm>
    </dsp:sp>
    <dsp:sp modelId="{9949A2F9-A7CB-4F21-B8B7-27A05C770B5A}">
      <dsp:nvSpPr>
        <dsp:cNvPr id="0" name=""/>
        <dsp:cNvSpPr/>
      </dsp:nvSpPr>
      <dsp:spPr>
        <a:xfrm>
          <a:off x="3080691" y="211137"/>
          <a:ext cx="1174865" cy="631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Liberty Police</a:t>
          </a:r>
        </a:p>
      </dsp:txBody>
      <dsp:txXfrm>
        <a:off x="3080691" y="211137"/>
        <a:ext cx="1174865" cy="631648"/>
      </dsp:txXfrm>
    </dsp:sp>
    <dsp:sp modelId="{66EEB1FC-DB09-438F-A27F-D148F58254B8}">
      <dsp:nvSpPr>
        <dsp:cNvPr id="0" name=""/>
        <dsp:cNvSpPr/>
      </dsp:nvSpPr>
      <dsp:spPr>
        <a:xfrm rot="5400000">
          <a:off x="1079419" y="69016"/>
          <a:ext cx="1052747" cy="91588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290574" y="164640"/>
        <a:ext cx="630437" cy="724641"/>
      </dsp:txXfrm>
    </dsp:sp>
    <dsp:sp modelId="{860835CF-82A3-4D8F-AF60-B93DA6D3877A}">
      <dsp:nvSpPr>
        <dsp:cNvPr id="0" name=""/>
        <dsp:cNvSpPr/>
      </dsp:nvSpPr>
      <dsp:spPr>
        <a:xfrm rot="5400000">
          <a:off x="1572104" y="962588"/>
          <a:ext cx="1052747" cy="91588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Riverside Dept. of Public Safety</a:t>
          </a:r>
        </a:p>
      </dsp:txBody>
      <dsp:txXfrm rot="-5400000">
        <a:off x="1783259" y="1058212"/>
        <a:ext cx="630437" cy="724641"/>
      </dsp:txXfrm>
    </dsp:sp>
    <dsp:sp modelId="{BF7472A1-4ECD-470A-9689-45F871BC9ACC}">
      <dsp:nvSpPr>
        <dsp:cNvPr id="0" name=""/>
        <dsp:cNvSpPr/>
      </dsp:nvSpPr>
      <dsp:spPr>
        <a:xfrm>
          <a:off x="465667" y="1104708"/>
          <a:ext cx="1136966" cy="631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Blue Springs Police Department</a:t>
          </a:r>
        </a:p>
      </dsp:txBody>
      <dsp:txXfrm>
        <a:off x="465667" y="1104708"/>
        <a:ext cx="1136966" cy="631648"/>
      </dsp:txXfrm>
    </dsp:sp>
    <dsp:sp modelId="{E3DCDCCE-572B-4581-A418-338D484E3A44}">
      <dsp:nvSpPr>
        <dsp:cNvPr id="0" name=""/>
        <dsp:cNvSpPr/>
      </dsp:nvSpPr>
      <dsp:spPr>
        <a:xfrm rot="5400000">
          <a:off x="2561266" y="962588"/>
          <a:ext cx="1052747" cy="91588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772421" y="1058212"/>
        <a:ext cx="630437" cy="724641"/>
      </dsp:txXfrm>
    </dsp:sp>
    <dsp:sp modelId="{5394B4DD-5E37-4D83-AF5C-30B092D1D6BC}">
      <dsp:nvSpPr>
        <dsp:cNvPr id="0" name=""/>
        <dsp:cNvSpPr/>
      </dsp:nvSpPr>
      <dsp:spPr>
        <a:xfrm rot="5400000">
          <a:off x="2068580" y="1856159"/>
          <a:ext cx="1052747" cy="91588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North Kansas City Police Dept.</a:t>
          </a:r>
        </a:p>
      </dsp:txBody>
      <dsp:txXfrm rot="-5400000">
        <a:off x="2279735" y="1951783"/>
        <a:ext cx="630437" cy="724641"/>
      </dsp:txXfrm>
    </dsp:sp>
    <dsp:sp modelId="{32F062B2-F36D-4C9A-AAD3-9C35F93117FE}">
      <dsp:nvSpPr>
        <dsp:cNvPr id="0" name=""/>
        <dsp:cNvSpPr/>
      </dsp:nvSpPr>
      <dsp:spPr>
        <a:xfrm>
          <a:off x="3080691" y="1998280"/>
          <a:ext cx="1174865" cy="631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University of Kansas Public Safety Office</a:t>
          </a:r>
        </a:p>
      </dsp:txBody>
      <dsp:txXfrm>
        <a:off x="3080691" y="1998280"/>
        <a:ext cx="1174865" cy="631648"/>
      </dsp:txXfrm>
    </dsp:sp>
    <dsp:sp modelId="{AAC66B8D-9F36-40B6-9890-18B9136ADFCF}">
      <dsp:nvSpPr>
        <dsp:cNvPr id="0" name=""/>
        <dsp:cNvSpPr/>
      </dsp:nvSpPr>
      <dsp:spPr>
        <a:xfrm rot="5400000">
          <a:off x="1079419" y="1856159"/>
          <a:ext cx="1052747" cy="91588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290574" y="1951783"/>
        <a:ext cx="630437" cy="724641"/>
      </dsp:txXfrm>
    </dsp:sp>
    <dsp:sp modelId="{23442B00-B097-444F-9C1C-5E4184A27BC7}">
      <dsp:nvSpPr>
        <dsp:cNvPr id="0" name=""/>
        <dsp:cNvSpPr/>
      </dsp:nvSpPr>
      <dsp:spPr>
        <a:xfrm rot="5400000">
          <a:off x="1572104" y="2749731"/>
          <a:ext cx="1052747" cy="91588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St. Joseph Police Dept.</a:t>
          </a:r>
        </a:p>
      </dsp:txBody>
      <dsp:txXfrm rot="-5400000">
        <a:off x="1783259" y="2845355"/>
        <a:ext cx="630437" cy="724641"/>
      </dsp:txXfrm>
    </dsp:sp>
    <dsp:sp modelId="{1C48C069-83F4-42FC-ABAA-29D71A9A91CC}">
      <dsp:nvSpPr>
        <dsp:cNvPr id="0" name=""/>
        <dsp:cNvSpPr/>
      </dsp:nvSpPr>
      <dsp:spPr>
        <a:xfrm>
          <a:off x="465667" y="2891852"/>
          <a:ext cx="1136966" cy="631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87620-706B-4E06-A722-7689E8690D47}">
      <dsp:nvSpPr>
        <dsp:cNvPr id="0" name=""/>
        <dsp:cNvSpPr/>
      </dsp:nvSpPr>
      <dsp:spPr>
        <a:xfrm rot="5400000">
          <a:off x="2561266" y="2749731"/>
          <a:ext cx="1052747" cy="91588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772421" y="2845355"/>
        <a:ext cx="630437" cy="7246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19A7-205A-4617-BD98-C261D9920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ADAB2-EACB-4771-9D7B-F8EC1686F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3AF65-8DBC-4608-B044-35F45515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9260-4215-4E8F-9F20-EF76B530AC8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D07BA-46B4-4DAC-AB90-6B4F8F9D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EC7FC-15DB-4C41-A02E-B8FB46F7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5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2A26-768E-40FE-9431-C5FD5452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424E7-4B61-441F-9A9B-1B63B0063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D138A-15BC-49F4-AD98-AB592164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9260-4215-4E8F-9F20-EF76B530AC8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015C5-8048-4713-A56D-8D214980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48FEA-8CBD-41C3-8B93-3022F4AB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2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6A0C5-B622-49EB-A033-E3252CA1B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B33B1-A564-47B5-A26A-8D978E2E6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DDF8E-21C5-4838-A2B9-63CF8A5B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9260-4215-4E8F-9F20-EF76B530AC8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0DF6B-13DD-4920-B85C-F542959A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AA768-2B7A-482A-BCEC-EB3CAA50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8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6312-2DFC-4B9B-B9B2-78F14F3A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6D8F8-F705-4F2C-A444-5102CDC83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D31ED-A96D-491D-A110-7674A80C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9260-4215-4E8F-9F20-EF76B530AC8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B82B5-B929-478A-873E-754889CE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C2009-C13A-4C85-A57C-C6C293A4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0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29A4-8980-4E74-8929-AE30EC3B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2FBEF-281E-4AF9-AD11-F8E986B7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33C7E-BF09-4E41-A9F4-E5AA0E01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9260-4215-4E8F-9F20-EF76B530AC8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49A96-F512-446D-B503-8EC414E9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0B561-FE5C-4332-8DF7-6AB8B097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4EDD-370D-45E6-B727-ABCB9E00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11D2D-21BF-4951-A1DB-1EBCD2FA2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B8DCA-0AC2-44EB-A2D6-EF39D8165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87E58-518D-4209-9C88-DBB1EC3C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9260-4215-4E8F-9F20-EF76B530AC8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273FF-C6CD-4463-92E9-303BF047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93798-B36E-45C3-8DF6-B6CE9E75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2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F1C5-91D2-4D15-A152-8EDDD54FC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9C387-99F7-48AA-9E74-07D42F3A4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87C48-57BE-4C83-8280-EA3C34D0A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5799A-176E-449B-AA9C-6BFE16090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45B23-3A80-4A91-85D1-226D3CB75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0F868-857A-4871-97D5-65979086F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9260-4215-4E8F-9F20-EF76B530AC8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2E552-24C9-4D9C-BFBE-A25515E0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91E31-AFBA-4ABE-8659-3E52A5F9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2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1252-8D41-4E1F-B86C-23882913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BE418-802C-40CC-B00C-796CBB33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9260-4215-4E8F-9F20-EF76B530AC8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A69A0-F2CD-4688-B7CF-B20F97BA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8D92C-8E75-4E74-9D83-CDB0C126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6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553E1-7E7E-4A1D-A591-11E00F95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9260-4215-4E8F-9F20-EF76B530AC8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74F4C-B7C7-4066-90F2-A4D54236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A5B6F-3122-4960-B774-42CD54FF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1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2E42-EE75-41EB-9EC5-77472684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B8632-6296-45ED-8B66-39627E391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9BABA-8F07-4D43-A5AF-D31C8FCD3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E457D-C17B-489B-8D61-44E6AE3D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9260-4215-4E8F-9F20-EF76B530AC8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B8593-904E-47B3-A940-DA0F74F7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5837A-A20A-4922-9110-2DC34038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6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73DD4-9516-4AA8-8352-6524CE16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DF2F8-04D8-496D-AF37-0472D555B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03A7A-FC64-4875-8373-6DFFEF932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1E67F-C953-44D4-8EE2-B6F58868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9260-4215-4E8F-9F20-EF76B530AC8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A4723-CE46-4345-9FB5-C03BF0EC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C2DF2-7A52-4F0B-9218-D1A673A8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8180B-1D74-4A34-BE00-1D4C9851C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152D2-52C3-454B-9E78-58D65792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2A35C-6B41-4601-8587-1F526525A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09260-4215-4E8F-9F20-EF76B530AC8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1D9E7-5358-4027-BF83-A78BA7EC7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3C321-4729-46AC-87FC-EE08469CB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8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JP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JP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covid19api.com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0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bls.gov/data/#unemployment" TargetMode="Externa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08380-4526-430D-8A47-B7E3464004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C025AB-35A0-48CF-99CB-DCE3493A773A}"/>
              </a:ext>
            </a:extLst>
          </p:cNvPr>
          <p:cNvSpPr txBox="1"/>
          <p:nvPr/>
        </p:nvSpPr>
        <p:spPr>
          <a:xfrm>
            <a:off x="40105" y="867234"/>
            <a:ext cx="121919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Source Sans Pro" panose="020B0503030403020204" pitchFamily="34" charset="0"/>
              </a:rPr>
              <a:t>The impact of COVID-19 in relation to</a:t>
            </a:r>
          </a:p>
          <a:p>
            <a:pPr algn="ctr"/>
            <a:endParaRPr lang="en-US" sz="2800" dirty="0">
              <a:latin typeface="Century Gothic" panose="020B0502020202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sz="2800" dirty="0">
                <a:latin typeface="Century Gothic" panose="020B0502020202020204" pitchFamily="34" charset="0"/>
                <a:ea typeface="Source Sans Pro" panose="020B0503030403020204" pitchFamily="34" charset="0"/>
              </a:rPr>
              <a:t>Unemployment </a:t>
            </a:r>
          </a:p>
          <a:p>
            <a:pPr algn="ctr"/>
            <a:r>
              <a:rPr lang="en-US" sz="2800" dirty="0">
                <a:latin typeface="Century Gothic" panose="020B0502020202020204" pitchFamily="34" charset="0"/>
                <a:ea typeface="Source Sans Pro" panose="020B0503030403020204" pitchFamily="34" charset="0"/>
              </a:rPr>
              <a:t>Crime</a:t>
            </a:r>
          </a:p>
          <a:p>
            <a:pPr algn="ctr"/>
            <a:endParaRPr lang="en-US" sz="2800" dirty="0">
              <a:latin typeface="Century Gothic" panose="020B0502020202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sz="2800" dirty="0">
                <a:latin typeface="Century Gothic" panose="020B0502020202020204" pitchFamily="34" charset="0"/>
                <a:ea typeface="Source Sans Pro" panose="020B0503030403020204" pitchFamily="34" charset="0"/>
              </a:rPr>
              <a:t>In the Kansas City Missouri Area </a:t>
            </a:r>
          </a:p>
          <a:p>
            <a:endParaRPr lang="en-US" sz="800" dirty="0"/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7116"/>
            <a:ext cx="6344816" cy="45065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4DBEA3-AC39-4A4D-AEF6-82408492EED4}"/>
              </a:ext>
            </a:extLst>
          </p:cNvPr>
          <p:cNvSpPr txBox="1"/>
          <p:nvPr/>
        </p:nvSpPr>
        <p:spPr>
          <a:xfrm>
            <a:off x="40105" y="5021213"/>
            <a:ext cx="1772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Team Members:</a:t>
            </a:r>
          </a:p>
          <a:p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Natalie Shaw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Eric Weber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Kevin Smith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B8D869-CFDD-4F1A-9E6E-B8C0932D26F8}"/>
              </a:ext>
            </a:extLst>
          </p:cNvPr>
          <p:cNvSpPr/>
          <p:nvPr/>
        </p:nvSpPr>
        <p:spPr>
          <a:xfrm>
            <a:off x="11122090" y="908903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54F2E6-8DC9-4DB5-B48E-5E42F993542C}"/>
              </a:ext>
            </a:extLst>
          </p:cNvPr>
          <p:cNvSpPr/>
          <p:nvPr/>
        </p:nvSpPr>
        <p:spPr>
          <a:xfrm>
            <a:off x="11122090" y="2947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B4A24E-0DA6-4533-B811-1FB43FBE4B30}"/>
              </a:ext>
            </a:extLst>
          </p:cNvPr>
          <p:cNvSpPr/>
          <p:nvPr/>
        </p:nvSpPr>
        <p:spPr>
          <a:xfrm>
            <a:off x="11122090" y="1814863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EXPLORATION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C834AA-D569-481C-AC25-F40CBBDEF5DC}"/>
              </a:ext>
            </a:extLst>
          </p:cNvPr>
          <p:cNvSpPr/>
          <p:nvPr/>
        </p:nvSpPr>
        <p:spPr>
          <a:xfrm>
            <a:off x="11122090" y="2719350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ANALYSIS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EDB8E6-4637-481D-82BC-70ED0043594D}"/>
              </a:ext>
            </a:extLst>
          </p:cNvPr>
          <p:cNvSpPr/>
          <p:nvPr/>
        </p:nvSpPr>
        <p:spPr>
          <a:xfrm>
            <a:off x="11122090" y="3628925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SUMMARY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E180E9-F982-492B-ACE5-B4571B63B509}"/>
              </a:ext>
            </a:extLst>
          </p:cNvPr>
          <p:cNvSpPr/>
          <p:nvPr/>
        </p:nvSpPr>
        <p:spPr>
          <a:xfrm>
            <a:off x="11122090" y="4529118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8BC6ED-FB00-4726-9D44-C023CC573739}"/>
              </a:ext>
            </a:extLst>
          </p:cNvPr>
          <p:cNvSpPr/>
          <p:nvPr/>
        </p:nvSpPr>
        <p:spPr>
          <a:xfrm>
            <a:off x="11122090" y="5436557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FOR REVIEW</a:t>
            </a:r>
          </a:p>
        </p:txBody>
      </p:sp>
    </p:spTree>
    <p:extLst>
      <p:ext uri="{BB962C8B-B14F-4D97-AF65-F5344CB8AC3E}">
        <p14:creationId xmlns:p14="http://schemas.microsoft.com/office/powerpoint/2010/main" val="3192932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22097" y="3286894"/>
            <a:ext cx="5564155" cy="40233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F8AEF60-6C5C-4F20-8A99-1B3FB8A88CAB}"/>
              </a:ext>
            </a:extLst>
          </p:cNvPr>
          <p:cNvSpPr/>
          <p:nvPr/>
        </p:nvSpPr>
        <p:spPr>
          <a:xfrm>
            <a:off x="11122090" y="908903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BB40A-AEE5-453D-AC87-9AC9B5899849}"/>
              </a:ext>
            </a:extLst>
          </p:cNvPr>
          <p:cNvSpPr/>
          <p:nvPr/>
        </p:nvSpPr>
        <p:spPr>
          <a:xfrm>
            <a:off x="11122090" y="2947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6A7FFB-4813-4321-A671-C46C85803084}"/>
              </a:ext>
            </a:extLst>
          </p:cNvPr>
          <p:cNvSpPr/>
          <p:nvPr/>
        </p:nvSpPr>
        <p:spPr>
          <a:xfrm>
            <a:off x="11122090" y="2719350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E228BF-5CFA-43E5-8281-C44E7DA4F403}"/>
              </a:ext>
            </a:extLst>
          </p:cNvPr>
          <p:cNvSpPr/>
          <p:nvPr/>
        </p:nvSpPr>
        <p:spPr>
          <a:xfrm>
            <a:off x="11122090" y="3628925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SUMMARY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1E8157-87E0-4781-9393-A3219B01427A}"/>
              </a:ext>
            </a:extLst>
          </p:cNvPr>
          <p:cNvSpPr/>
          <p:nvPr/>
        </p:nvSpPr>
        <p:spPr>
          <a:xfrm>
            <a:off x="11122090" y="4529118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BA0CFE-53F9-4CEA-A805-BEAD0D862414}"/>
              </a:ext>
            </a:extLst>
          </p:cNvPr>
          <p:cNvSpPr/>
          <p:nvPr/>
        </p:nvSpPr>
        <p:spPr>
          <a:xfrm>
            <a:off x="11122090" y="5436557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FOR REVIEW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3403CF-6C01-4E3E-8922-CACBA03DD778}"/>
              </a:ext>
            </a:extLst>
          </p:cNvPr>
          <p:cNvSpPr/>
          <p:nvPr/>
        </p:nvSpPr>
        <p:spPr>
          <a:xfrm>
            <a:off x="10379242" y="2134610"/>
            <a:ext cx="1209382" cy="29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entury Gothic" panose="020B0502020202020204" pitchFamily="34" charset="0"/>
              </a:rPr>
              <a:t>CRIME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354A45-3A8C-4744-83A8-BCF94C5A7DF1}"/>
              </a:ext>
            </a:extLst>
          </p:cNvPr>
          <p:cNvSpPr/>
          <p:nvPr/>
        </p:nvSpPr>
        <p:spPr>
          <a:xfrm>
            <a:off x="11122090" y="1814863"/>
            <a:ext cx="1069910" cy="9059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EXPLORATION</a:t>
            </a: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FD37B09-D8FD-42AF-AC76-8640A977A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" y="3531633"/>
            <a:ext cx="5455421" cy="2568280"/>
          </a:xfrm>
          <a:prstGeom prst="rect">
            <a:avLst/>
          </a:prstGeom>
        </p:spPr>
      </p:pic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E091D95B-C07E-44D2-8E52-BA898D9D4B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904" y="947204"/>
            <a:ext cx="4555048" cy="49423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82A96B7-039E-40F5-A924-7B5F3CEFD08D}"/>
              </a:ext>
            </a:extLst>
          </p:cNvPr>
          <p:cNvSpPr txBox="1"/>
          <p:nvPr/>
        </p:nvSpPr>
        <p:spPr>
          <a:xfrm>
            <a:off x="4799703" y="539568"/>
            <a:ext cx="6184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  <a:ea typeface="Source Sans Pro" panose="020B0503030403020204" pitchFamily="34" charset="0"/>
              </a:rPr>
              <a:t>For Loop for API Call (Crime)</a:t>
            </a:r>
          </a:p>
        </p:txBody>
      </p:sp>
    </p:spTree>
    <p:extLst>
      <p:ext uri="{BB962C8B-B14F-4D97-AF65-F5344CB8AC3E}">
        <p14:creationId xmlns:p14="http://schemas.microsoft.com/office/powerpoint/2010/main" val="4039243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08380-4526-430D-8A47-B7E3464004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22097" y="3286894"/>
            <a:ext cx="5564155" cy="40233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F8AEF60-6C5C-4F20-8A99-1B3FB8A88CAB}"/>
              </a:ext>
            </a:extLst>
          </p:cNvPr>
          <p:cNvSpPr/>
          <p:nvPr/>
        </p:nvSpPr>
        <p:spPr>
          <a:xfrm>
            <a:off x="11122090" y="908903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BB40A-AEE5-453D-AC87-9AC9B5899849}"/>
              </a:ext>
            </a:extLst>
          </p:cNvPr>
          <p:cNvSpPr/>
          <p:nvPr/>
        </p:nvSpPr>
        <p:spPr>
          <a:xfrm>
            <a:off x="11122090" y="2947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6A7FFB-4813-4321-A671-C46C85803084}"/>
              </a:ext>
            </a:extLst>
          </p:cNvPr>
          <p:cNvSpPr/>
          <p:nvPr/>
        </p:nvSpPr>
        <p:spPr>
          <a:xfrm>
            <a:off x="11122090" y="2719350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E228BF-5CFA-43E5-8281-C44E7DA4F403}"/>
              </a:ext>
            </a:extLst>
          </p:cNvPr>
          <p:cNvSpPr/>
          <p:nvPr/>
        </p:nvSpPr>
        <p:spPr>
          <a:xfrm>
            <a:off x="11122090" y="3628925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SUMMARY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1E8157-87E0-4781-9393-A3219B01427A}"/>
              </a:ext>
            </a:extLst>
          </p:cNvPr>
          <p:cNvSpPr/>
          <p:nvPr/>
        </p:nvSpPr>
        <p:spPr>
          <a:xfrm>
            <a:off x="11122090" y="4529118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BA0CFE-53F9-4CEA-A805-BEAD0D862414}"/>
              </a:ext>
            </a:extLst>
          </p:cNvPr>
          <p:cNvSpPr/>
          <p:nvPr/>
        </p:nvSpPr>
        <p:spPr>
          <a:xfrm>
            <a:off x="11122090" y="5436557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FOR REVIEW</a:t>
            </a:r>
          </a:p>
        </p:txBody>
      </p:sp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7345030C-3C6E-4987-B434-D946A6B8C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279834"/>
              </p:ext>
            </p:extLst>
          </p:nvPr>
        </p:nvGraphicFramePr>
        <p:xfrm>
          <a:off x="291213" y="1129717"/>
          <a:ext cx="10539664" cy="40631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17458">
                  <a:extLst>
                    <a:ext uri="{9D8B030D-6E8A-4147-A177-3AD203B41FA5}">
                      <a16:colId xmlns:a16="http://schemas.microsoft.com/office/drawing/2014/main" val="3117970131"/>
                    </a:ext>
                  </a:extLst>
                </a:gridCol>
                <a:gridCol w="1317458">
                  <a:extLst>
                    <a:ext uri="{9D8B030D-6E8A-4147-A177-3AD203B41FA5}">
                      <a16:colId xmlns:a16="http://schemas.microsoft.com/office/drawing/2014/main" val="3203948153"/>
                    </a:ext>
                  </a:extLst>
                </a:gridCol>
                <a:gridCol w="1317458">
                  <a:extLst>
                    <a:ext uri="{9D8B030D-6E8A-4147-A177-3AD203B41FA5}">
                      <a16:colId xmlns:a16="http://schemas.microsoft.com/office/drawing/2014/main" val="589962408"/>
                    </a:ext>
                  </a:extLst>
                </a:gridCol>
                <a:gridCol w="1317458">
                  <a:extLst>
                    <a:ext uri="{9D8B030D-6E8A-4147-A177-3AD203B41FA5}">
                      <a16:colId xmlns:a16="http://schemas.microsoft.com/office/drawing/2014/main" val="575052905"/>
                    </a:ext>
                  </a:extLst>
                </a:gridCol>
                <a:gridCol w="1317458">
                  <a:extLst>
                    <a:ext uri="{9D8B030D-6E8A-4147-A177-3AD203B41FA5}">
                      <a16:colId xmlns:a16="http://schemas.microsoft.com/office/drawing/2014/main" val="2203389924"/>
                    </a:ext>
                  </a:extLst>
                </a:gridCol>
                <a:gridCol w="1317458">
                  <a:extLst>
                    <a:ext uri="{9D8B030D-6E8A-4147-A177-3AD203B41FA5}">
                      <a16:colId xmlns:a16="http://schemas.microsoft.com/office/drawing/2014/main" val="910057857"/>
                    </a:ext>
                  </a:extLst>
                </a:gridCol>
                <a:gridCol w="1317458">
                  <a:extLst>
                    <a:ext uri="{9D8B030D-6E8A-4147-A177-3AD203B41FA5}">
                      <a16:colId xmlns:a16="http://schemas.microsoft.com/office/drawing/2014/main" val="3493623772"/>
                    </a:ext>
                  </a:extLst>
                </a:gridCol>
                <a:gridCol w="1317458">
                  <a:extLst>
                    <a:ext uri="{9D8B030D-6E8A-4147-A177-3AD203B41FA5}">
                      <a16:colId xmlns:a16="http://schemas.microsoft.com/office/drawing/2014/main" val="3121322420"/>
                    </a:ext>
                  </a:extLst>
                </a:gridCol>
              </a:tblGrid>
              <a:tr h="40631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entury Gothic" panose="020B0502020202020204" pitchFamily="34" charset="0"/>
                        </a:rPr>
                        <a:t>Crime Segments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Assault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Breaking &amp; Entering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Homicide, Other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Property Crime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Quality of Life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Sexual Offense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Robbery, Theft, Theft from and of Vehicle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81426"/>
                  </a:ext>
                </a:extLst>
              </a:tr>
            </a:tbl>
          </a:graphicData>
        </a:graphic>
      </p:graphicFrame>
      <p:pic>
        <p:nvPicPr>
          <p:cNvPr id="19" name="Picture 18" descr="Chart&#10;&#10;Description automatically generated with medium confidence">
            <a:extLst>
              <a:ext uri="{FF2B5EF4-FFF2-40B4-BE49-F238E27FC236}">
                <a16:creationId xmlns:a16="http://schemas.microsoft.com/office/drawing/2014/main" id="{7DB6CE84-6386-42B3-8FA3-8AA63F234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150" y="3927993"/>
            <a:ext cx="3813605" cy="2288164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B48F5CD-0905-4103-A61B-DAAABBE7EF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00" y="1814856"/>
            <a:ext cx="3320163" cy="1992098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479EAD8-906B-497D-B2D9-A7B9D0E85F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528" y="2312195"/>
            <a:ext cx="5418399" cy="31570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B5FB690-8478-453E-89DB-5818BD646E21}"/>
              </a:ext>
            </a:extLst>
          </p:cNvPr>
          <p:cNvSpPr/>
          <p:nvPr/>
        </p:nvSpPr>
        <p:spPr>
          <a:xfrm>
            <a:off x="10379242" y="2134610"/>
            <a:ext cx="1209382" cy="29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entury Gothic" panose="020B0502020202020204" pitchFamily="34" charset="0"/>
              </a:rPr>
              <a:t>CRIME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354A45-3A8C-4744-83A8-BCF94C5A7DF1}"/>
              </a:ext>
            </a:extLst>
          </p:cNvPr>
          <p:cNvSpPr/>
          <p:nvPr/>
        </p:nvSpPr>
        <p:spPr>
          <a:xfrm>
            <a:off x="11122090" y="1814863"/>
            <a:ext cx="1069910" cy="9059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1079565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08380-4526-430D-8A47-B7E3464004E8}"/>
              </a:ext>
            </a:extLst>
          </p:cNvPr>
          <p:cNvSpPr/>
          <p:nvPr/>
        </p:nvSpPr>
        <p:spPr>
          <a:xfrm>
            <a:off x="0" y="-2947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22974" flipH="1">
            <a:off x="-922748" y="1756159"/>
            <a:ext cx="5564155" cy="40233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F8AEF60-6C5C-4F20-8A99-1B3FB8A88CAB}"/>
              </a:ext>
            </a:extLst>
          </p:cNvPr>
          <p:cNvSpPr/>
          <p:nvPr/>
        </p:nvSpPr>
        <p:spPr>
          <a:xfrm>
            <a:off x="11122090" y="908903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BB40A-AEE5-453D-AC87-9AC9B5899849}"/>
              </a:ext>
            </a:extLst>
          </p:cNvPr>
          <p:cNvSpPr/>
          <p:nvPr/>
        </p:nvSpPr>
        <p:spPr>
          <a:xfrm>
            <a:off x="11122090" y="2947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6A7FFB-4813-4321-A671-C46C85803084}"/>
              </a:ext>
            </a:extLst>
          </p:cNvPr>
          <p:cNvSpPr/>
          <p:nvPr/>
        </p:nvSpPr>
        <p:spPr>
          <a:xfrm>
            <a:off x="11122090" y="2719350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E228BF-5CFA-43E5-8281-C44E7DA4F403}"/>
              </a:ext>
            </a:extLst>
          </p:cNvPr>
          <p:cNvSpPr/>
          <p:nvPr/>
        </p:nvSpPr>
        <p:spPr>
          <a:xfrm>
            <a:off x="11122090" y="3628925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SUMMARY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1E8157-87E0-4781-9393-A3219B01427A}"/>
              </a:ext>
            </a:extLst>
          </p:cNvPr>
          <p:cNvSpPr/>
          <p:nvPr/>
        </p:nvSpPr>
        <p:spPr>
          <a:xfrm>
            <a:off x="11122090" y="4529118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BA0CFE-53F9-4CEA-A805-BEAD0D862414}"/>
              </a:ext>
            </a:extLst>
          </p:cNvPr>
          <p:cNvSpPr/>
          <p:nvPr/>
        </p:nvSpPr>
        <p:spPr>
          <a:xfrm>
            <a:off x="11122090" y="5436557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FOR REVIEW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5FB690-8478-453E-89DB-5818BD646E21}"/>
              </a:ext>
            </a:extLst>
          </p:cNvPr>
          <p:cNvSpPr/>
          <p:nvPr/>
        </p:nvSpPr>
        <p:spPr>
          <a:xfrm>
            <a:off x="9435132" y="2408443"/>
            <a:ext cx="1686958" cy="29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entury Gothic" panose="020B0502020202020204" pitchFamily="34" charset="0"/>
              </a:rPr>
              <a:t>UNEMPLOYMENT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354A45-3A8C-4744-83A8-BCF94C5A7DF1}"/>
              </a:ext>
            </a:extLst>
          </p:cNvPr>
          <p:cNvSpPr/>
          <p:nvPr/>
        </p:nvSpPr>
        <p:spPr>
          <a:xfrm>
            <a:off x="11122090" y="1814863"/>
            <a:ext cx="1069910" cy="9059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EXPLORATION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AAD72687-05BE-4B19-BED9-54D5228143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63" y="3389202"/>
            <a:ext cx="11220484" cy="2768266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EDFB066-B65E-4267-B00C-53A215A3D0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595" y="629502"/>
            <a:ext cx="7123347" cy="259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70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08380-4526-430D-8A47-B7E3464004E8}"/>
              </a:ext>
            </a:extLst>
          </p:cNvPr>
          <p:cNvSpPr/>
          <p:nvPr/>
        </p:nvSpPr>
        <p:spPr>
          <a:xfrm>
            <a:off x="0" y="-2947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499378" y="3327679"/>
            <a:ext cx="5564155" cy="40233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F8AEF60-6C5C-4F20-8A99-1B3FB8A88CAB}"/>
              </a:ext>
            </a:extLst>
          </p:cNvPr>
          <p:cNvSpPr/>
          <p:nvPr/>
        </p:nvSpPr>
        <p:spPr>
          <a:xfrm>
            <a:off x="11122090" y="908903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BB40A-AEE5-453D-AC87-9AC9B5899849}"/>
              </a:ext>
            </a:extLst>
          </p:cNvPr>
          <p:cNvSpPr/>
          <p:nvPr/>
        </p:nvSpPr>
        <p:spPr>
          <a:xfrm>
            <a:off x="11122090" y="2947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6A7FFB-4813-4321-A671-C46C85803084}"/>
              </a:ext>
            </a:extLst>
          </p:cNvPr>
          <p:cNvSpPr/>
          <p:nvPr/>
        </p:nvSpPr>
        <p:spPr>
          <a:xfrm>
            <a:off x="11122090" y="2719350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E228BF-5CFA-43E5-8281-C44E7DA4F403}"/>
              </a:ext>
            </a:extLst>
          </p:cNvPr>
          <p:cNvSpPr/>
          <p:nvPr/>
        </p:nvSpPr>
        <p:spPr>
          <a:xfrm>
            <a:off x="11122090" y="3628925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SUMMARY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1E8157-87E0-4781-9393-A3219B01427A}"/>
              </a:ext>
            </a:extLst>
          </p:cNvPr>
          <p:cNvSpPr/>
          <p:nvPr/>
        </p:nvSpPr>
        <p:spPr>
          <a:xfrm>
            <a:off x="11122090" y="4529118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BA0CFE-53F9-4CEA-A805-BEAD0D862414}"/>
              </a:ext>
            </a:extLst>
          </p:cNvPr>
          <p:cNvSpPr/>
          <p:nvPr/>
        </p:nvSpPr>
        <p:spPr>
          <a:xfrm>
            <a:off x="11122090" y="5436557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FOR REVIEW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5FB690-8478-453E-89DB-5818BD646E21}"/>
              </a:ext>
            </a:extLst>
          </p:cNvPr>
          <p:cNvSpPr/>
          <p:nvPr/>
        </p:nvSpPr>
        <p:spPr>
          <a:xfrm>
            <a:off x="9435132" y="2408443"/>
            <a:ext cx="1686958" cy="29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entury Gothic" panose="020B0502020202020204" pitchFamily="34" charset="0"/>
              </a:rPr>
              <a:t>UNEMPLOYMENT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354A45-3A8C-4744-83A8-BCF94C5A7DF1}"/>
              </a:ext>
            </a:extLst>
          </p:cNvPr>
          <p:cNvSpPr/>
          <p:nvPr/>
        </p:nvSpPr>
        <p:spPr>
          <a:xfrm>
            <a:off x="11122090" y="1814863"/>
            <a:ext cx="1069910" cy="9059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EXPLORATION</a:t>
            </a:r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4EE48C9D-40CF-4E3F-B6CC-601374585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224" y="3495338"/>
            <a:ext cx="8285584" cy="2768266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F631B75-C32B-40E0-BD60-94DB83E60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990" y="567728"/>
            <a:ext cx="7405977" cy="295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33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08380-4526-430D-8A47-B7E3464004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67718" flipH="1" flipV="1">
            <a:off x="7003470" y="695542"/>
            <a:ext cx="4950556" cy="55205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F8AEF60-6C5C-4F20-8A99-1B3FB8A88CAB}"/>
              </a:ext>
            </a:extLst>
          </p:cNvPr>
          <p:cNvSpPr/>
          <p:nvPr/>
        </p:nvSpPr>
        <p:spPr>
          <a:xfrm>
            <a:off x="11122090" y="908903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BB40A-AEE5-453D-AC87-9AC9B5899849}"/>
              </a:ext>
            </a:extLst>
          </p:cNvPr>
          <p:cNvSpPr/>
          <p:nvPr/>
        </p:nvSpPr>
        <p:spPr>
          <a:xfrm>
            <a:off x="11122090" y="2947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354A45-3A8C-4744-83A8-BCF94C5A7DF1}"/>
              </a:ext>
            </a:extLst>
          </p:cNvPr>
          <p:cNvSpPr/>
          <p:nvPr/>
        </p:nvSpPr>
        <p:spPr>
          <a:xfrm>
            <a:off x="11122090" y="1814863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EXPLORATION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E228BF-5CFA-43E5-8281-C44E7DA4F403}"/>
              </a:ext>
            </a:extLst>
          </p:cNvPr>
          <p:cNvSpPr/>
          <p:nvPr/>
        </p:nvSpPr>
        <p:spPr>
          <a:xfrm>
            <a:off x="11122090" y="3628925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SUMMARY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1E8157-87E0-4781-9393-A3219B01427A}"/>
              </a:ext>
            </a:extLst>
          </p:cNvPr>
          <p:cNvSpPr/>
          <p:nvPr/>
        </p:nvSpPr>
        <p:spPr>
          <a:xfrm>
            <a:off x="11122090" y="4529118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BA0CFE-53F9-4CEA-A805-BEAD0D862414}"/>
              </a:ext>
            </a:extLst>
          </p:cNvPr>
          <p:cNvSpPr/>
          <p:nvPr/>
        </p:nvSpPr>
        <p:spPr>
          <a:xfrm>
            <a:off x="11122090" y="5436557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FOR REVIEW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3AF205-9F09-4F08-9D6A-9F36F37AAA93}"/>
              </a:ext>
            </a:extLst>
          </p:cNvPr>
          <p:cNvSpPr/>
          <p:nvPr/>
        </p:nvSpPr>
        <p:spPr>
          <a:xfrm>
            <a:off x="8690073" y="2992297"/>
            <a:ext cx="2587690" cy="29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latin typeface="Century Gothic" panose="020B0502020202020204" pitchFamily="34" charset="0"/>
              </a:rPr>
              <a:t>COVID-19 / CRIME / UNEMPLOYMENT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6A7FFB-4813-4321-A671-C46C85803084}"/>
              </a:ext>
            </a:extLst>
          </p:cNvPr>
          <p:cNvSpPr/>
          <p:nvPr/>
        </p:nvSpPr>
        <p:spPr>
          <a:xfrm>
            <a:off x="11122090" y="2719350"/>
            <a:ext cx="1069910" cy="9059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ANALYSIS</a:t>
            </a:r>
          </a:p>
        </p:txBody>
      </p:sp>
      <p:pic>
        <p:nvPicPr>
          <p:cNvPr id="19" name="Picture 18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BA7C0753-3038-48AC-AEAD-698D81F827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8696" y="868368"/>
            <a:ext cx="8769509" cy="1743477"/>
          </a:xfrm>
          <a:prstGeom prst="rect">
            <a:avLst/>
          </a:prstGeom>
        </p:spPr>
      </p:pic>
      <p:pic>
        <p:nvPicPr>
          <p:cNvPr id="20" name="Picture 1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1EAB37D-EB7E-4A26-9864-2ED3686EF6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0586"/>
            <a:ext cx="7569428" cy="1781703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2D0C6837-18CD-48C1-886C-283CD4AAF519}"/>
              </a:ext>
            </a:extLst>
          </p:cNvPr>
          <p:cNvSpPr/>
          <p:nvPr/>
        </p:nvSpPr>
        <p:spPr>
          <a:xfrm>
            <a:off x="3727308" y="808080"/>
            <a:ext cx="3977475" cy="5520531"/>
          </a:xfrm>
          <a:prstGeom prst="frame">
            <a:avLst>
              <a:gd name="adj1" fmla="val 1520"/>
            </a:avLst>
          </a:prstGeom>
          <a:solidFill>
            <a:schemeClr val="accent4">
              <a:alpha val="28000"/>
            </a:schemeClr>
          </a:solidFill>
          <a:ln>
            <a:solidFill>
              <a:schemeClr val="accent4">
                <a:shade val="50000"/>
                <a:alpha val="28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5DCE922B-A62D-405A-BEEC-3D4135E272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2759" y="4217311"/>
            <a:ext cx="9063572" cy="201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06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08380-4526-430D-8A47-B7E3464004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9573" y="4272676"/>
            <a:ext cx="5664452" cy="40233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F8AEF60-6C5C-4F20-8A99-1B3FB8A88CAB}"/>
              </a:ext>
            </a:extLst>
          </p:cNvPr>
          <p:cNvSpPr/>
          <p:nvPr/>
        </p:nvSpPr>
        <p:spPr>
          <a:xfrm>
            <a:off x="11122090" y="908903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BB40A-AEE5-453D-AC87-9AC9B5899849}"/>
              </a:ext>
            </a:extLst>
          </p:cNvPr>
          <p:cNvSpPr/>
          <p:nvPr/>
        </p:nvSpPr>
        <p:spPr>
          <a:xfrm>
            <a:off x="11122090" y="2947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354A45-3A8C-4744-83A8-BCF94C5A7DF1}"/>
              </a:ext>
            </a:extLst>
          </p:cNvPr>
          <p:cNvSpPr/>
          <p:nvPr/>
        </p:nvSpPr>
        <p:spPr>
          <a:xfrm>
            <a:off x="11122090" y="1814863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EXPLORATION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6A7FFB-4813-4321-A671-C46C85803084}"/>
              </a:ext>
            </a:extLst>
          </p:cNvPr>
          <p:cNvSpPr/>
          <p:nvPr/>
        </p:nvSpPr>
        <p:spPr>
          <a:xfrm>
            <a:off x="11122090" y="2719350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E228BF-5CFA-43E5-8281-C44E7DA4F403}"/>
              </a:ext>
            </a:extLst>
          </p:cNvPr>
          <p:cNvSpPr/>
          <p:nvPr/>
        </p:nvSpPr>
        <p:spPr>
          <a:xfrm>
            <a:off x="11122090" y="3628925"/>
            <a:ext cx="1069910" cy="9059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SUMMARY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1E8157-87E0-4781-9393-A3219B01427A}"/>
              </a:ext>
            </a:extLst>
          </p:cNvPr>
          <p:cNvSpPr/>
          <p:nvPr/>
        </p:nvSpPr>
        <p:spPr>
          <a:xfrm>
            <a:off x="11122090" y="4529118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BA0CFE-53F9-4CEA-A805-BEAD0D862414}"/>
              </a:ext>
            </a:extLst>
          </p:cNvPr>
          <p:cNvSpPr/>
          <p:nvPr/>
        </p:nvSpPr>
        <p:spPr>
          <a:xfrm>
            <a:off x="11122090" y="5436557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FOR REVIEW</a:t>
            </a:r>
          </a:p>
        </p:txBody>
      </p: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8B564EC1-535B-4B59-AFC2-BAC1F392E8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2292"/>
            <a:ext cx="4758238" cy="3271289"/>
          </a:xfrm>
          <a:prstGeom prst="rect">
            <a:avLst/>
          </a:prstGeom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42B3B00A-B107-4735-BC6A-D8EF38D3E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3071221"/>
            <a:ext cx="4838257" cy="3213129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2C98F4C-3A24-42A1-A384-E3D8AA35121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" r="8675"/>
          <a:stretch/>
        </p:blipFill>
        <p:spPr>
          <a:xfrm>
            <a:off x="220133" y="1088402"/>
            <a:ext cx="10663766" cy="212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17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08380-4526-430D-8A47-B7E3464004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9573" y="4272676"/>
            <a:ext cx="5664452" cy="40233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F8AEF60-6C5C-4F20-8A99-1B3FB8A88CAB}"/>
              </a:ext>
            </a:extLst>
          </p:cNvPr>
          <p:cNvSpPr/>
          <p:nvPr/>
        </p:nvSpPr>
        <p:spPr>
          <a:xfrm>
            <a:off x="11122090" y="908903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BB40A-AEE5-453D-AC87-9AC9B5899849}"/>
              </a:ext>
            </a:extLst>
          </p:cNvPr>
          <p:cNvSpPr/>
          <p:nvPr/>
        </p:nvSpPr>
        <p:spPr>
          <a:xfrm>
            <a:off x="11122090" y="2947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354A45-3A8C-4744-83A8-BCF94C5A7DF1}"/>
              </a:ext>
            </a:extLst>
          </p:cNvPr>
          <p:cNvSpPr/>
          <p:nvPr/>
        </p:nvSpPr>
        <p:spPr>
          <a:xfrm>
            <a:off x="11122090" y="1814863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EXPLORATION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6A7FFB-4813-4321-A671-C46C85803084}"/>
              </a:ext>
            </a:extLst>
          </p:cNvPr>
          <p:cNvSpPr/>
          <p:nvPr/>
        </p:nvSpPr>
        <p:spPr>
          <a:xfrm>
            <a:off x="11122090" y="2719350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E228BF-5CFA-43E5-8281-C44E7DA4F403}"/>
              </a:ext>
            </a:extLst>
          </p:cNvPr>
          <p:cNvSpPr/>
          <p:nvPr/>
        </p:nvSpPr>
        <p:spPr>
          <a:xfrm>
            <a:off x="11122090" y="3628925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SUMMARY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1E8157-87E0-4781-9393-A3219B01427A}"/>
              </a:ext>
            </a:extLst>
          </p:cNvPr>
          <p:cNvSpPr/>
          <p:nvPr/>
        </p:nvSpPr>
        <p:spPr>
          <a:xfrm>
            <a:off x="11122090" y="4529118"/>
            <a:ext cx="1069910" cy="9059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BA0CFE-53F9-4CEA-A805-BEAD0D862414}"/>
              </a:ext>
            </a:extLst>
          </p:cNvPr>
          <p:cNvSpPr/>
          <p:nvPr/>
        </p:nvSpPr>
        <p:spPr>
          <a:xfrm>
            <a:off x="11122090" y="5436557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FOR REVIEW</a:t>
            </a:r>
          </a:p>
        </p:txBody>
      </p:sp>
    </p:spTree>
    <p:extLst>
      <p:ext uri="{BB962C8B-B14F-4D97-AF65-F5344CB8AC3E}">
        <p14:creationId xmlns:p14="http://schemas.microsoft.com/office/powerpoint/2010/main" val="3544145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08380-4526-430D-8A47-B7E3464004E8}"/>
              </a:ext>
            </a:extLst>
          </p:cNvPr>
          <p:cNvSpPr/>
          <p:nvPr/>
        </p:nvSpPr>
        <p:spPr>
          <a:xfrm>
            <a:off x="0" y="7361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252933" y="-1932665"/>
            <a:ext cx="4986664" cy="40594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F8AEF60-6C5C-4F20-8A99-1B3FB8A88CAB}"/>
              </a:ext>
            </a:extLst>
          </p:cNvPr>
          <p:cNvSpPr/>
          <p:nvPr/>
        </p:nvSpPr>
        <p:spPr>
          <a:xfrm>
            <a:off x="11122090" y="908903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BB40A-AEE5-453D-AC87-9AC9B5899849}"/>
              </a:ext>
            </a:extLst>
          </p:cNvPr>
          <p:cNvSpPr/>
          <p:nvPr/>
        </p:nvSpPr>
        <p:spPr>
          <a:xfrm>
            <a:off x="11122090" y="2947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354A45-3A8C-4744-83A8-BCF94C5A7DF1}"/>
              </a:ext>
            </a:extLst>
          </p:cNvPr>
          <p:cNvSpPr/>
          <p:nvPr/>
        </p:nvSpPr>
        <p:spPr>
          <a:xfrm>
            <a:off x="11122090" y="1814863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EXPLORATION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6A7FFB-4813-4321-A671-C46C85803084}"/>
              </a:ext>
            </a:extLst>
          </p:cNvPr>
          <p:cNvSpPr/>
          <p:nvPr/>
        </p:nvSpPr>
        <p:spPr>
          <a:xfrm>
            <a:off x="11122090" y="2719350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E228BF-5CFA-43E5-8281-C44E7DA4F403}"/>
              </a:ext>
            </a:extLst>
          </p:cNvPr>
          <p:cNvSpPr/>
          <p:nvPr/>
        </p:nvSpPr>
        <p:spPr>
          <a:xfrm>
            <a:off x="11122090" y="3628925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SUMMARY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1E8157-87E0-4781-9393-A3219B01427A}"/>
              </a:ext>
            </a:extLst>
          </p:cNvPr>
          <p:cNvSpPr/>
          <p:nvPr/>
        </p:nvSpPr>
        <p:spPr>
          <a:xfrm>
            <a:off x="11122090" y="4529118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BA0CFE-53F9-4CEA-A805-BEAD0D862414}"/>
              </a:ext>
            </a:extLst>
          </p:cNvPr>
          <p:cNvSpPr/>
          <p:nvPr/>
        </p:nvSpPr>
        <p:spPr>
          <a:xfrm>
            <a:off x="11122090" y="5436557"/>
            <a:ext cx="1069910" cy="9059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FOR REVIEW</a:t>
            </a:r>
          </a:p>
        </p:txBody>
      </p:sp>
    </p:spTree>
    <p:extLst>
      <p:ext uri="{BB962C8B-B14F-4D97-AF65-F5344CB8AC3E}">
        <p14:creationId xmlns:p14="http://schemas.microsoft.com/office/powerpoint/2010/main" val="120322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08380-4526-430D-8A47-B7E3464004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1</a:t>
            </a:r>
          </a:p>
        </p:txBody>
      </p: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3DD8BE69-C34F-4D25-A583-3EDDF7AB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44816" y="1867116"/>
            <a:ext cx="5847184" cy="45065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C025AB-35A0-48CF-99CB-DCE3493A773A}"/>
              </a:ext>
            </a:extLst>
          </p:cNvPr>
          <p:cNvSpPr txBox="1"/>
          <p:nvPr/>
        </p:nvSpPr>
        <p:spPr>
          <a:xfrm>
            <a:off x="135355" y="2101695"/>
            <a:ext cx="1080012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latin typeface="Century Gothic" panose="020B0502020202020204" pitchFamily="34" charset="0"/>
              </a:rPr>
              <a:t>HYPOTHESIS</a:t>
            </a:r>
          </a:p>
          <a:p>
            <a:pPr algn="ctr"/>
            <a:endParaRPr lang="en-US" sz="2800" dirty="0">
              <a:latin typeface="Century Gothic" panose="020B0502020202020204" pitchFamily="34" charset="0"/>
            </a:endParaRPr>
          </a:p>
          <a:p>
            <a:pPr algn="ctr"/>
            <a:r>
              <a:rPr lang="en-US" sz="2000" dirty="0">
                <a:latin typeface="Century Gothic" panose="020B0502020202020204" pitchFamily="34" charset="0"/>
              </a:rPr>
              <a:t>Covid-19 rates in the Kansas City Metropolitan area have had an impact on </a:t>
            </a:r>
          </a:p>
          <a:p>
            <a:pPr marL="457200" indent="-457200" algn="ctr">
              <a:buAutoNum type="arabicParenR"/>
            </a:pPr>
            <a:r>
              <a:rPr lang="en-US" sz="2400" dirty="0">
                <a:latin typeface="Century Gothic" panose="020B0502020202020204" pitchFamily="34" charset="0"/>
              </a:rPr>
              <a:t>Crime and 2)Unemployment rates for the time period of </a:t>
            </a:r>
          </a:p>
          <a:p>
            <a:pPr algn="ctr"/>
            <a:endParaRPr lang="en-US" sz="2400" dirty="0">
              <a:latin typeface="Century Gothic" panose="020B0502020202020204" pitchFamily="34" charset="0"/>
            </a:endParaRP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October 2019 – December 2020   </a:t>
            </a:r>
            <a:endParaRPr lang="en-US" sz="700" dirty="0"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969C5A-D08B-45AD-AA6B-41B9FEB138F9}"/>
              </a:ext>
            </a:extLst>
          </p:cNvPr>
          <p:cNvSpPr/>
          <p:nvPr/>
        </p:nvSpPr>
        <p:spPr>
          <a:xfrm>
            <a:off x="11122090" y="908903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78485-2519-4998-8715-C5563553E24D}"/>
              </a:ext>
            </a:extLst>
          </p:cNvPr>
          <p:cNvSpPr/>
          <p:nvPr/>
        </p:nvSpPr>
        <p:spPr>
          <a:xfrm>
            <a:off x="11122090" y="2947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DD2FE6-EBFC-4267-8BF8-1AC19169698F}"/>
              </a:ext>
            </a:extLst>
          </p:cNvPr>
          <p:cNvSpPr/>
          <p:nvPr/>
        </p:nvSpPr>
        <p:spPr>
          <a:xfrm>
            <a:off x="11122090" y="1814863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EXPLORATION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515D75-4971-4948-A87E-BEA0BC15D513}"/>
              </a:ext>
            </a:extLst>
          </p:cNvPr>
          <p:cNvSpPr/>
          <p:nvPr/>
        </p:nvSpPr>
        <p:spPr>
          <a:xfrm>
            <a:off x="11122090" y="2719350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7385E4-90F0-4547-8E62-39594EFF1D89}"/>
              </a:ext>
            </a:extLst>
          </p:cNvPr>
          <p:cNvSpPr/>
          <p:nvPr/>
        </p:nvSpPr>
        <p:spPr>
          <a:xfrm>
            <a:off x="11122090" y="3628925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SUMMARY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E1C6A1-8D97-4F4E-8DE4-AD867C6AADF2}"/>
              </a:ext>
            </a:extLst>
          </p:cNvPr>
          <p:cNvSpPr/>
          <p:nvPr/>
        </p:nvSpPr>
        <p:spPr>
          <a:xfrm>
            <a:off x="11122090" y="4529118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4003E4-46FA-41C5-AA7A-20698CA66025}"/>
              </a:ext>
            </a:extLst>
          </p:cNvPr>
          <p:cNvSpPr/>
          <p:nvPr/>
        </p:nvSpPr>
        <p:spPr>
          <a:xfrm>
            <a:off x="11122090" y="5436557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FOR REVIEW</a:t>
            </a:r>
          </a:p>
        </p:txBody>
      </p:sp>
    </p:spTree>
    <p:extLst>
      <p:ext uri="{BB962C8B-B14F-4D97-AF65-F5344CB8AC3E}">
        <p14:creationId xmlns:p14="http://schemas.microsoft.com/office/powerpoint/2010/main" val="241013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08380-4526-430D-8A47-B7E3464004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1 (PLAN)</a:t>
            </a:r>
          </a:p>
        </p:txBody>
      </p: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3DD8BE69-C34F-4D25-A583-3EDDF7AB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44816" y="1867116"/>
            <a:ext cx="5847184" cy="45065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1969C5A-D08B-45AD-AA6B-41B9FEB138F9}"/>
              </a:ext>
            </a:extLst>
          </p:cNvPr>
          <p:cNvSpPr/>
          <p:nvPr/>
        </p:nvSpPr>
        <p:spPr>
          <a:xfrm>
            <a:off x="11122090" y="908903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78485-2519-4998-8715-C5563553E24D}"/>
              </a:ext>
            </a:extLst>
          </p:cNvPr>
          <p:cNvSpPr/>
          <p:nvPr/>
        </p:nvSpPr>
        <p:spPr>
          <a:xfrm>
            <a:off x="11122090" y="2947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DD2FE6-EBFC-4267-8BF8-1AC19169698F}"/>
              </a:ext>
            </a:extLst>
          </p:cNvPr>
          <p:cNvSpPr/>
          <p:nvPr/>
        </p:nvSpPr>
        <p:spPr>
          <a:xfrm>
            <a:off x="11122090" y="1814863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EXPLORATION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515D75-4971-4948-A87E-BEA0BC15D513}"/>
              </a:ext>
            </a:extLst>
          </p:cNvPr>
          <p:cNvSpPr/>
          <p:nvPr/>
        </p:nvSpPr>
        <p:spPr>
          <a:xfrm>
            <a:off x="11122090" y="2719350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7385E4-90F0-4547-8E62-39594EFF1D89}"/>
              </a:ext>
            </a:extLst>
          </p:cNvPr>
          <p:cNvSpPr/>
          <p:nvPr/>
        </p:nvSpPr>
        <p:spPr>
          <a:xfrm>
            <a:off x="11122090" y="3628925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SUMMARY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E1C6A1-8D97-4F4E-8DE4-AD867C6AADF2}"/>
              </a:ext>
            </a:extLst>
          </p:cNvPr>
          <p:cNvSpPr/>
          <p:nvPr/>
        </p:nvSpPr>
        <p:spPr>
          <a:xfrm>
            <a:off x="11122090" y="4529118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4003E4-46FA-41C5-AA7A-20698CA66025}"/>
              </a:ext>
            </a:extLst>
          </p:cNvPr>
          <p:cNvSpPr/>
          <p:nvPr/>
        </p:nvSpPr>
        <p:spPr>
          <a:xfrm>
            <a:off x="11122090" y="5436557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FOR REVIEW</a:t>
            </a:r>
          </a:p>
        </p:txBody>
      </p:sp>
      <p:pic>
        <p:nvPicPr>
          <p:cNvPr id="3" name="Graphic 2" descr="Mining tools outline">
            <a:extLst>
              <a:ext uri="{FF2B5EF4-FFF2-40B4-BE49-F238E27FC236}">
                <a16:creationId xmlns:a16="http://schemas.microsoft.com/office/drawing/2014/main" id="{D90F08A8-8E5C-45C0-8148-FA38CDBF3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2313" y="973996"/>
            <a:ext cx="405262" cy="405262"/>
          </a:xfrm>
          <a:prstGeom prst="rect">
            <a:avLst/>
          </a:prstGeom>
        </p:spPr>
      </p:pic>
      <p:pic>
        <p:nvPicPr>
          <p:cNvPr id="18" name="Graphic 17" descr="Statistics with solid fill">
            <a:extLst>
              <a:ext uri="{FF2B5EF4-FFF2-40B4-BE49-F238E27FC236}">
                <a16:creationId xmlns:a16="http://schemas.microsoft.com/office/drawing/2014/main" id="{01B1EBC5-E87B-4A6B-9D5D-950025A96F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21391" y="966813"/>
            <a:ext cx="419629" cy="419629"/>
          </a:xfrm>
          <a:prstGeom prst="rect">
            <a:avLst/>
          </a:prstGeom>
        </p:spPr>
      </p:pic>
      <p:pic>
        <p:nvPicPr>
          <p:cNvPr id="19" name="Graphic 18" descr="Mining tools outline">
            <a:extLst>
              <a:ext uri="{FF2B5EF4-FFF2-40B4-BE49-F238E27FC236}">
                <a16:creationId xmlns:a16="http://schemas.microsoft.com/office/drawing/2014/main" id="{8D7810CF-E1C7-4822-BEC2-2939E0C3CE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95549" y="980584"/>
            <a:ext cx="392086" cy="392086"/>
          </a:xfrm>
          <a:prstGeom prst="rect">
            <a:avLst/>
          </a:prstGeom>
        </p:spPr>
      </p:pic>
      <p:pic>
        <p:nvPicPr>
          <p:cNvPr id="20" name="Graphic 19" descr="Statistics with solid fill">
            <a:extLst>
              <a:ext uri="{FF2B5EF4-FFF2-40B4-BE49-F238E27FC236}">
                <a16:creationId xmlns:a16="http://schemas.microsoft.com/office/drawing/2014/main" id="{7D76F8F3-F125-4027-98F4-942FBB2905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1451" y="973996"/>
            <a:ext cx="405263" cy="405263"/>
          </a:xfrm>
          <a:prstGeom prst="rect">
            <a:avLst/>
          </a:prstGeom>
        </p:spPr>
      </p:pic>
      <p:pic>
        <p:nvPicPr>
          <p:cNvPr id="21" name="Graphic 20" descr="Mining tools outline">
            <a:extLst>
              <a:ext uri="{FF2B5EF4-FFF2-40B4-BE49-F238E27FC236}">
                <a16:creationId xmlns:a16="http://schemas.microsoft.com/office/drawing/2014/main" id="{BB77DD56-C619-4377-9BE2-6FD12E6F53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8074" y="980584"/>
            <a:ext cx="392086" cy="392086"/>
          </a:xfrm>
          <a:prstGeom prst="rect">
            <a:avLst/>
          </a:prstGeom>
        </p:spPr>
      </p:pic>
      <p:pic>
        <p:nvPicPr>
          <p:cNvPr id="22" name="Graphic 21" descr="Statistics with solid fill">
            <a:extLst>
              <a:ext uri="{FF2B5EF4-FFF2-40B4-BE49-F238E27FC236}">
                <a16:creationId xmlns:a16="http://schemas.microsoft.com/office/drawing/2014/main" id="{87A0EEFE-D5B8-42C1-BF86-434367BA46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3250" y="973995"/>
            <a:ext cx="405264" cy="405264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55229E-6A4F-48D8-A18D-8E4711636F7C}"/>
              </a:ext>
            </a:extLst>
          </p:cNvPr>
          <p:cNvSpPr/>
          <p:nvPr/>
        </p:nvSpPr>
        <p:spPr>
          <a:xfrm>
            <a:off x="1973887" y="1043686"/>
            <a:ext cx="1412708" cy="265882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NATALIE SHAW</a:t>
            </a:r>
            <a:endParaRPr lang="en-US" sz="12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07F57F9-4280-43D2-B238-C4170BC5A5AB}"/>
              </a:ext>
            </a:extLst>
          </p:cNvPr>
          <p:cNvSpPr/>
          <p:nvPr/>
        </p:nvSpPr>
        <p:spPr>
          <a:xfrm>
            <a:off x="8909720" y="1043686"/>
            <a:ext cx="1412708" cy="265882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ERIC WEBER</a:t>
            </a:r>
            <a:endParaRPr lang="en-US" sz="12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FE5AFAA-4E7E-49D4-B34B-CAF55BBD03CF}"/>
              </a:ext>
            </a:extLst>
          </p:cNvPr>
          <p:cNvSpPr/>
          <p:nvPr/>
        </p:nvSpPr>
        <p:spPr>
          <a:xfrm>
            <a:off x="6757456" y="3495212"/>
            <a:ext cx="1173379" cy="279601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KEVIN SMITH</a:t>
            </a:r>
            <a:endParaRPr lang="en-US" sz="12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9ACEB59-79D0-4ED0-AFA1-987A95A23ACD}"/>
              </a:ext>
            </a:extLst>
          </p:cNvPr>
          <p:cNvSpPr/>
          <p:nvPr/>
        </p:nvSpPr>
        <p:spPr>
          <a:xfrm>
            <a:off x="1884840" y="685569"/>
            <a:ext cx="2637748" cy="265882"/>
          </a:xfrm>
          <a:prstGeom prst="roundRect">
            <a:avLst>
              <a:gd name="adj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CRIME</a:t>
            </a:r>
            <a:endParaRPr lang="en-US" sz="12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05936D8-8CD6-4E8C-8822-305860F35A9E}"/>
              </a:ext>
            </a:extLst>
          </p:cNvPr>
          <p:cNvSpPr/>
          <p:nvPr/>
        </p:nvSpPr>
        <p:spPr>
          <a:xfrm>
            <a:off x="7892879" y="685569"/>
            <a:ext cx="2637748" cy="265882"/>
          </a:xfrm>
          <a:prstGeom prst="roundRect">
            <a:avLst>
              <a:gd name="adj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UNEMPLOYMENT</a:t>
            </a:r>
            <a:endParaRPr lang="en-US" sz="12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9349EA4-88E6-41D5-8BDA-BD9F7CF89AD8}"/>
              </a:ext>
            </a:extLst>
          </p:cNvPr>
          <p:cNvSpPr/>
          <p:nvPr/>
        </p:nvSpPr>
        <p:spPr>
          <a:xfrm>
            <a:off x="4723382" y="675784"/>
            <a:ext cx="2637748" cy="265882"/>
          </a:xfrm>
          <a:prstGeom prst="roundRect">
            <a:avLst>
              <a:gd name="adj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COVID -19</a:t>
            </a:r>
            <a:endParaRPr lang="en-US" sz="1200" dirty="0"/>
          </a:p>
        </p:txBody>
      </p:sp>
      <p:sp>
        <p:nvSpPr>
          <p:cNvPr id="37" name="Arrow: Bent 36">
            <a:extLst>
              <a:ext uri="{FF2B5EF4-FFF2-40B4-BE49-F238E27FC236}">
                <a16:creationId xmlns:a16="http://schemas.microsoft.com/office/drawing/2014/main" id="{C3B564E3-7C62-4A0B-B71B-A636816CCEBA}"/>
              </a:ext>
            </a:extLst>
          </p:cNvPr>
          <p:cNvSpPr/>
          <p:nvPr/>
        </p:nvSpPr>
        <p:spPr>
          <a:xfrm rot="10800000" flipH="1">
            <a:off x="2705333" y="1309568"/>
            <a:ext cx="2858133" cy="1628338"/>
          </a:xfrm>
          <a:prstGeom prst="bentArrow">
            <a:avLst>
              <a:gd name="adj1" fmla="val 4318"/>
              <a:gd name="adj2" fmla="val 5373"/>
              <a:gd name="adj3" fmla="val 9817"/>
              <a:gd name="adj4" fmla="val 23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Arrow: Bent 37">
            <a:extLst>
              <a:ext uri="{FF2B5EF4-FFF2-40B4-BE49-F238E27FC236}">
                <a16:creationId xmlns:a16="http://schemas.microsoft.com/office/drawing/2014/main" id="{26B6AB26-A4D4-448F-9C22-24A7BF2C5D47}"/>
              </a:ext>
            </a:extLst>
          </p:cNvPr>
          <p:cNvSpPr/>
          <p:nvPr/>
        </p:nvSpPr>
        <p:spPr>
          <a:xfrm rot="10800000">
            <a:off x="6297993" y="1309568"/>
            <a:ext cx="3064780" cy="1656580"/>
          </a:xfrm>
          <a:prstGeom prst="bentArrow">
            <a:avLst>
              <a:gd name="adj1" fmla="val 4886"/>
              <a:gd name="adj2" fmla="val 5373"/>
              <a:gd name="adj3" fmla="val 9817"/>
              <a:gd name="adj4" fmla="val 23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A78F27D7-FFFD-48FF-BA64-582877B849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554" y="2653446"/>
            <a:ext cx="569723" cy="474769"/>
          </a:xfrm>
          <a:prstGeom prst="rect">
            <a:avLst/>
          </a:prstGeom>
        </p:spPr>
      </p:pic>
      <p:sp>
        <p:nvSpPr>
          <p:cNvPr id="41" name="Arrow: Down 40">
            <a:extLst>
              <a:ext uri="{FF2B5EF4-FFF2-40B4-BE49-F238E27FC236}">
                <a16:creationId xmlns:a16="http://schemas.microsoft.com/office/drawing/2014/main" id="{61BBF587-FC87-44FC-B84E-399488F414AB}"/>
              </a:ext>
            </a:extLst>
          </p:cNvPr>
          <p:cNvSpPr/>
          <p:nvPr/>
        </p:nvSpPr>
        <p:spPr>
          <a:xfrm>
            <a:off x="5848038" y="1322621"/>
            <a:ext cx="194218" cy="1227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985DA6A-6270-419A-B8A0-01BBC7ECC89D}"/>
              </a:ext>
            </a:extLst>
          </p:cNvPr>
          <p:cNvSpPr/>
          <p:nvPr/>
        </p:nvSpPr>
        <p:spPr>
          <a:xfrm>
            <a:off x="2949404" y="4067947"/>
            <a:ext cx="1769307" cy="205592"/>
          </a:xfrm>
          <a:prstGeom prst="roundRect">
            <a:avLst>
              <a:gd name="adj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CRIME</a:t>
            </a:r>
            <a:endParaRPr lang="en-US" sz="1200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9DD710A-A4D4-4EAC-98D5-015448DDABA0}"/>
              </a:ext>
            </a:extLst>
          </p:cNvPr>
          <p:cNvSpPr/>
          <p:nvPr/>
        </p:nvSpPr>
        <p:spPr>
          <a:xfrm>
            <a:off x="2992262" y="3826644"/>
            <a:ext cx="1683589" cy="202146"/>
          </a:xfrm>
          <a:prstGeom prst="roundRect">
            <a:avLst>
              <a:gd name="adj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COVID -19</a:t>
            </a:r>
            <a:endParaRPr lang="en-US" sz="1200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F90E9D6-5700-46AE-B95B-4B2F0913B428}"/>
              </a:ext>
            </a:extLst>
          </p:cNvPr>
          <p:cNvSpPr/>
          <p:nvPr/>
        </p:nvSpPr>
        <p:spPr>
          <a:xfrm>
            <a:off x="7142932" y="3807879"/>
            <a:ext cx="1769308" cy="194210"/>
          </a:xfrm>
          <a:prstGeom prst="roundRect">
            <a:avLst>
              <a:gd name="adj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COVID -19</a:t>
            </a:r>
            <a:endParaRPr lang="en-US" sz="12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D2C9B80-96FF-46E2-BE66-C088EB94FD45}"/>
              </a:ext>
            </a:extLst>
          </p:cNvPr>
          <p:cNvSpPr/>
          <p:nvPr/>
        </p:nvSpPr>
        <p:spPr>
          <a:xfrm>
            <a:off x="7142933" y="4043441"/>
            <a:ext cx="1769307" cy="194210"/>
          </a:xfrm>
          <a:prstGeom prst="roundRect">
            <a:avLst>
              <a:gd name="adj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UNEMPLOYMENT</a:t>
            </a:r>
            <a:endParaRPr lang="en-US" sz="12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E80EC91-3AB4-4F80-A030-38215D61DB06}"/>
              </a:ext>
            </a:extLst>
          </p:cNvPr>
          <p:cNvSpPr/>
          <p:nvPr/>
        </p:nvSpPr>
        <p:spPr>
          <a:xfrm>
            <a:off x="3136829" y="3511402"/>
            <a:ext cx="1412708" cy="265882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NATALIE SHAW</a:t>
            </a:r>
            <a:endParaRPr lang="en-US" sz="1200" dirty="0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AA016E0D-6765-4DF4-8E72-F2A794376396}"/>
              </a:ext>
            </a:extLst>
          </p:cNvPr>
          <p:cNvSpPr/>
          <p:nvPr/>
        </p:nvSpPr>
        <p:spPr>
          <a:xfrm>
            <a:off x="4625641" y="3535068"/>
            <a:ext cx="205591" cy="205591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47E9670-69D0-45DB-9DC2-9D8BCA404C9F}"/>
              </a:ext>
            </a:extLst>
          </p:cNvPr>
          <p:cNvSpPr/>
          <p:nvPr/>
        </p:nvSpPr>
        <p:spPr>
          <a:xfrm>
            <a:off x="7975833" y="3502071"/>
            <a:ext cx="1412708" cy="265882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ERIC WEBER</a:t>
            </a:r>
            <a:endParaRPr lang="en-US" sz="12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C970C8C-6A99-4000-93B0-222B73DC637C}"/>
              </a:ext>
            </a:extLst>
          </p:cNvPr>
          <p:cNvSpPr/>
          <p:nvPr/>
        </p:nvSpPr>
        <p:spPr>
          <a:xfrm>
            <a:off x="5325083" y="1036827"/>
            <a:ext cx="1173379" cy="279601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KEVIN SMITH</a:t>
            </a:r>
            <a:endParaRPr lang="en-US" sz="1200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E660E33-18EB-4163-A310-1F62BCC1DFF3}"/>
              </a:ext>
            </a:extLst>
          </p:cNvPr>
          <p:cNvSpPr/>
          <p:nvPr/>
        </p:nvSpPr>
        <p:spPr>
          <a:xfrm>
            <a:off x="5103656" y="5109043"/>
            <a:ext cx="1683589" cy="130942"/>
          </a:xfrm>
          <a:prstGeom prst="roundRect">
            <a:avLst>
              <a:gd name="adj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COVID -19</a:t>
            </a:r>
            <a:endParaRPr lang="en-US" sz="1200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A6F9B5B-B5AB-497C-9756-C3F138D675F5}"/>
              </a:ext>
            </a:extLst>
          </p:cNvPr>
          <p:cNvSpPr/>
          <p:nvPr/>
        </p:nvSpPr>
        <p:spPr>
          <a:xfrm>
            <a:off x="5088654" y="5279928"/>
            <a:ext cx="1683589" cy="141892"/>
          </a:xfrm>
          <a:prstGeom prst="roundRect">
            <a:avLst>
              <a:gd name="adj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UNEMPLOYMENT</a:t>
            </a:r>
            <a:endParaRPr lang="en-US" sz="1200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E730FED-70B3-4D03-B568-DEAE607CCEA8}"/>
              </a:ext>
            </a:extLst>
          </p:cNvPr>
          <p:cNvSpPr/>
          <p:nvPr/>
        </p:nvSpPr>
        <p:spPr>
          <a:xfrm>
            <a:off x="5088654" y="5451259"/>
            <a:ext cx="1668802" cy="117927"/>
          </a:xfrm>
          <a:prstGeom prst="roundRect">
            <a:avLst>
              <a:gd name="adj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CRIME</a:t>
            </a:r>
            <a:endParaRPr lang="en-US" sz="1200" dirty="0"/>
          </a:p>
        </p:txBody>
      </p: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C0BCE45A-01B7-4840-90C6-144CDE660F93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285" y="3841229"/>
            <a:ext cx="569723" cy="474769"/>
          </a:xfrm>
          <a:prstGeom prst="rect">
            <a:avLst/>
          </a:prstGeom>
        </p:spPr>
      </p:pic>
      <p:sp>
        <p:nvSpPr>
          <p:cNvPr id="47" name="Arrow: Bent 46">
            <a:extLst>
              <a:ext uri="{FF2B5EF4-FFF2-40B4-BE49-F238E27FC236}">
                <a16:creationId xmlns:a16="http://schemas.microsoft.com/office/drawing/2014/main" id="{BE455957-4878-417E-B2FC-954CC555079C}"/>
              </a:ext>
            </a:extLst>
          </p:cNvPr>
          <p:cNvSpPr/>
          <p:nvPr/>
        </p:nvSpPr>
        <p:spPr>
          <a:xfrm rot="10800000">
            <a:off x="4780192" y="3170553"/>
            <a:ext cx="1173378" cy="911504"/>
          </a:xfrm>
          <a:prstGeom prst="bentArrow">
            <a:avLst>
              <a:gd name="adj1" fmla="val 4886"/>
              <a:gd name="adj2" fmla="val 5373"/>
              <a:gd name="adj3" fmla="val 9131"/>
              <a:gd name="adj4" fmla="val 23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Arrow: Bent 47">
            <a:extLst>
              <a:ext uri="{FF2B5EF4-FFF2-40B4-BE49-F238E27FC236}">
                <a16:creationId xmlns:a16="http://schemas.microsoft.com/office/drawing/2014/main" id="{FCF40E1E-9F4B-4BD8-BAA2-2C39B82C1112}"/>
              </a:ext>
            </a:extLst>
          </p:cNvPr>
          <p:cNvSpPr/>
          <p:nvPr/>
        </p:nvSpPr>
        <p:spPr>
          <a:xfrm rot="10800000" flipH="1">
            <a:off x="5930450" y="3181864"/>
            <a:ext cx="1173379" cy="900192"/>
          </a:xfrm>
          <a:prstGeom prst="bentArrow">
            <a:avLst>
              <a:gd name="adj1" fmla="val 4886"/>
              <a:gd name="adj2" fmla="val 5373"/>
              <a:gd name="adj3" fmla="val 9817"/>
              <a:gd name="adj4" fmla="val 23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Arrow: Bent 55">
            <a:extLst>
              <a:ext uri="{FF2B5EF4-FFF2-40B4-BE49-F238E27FC236}">
                <a16:creationId xmlns:a16="http://schemas.microsoft.com/office/drawing/2014/main" id="{FD7882AE-4A20-4320-8FF2-E533575B51FF}"/>
              </a:ext>
            </a:extLst>
          </p:cNvPr>
          <p:cNvSpPr/>
          <p:nvPr/>
        </p:nvSpPr>
        <p:spPr>
          <a:xfrm rot="5400000" flipV="1">
            <a:off x="6003812" y="4023443"/>
            <a:ext cx="911505" cy="1173379"/>
          </a:xfrm>
          <a:prstGeom prst="bentArrow">
            <a:avLst>
              <a:gd name="adj1" fmla="val 4886"/>
              <a:gd name="adj2" fmla="val 7133"/>
              <a:gd name="adj3" fmla="val 9131"/>
              <a:gd name="adj4" fmla="val 23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Arrow: Bent 54">
            <a:extLst>
              <a:ext uri="{FF2B5EF4-FFF2-40B4-BE49-F238E27FC236}">
                <a16:creationId xmlns:a16="http://schemas.microsoft.com/office/drawing/2014/main" id="{9182EB1F-DF4F-440F-98E2-11747996E6D2}"/>
              </a:ext>
            </a:extLst>
          </p:cNvPr>
          <p:cNvSpPr/>
          <p:nvPr/>
        </p:nvSpPr>
        <p:spPr>
          <a:xfrm rot="5400000">
            <a:off x="4943671" y="4024149"/>
            <a:ext cx="911505" cy="1173378"/>
          </a:xfrm>
          <a:prstGeom prst="bentArrow">
            <a:avLst>
              <a:gd name="adj1" fmla="val 4886"/>
              <a:gd name="adj2" fmla="val 7133"/>
              <a:gd name="adj3" fmla="val 9131"/>
              <a:gd name="adj4" fmla="val 23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3" name="Graphic 62" descr="Mining tools outline">
            <a:extLst>
              <a:ext uri="{FF2B5EF4-FFF2-40B4-BE49-F238E27FC236}">
                <a16:creationId xmlns:a16="http://schemas.microsoft.com/office/drawing/2014/main" id="{F67EA423-52AA-4688-82B3-D2380AEFEA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1273" y="3977389"/>
            <a:ext cx="353982" cy="353982"/>
          </a:xfrm>
          <a:prstGeom prst="rect">
            <a:avLst/>
          </a:prstGeom>
        </p:spPr>
      </p:pic>
      <p:pic>
        <p:nvPicPr>
          <p:cNvPr id="64" name="Graphic 63" descr="Statistics with solid fill">
            <a:extLst>
              <a:ext uri="{FF2B5EF4-FFF2-40B4-BE49-F238E27FC236}">
                <a16:creationId xmlns:a16="http://schemas.microsoft.com/office/drawing/2014/main" id="{5D1493FE-CC7E-4C5D-953F-38B86E7C0B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63279" y="4340864"/>
            <a:ext cx="405264" cy="405264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12A7AE12-3475-4081-8130-44737FFE364A}"/>
              </a:ext>
            </a:extLst>
          </p:cNvPr>
          <p:cNvSpPr/>
          <p:nvPr/>
        </p:nvSpPr>
        <p:spPr>
          <a:xfrm>
            <a:off x="10098489" y="3995334"/>
            <a:ext cx="8579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MINING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34B8BCB-C834-4A56-A7AB-DCB897286F34}"/>
              </a:ext>
            </a:extLst>
          </p:cNvPr>
          <p:cNvSpPr/>
          <p:nvPr/>
        </p:nvSpPr>
        <p:spPr>
          <a:xfrm>
            <a:off x="10098489" y="4369603"/>
            <a:ext cx="86427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</a:p>
        </p:txBody>
      </p:sp>
      <p:pic>
        <p:nvPicPr>
          <p:cNvPr id="67" name="Graphic 66" descr="Mining tools outline">
            <a:extLst>
              <a:ext uri="{FF2B5EF4-FFF2-40B4-BE49-F238E27FC236}">
                <a16:creationId xmlns:a16="http://schemas.microsoft.com/office/drawing/2014/main" id="{54523A42-DA64-43E5-A345-C785C2E61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8214" y="4373560"/>
            <a:ext cx="405262" cy="405262"/>
          </a:xfrm>
          <a:prstGeom prst="rect">
            <a:avLst/>
          </a:prstGeom>
        </p:spPr>
      </p:pic>
      <p:pic>
        <p:nvPicPr>
          <p:cNvPr id="68" name="Graphic 67" descr="Statistics with solid fill">
            <a:extLst>
              <a:ext uri="{FF2B5EF4-FFF2-40B4-BE49-F238E27FC236}">
                <a16:creationId xmlns:a16="http://schemas.microsoft.com/office/drawing/2014/main" id="{CBAC8DB7-7D27-4065-897D-E144FE3696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6623" y="4373560"/>
            <a:ext cx="419629" cy="419629"/>
          </a:xfrm>
          <a:prstGeom prst="rect">
            <a:avLst/>
          </a:prstGeom>
        </p:spPr>
      </p:pic>
      <p:pic>
        <p:nvPicPr>
          <p:cNvPr id="69" name="Graphic 68" descr="Mining tools outline">
            <a:extLst>
              <a:ext uri="{FF2B5EF4-FFF2-40B4-BE49-F238E27FC236}">
                <a16:creationId xmlns:a16="http://schemas.microsoft.com/office/drawing/2014/main" id="{2DDD3D2A-4AA0-4B9E-9D84-E4402DAE64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0571" y="4375784"/>
            <a:ext cx="405262" cy="405262"/>
          </a:xfrm>
          <a:prstGeom prst="rect">
            <a:avLst/>
          </a:prstGeom>
        </p:spPr>
      </p:pic>
      <p:pic>
        <p:nvPicPr>
          <p:cNvPr id="70" name="Graphic 69" descr="Statistics with solid fill">
            <a:extLst>
              <a:ext uri="{FF2B5EF4-FFF2-40B4-BE49-F238E27FC236}">
                <a16:creationId xmlns:a16="http://schemas.microsoft.com/office/drawing/2014/main" id="{33E25579-72FA-4E27-B5DF-0E223BE14E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19649" y="4375784"/>
            <a:ext cx="419629" cy="419629"/>
          </a:xfrm>
          <a:prstGeom prst="rect">
            <a:avLst/>
          </a:prstGeom>
        </p:spPr>
      </p:pic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9A833E7-E948-431A-B55E-1EFF1512D348}"/>
              </a:ext>
            </a:extLst>
          </p:cNvPr>
          <p:cNvSpPr/>
          <p:nvPr/>
        </p:nvSpPr>
        <p:spPr>
          <a:xfrm>
            <a:off x="5351919" y="5625790"/>
            <a:ext cx="1173379" cy="279601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KEVIN SMITH</a:t>
            </a:r>
            <a:endParaRPr lang="en-US" sz="1200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EDA81C3-A351-4D35-B42E-2C569FEE70C1}"/>
              </a:ext>
            </a:extLst>
          </p:cNvPr>
          <p:cNvSpPr/>
          <p:nvPr/>
        </p:nvSpPr>
        <p:spPr>
          <a:xfrm>
            <a:off x="3902238" y="5632649"/>
            <a:ext cx="1412708" cy="265882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NATALIE SHAW</a:t>
            </a:r>
            <a:endParaRPr lang="en-US" sz="1200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A52158F-7F12-4B42-85F1-97248710F9CD}"/>
              </a:ext>
            </a:extLst>
          </p:cNvPr>
          <p:cNvSpPr/>
          <p:nvPr/>
        </p:nvSpPr>
        <p:spPr>
          <a:xfrm>
            <a:off x="6585434" y="5632649"/>
            <a:ext cx="1412708" cy="265882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ERIC WEBER</a:t>
            </a:r>
            <a:endParaRPr lang="en-US" sz="12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5758029-9E26-40C8-8F11-B71FDCE64ECA}"/>
              </a:ext>
            </a:extLst>
          </p:cNvPr>
          <p:cNvSpPr/>
          <p:nvPr/>
        </p:nvSpPr>
        <p:spPr>
          <a:xfrm>
            <a:off x="1398014" y="541102"/>
            <a:ext cx="3476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8DCF7C-9C1A-4DE9-B0FC-1CAAD3493102}"/>
              </a:ext>
            </a:extLst>
          </p:cNvPr>
          <p:cNvSpPr/>
          <p:nvPr/>
        </p:nvSpPr>
        <p:spPr>
          <a:xfrm>
            <a:off x="1398014" y="2454953"/>
            <a:ext cx="3476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2</a:t>
            </a:r>
            <a:endParaRPr lang="en-US" sz="4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178043B-5E43-41A2-9B5B-192F7698EDFB}"/>
              </a:ext>
            </a:extLst>
          </p:cNvPr>
          <p:cNvSpPr/>
          <p:nvPr/>
        </p:nvSpPr>
        <p:spPr>
          <a:xfrm>
            <a:off x="1391596" y="3602369"/>
            <a:ext cx="3476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2D0C483-F67D-48A7-B7D2-F1B15A3BE351}"/>
              </a:ext>
            </a:extLst>
          </p:cNvPr>
          <p:cNvSpPr/>
          <p:nvPr/>
        </p:nvSpPr>
        <p:spPr>
          <a:xfrm>
            <a:off x="1398014" y="4968789"/>
            <a:ext cx="3476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4</a:t>
            </a:r>
            <a:endParaRPr lang="en-US" sz="4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78" name="Graphic 77" descr="Mining tools outline">
            <a:extLst>
              <a:ext uri="{FF2B5EF4-FFF2-40B4-BE49-F238E27FC236}">
                <a16:creationId xmlns:a16="http://schemas.microsoft.com/office/drawing/2014/main" id="{5D34B3F5-E49A-4F31-8244-6201C4261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3714" y="5075005"/>
            <a:ext cx="353982" cy="353982"/>
          </a:xfrm>
          <a:prstGeom prst="rect">
            <a:avLst/>
          </a:prstGeom>
        </p:spPr>
      </p:pic>
      <p:pic>
        <p:nvPicPr>
          <p:cNvPr id="79" name="Graphic 78" descr="Statistics with solid fill">
            <a:extLst>
              <a:ext uri="{FF2B5EF4-FFF2-40B4-BE49-F238E27FC236}">
                <a16:creationId xmlns:a16="http://schemas.microsoft.com/office/drawing/2014/main" id="{D06D7B79-F4F7-4686-BECB-A849CEACBB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5639" y="5163922"/>
            <a:ext cx="405264" cy="4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4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08380-4526-430D-8A47-B7E3464004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07617" y="-1758254"/>
            <a:ext cx="5664452" cy="37106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F8AEF60-6C5C-4F20-8A99-1B3FB8A88CAB}"/>
              </a:ext>
            </a:extLst>
          </p:cNvPr>
          <p:cNvSpPr/>
          <p:nvPr/>
        </p:nvSpPr>
        <p:spPr>
          <a:xfrm>
            <a:off x="11122090" y="908903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BB40A-AEE5-453D-AC87-9AC9B5899849}"/>
              </a:ext>
            </a:extLst>
          </p:cNvPr>
          <p:cNvSpPr/>
          <p:nvPr/>
        </p:nvSpPr>
        <p:spPr>
          <a:xfrm>
            <a:off x="11122090" y="2947"/>
            <a:ext cx="1069910" cy="905953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354A45-3A8C-4744-83A8-BCF94C5A7DF1}"/>
              </a:ext>
            </a:extLst>
          </p:cNvPr>
          <p:cNvSpPr/>
          <p:nvPr/>
        </p:nvSpPr>
        <p:spPr>
          <a:xfrm>
            <a:off x="11122090" y="1814863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EXPLORATION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6A7FFB-4813-4321-A671-C46C85803084}"/>
              </a:ext>
            </a:extLst>
          </p:cNvPr>
          <p:cNvSpPr/>
          <p:nvPr/>
        </p:nvSpPr>
        <p:spPr>
          <a:xfrm>
            <a:off x="11122090" y="2719350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E228BF-5CFA-43E5-8281-C44E7DA4F403}"/>
              </a:ext>
            </a:extLst>
          </p:cNvPr>
          <p:cNvSpPr/>
          <p:nvPr/>
        </p:nvSpPr>
        <p:spPr>
          <a:xfrm>
            <a:off x="11122090" y="3628925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SUMMARY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1E8157-87E0-4781-9393-A3219B01427A}"/>
              </a:ext>
            </a:extLst>
          </p:cNvPr>
          <p:cNvSpPr/>
          <p:nvPr/>
        </p:nvSpPr>
        <p:spPr>
          <a:xfrm>
            <a:off x="11122090" y="4529118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BA0CFE-53F9-4CEA-A805-BEAD0D862414}"/>
              </a:ext>
            </a:extLst>
          </p:cNvPr>
          <p:cNvSpPr/>
          <p:nvPr/>
        </p:nvSpPr>
        <p:spPr>
          <a:xfrm>
            <a:off x="11122090" y="5436557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FOR REVIEW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1D57D6-58F7-4CAC-BA4F-669373CBBCD8}"/>
              </a:ext>
            </a:extLst>
          </p:cNvPr>
          <p:cNvSpPr txBox="1"/>
          <p:nvPr/>
        </p:nvSpPr>
        <p:spPr>
          <a:xfrm>
            <a:off x="135355" y="1082351"/>
            <a:ext cx="981107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 there an impact on crime rates and unemployment due to the COVID-19 Pandemic in the Kansas City Metropolitan Area?</a:t>
            </a:r>
          </a:p>
          <a:p>
            <a:endParaRPr lang="en-US" dirty="0"/>
          </a:p>
          <a:p>
            <a:r>
              <a:rPr lang="en-US" dirty="0"/>
              <a:t>If so, can we discover a correlation between the variables?</a:t>
            </a:r>
          </a:p>
          <a:p>
            <a:endParaRPr lang="en-US" dirty="0"/>
          </a:p>
          <a:p>
            <a:r>
              <a:rPr lang="en-US" dirty="0"/>
              <a:t>Was there a rise in crime and if so what types?</a:t>
            </a:r>
          </a:p>
          <a:p>
            <a:endParaRPr lang="en-US" dirty="0"/>
          </a:p>
          <a:p>
            <a:r>
              <a:rPr lang="en-US" dirty="0"/>
              <a:t>Was the rise in crime due to unemployment?  How can we highlight that relationship if one exists?</a:t>
            </a:r>
          </a:p>
          <a:p>
            <a:endParaRPr lang="en-US" dirty="0"/>
          </a:p>
          <a:p>
            <a:r>
              <a:rPr lang="en-US" dirty="0"/>
              <a:t>Did the COVID-19 pandemic influence one of the variables more than the other?</a:t>
            </a:r>
          </a:p>
          <a:p>
            <a:r>
              <a:rPr lang="en-US" dirty="0"/>
              <a:t>	Was there any impact at all? </a:t>
            </a:r>
          </a:p>
          <a:p>
            <a:endParaRPr lang="en-US" dirty="0"/>
          </a:p>
          <a:p>
            <a:r>
              <a:rPr lang="en-US" dirty="0"/>
              <a:t>What should we use as benchmark (time wise)?</a:t>
            </a:r>
          </a:p>
          <a:p>
            <a:endParaRPr lang="en-US" dirty="0"/>
          </a:p>
          <a:p>
            <a:r>
              <a:rPr lang="en-US" dirty="0"/>
              <a:t>What kind of crimes were we going to use for our data?</a:t>
            </a:r>
          </a:p>
          <a:p>
            <a:endParaRPr lang="en-US" dirty="0"/>
          </a:p>
          <a:p>
            <a:r>
              <a:rPr lang="en-US" dirty="0"/>
              <a:t>Should we incorporate demographics?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4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08380-4526-430D-8A47-B7E3464004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9573" y="4272676"/>
            <a:ext cx="5664452" cy="40233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F8AEF60-6C5C-4F20-8A99-1B3FB8A88CAB}"/>
              </a:ext>
            </a:extLst>
          </p:cNvPr>
          <p:cNvSpPr/>
          <p:nvPr/>
        </p:nvSpPr>
        <p:spPr>
          <a:xfrm>
            <a:off x="11122090" y="908903"/>
            <a:ext cx="1069910" cy="905953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BB40A-AEE5-453D-AC87-9AC9B5899849}"/>
              </a:ext>
            </a:extLst>
          </p:cNvPr>
          <p:cNvSpPr/>
          <p:nvPr/>
        </p:nvSpPr>
        <p:spPr>
          <a:xfrm>
            <a:off x="11122090" y="2947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354A45-3A8C-4744-83A8-BCF94C5A7DF1}"/>
              </a:ext>
            </a:extLst>
          </p:cNvPr>
          <p:cNvSpPr/>
          <p:nvPr/>
        </p:nvSpPr>
        <p:spPr>
          <a:xfrm>
            <a:off x="11122090" y="1814863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EXPLORATION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6A7FFB-4813-4321-A671-C46C85803084}"/>
              </a:ext>
            </a:extLst>
          </p:cNvPr>
          <p:cNvSpPr/>
          <p:nvPr/>
        </p:nvSpPr>
        <p:spPr>
          <a:xfrm>
            <a:off x="11122090" y="2719350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E228BF-5CFA-43E5-8281-C44E7DA4F403}"/>
              </a:ext>
            </a:extLst>
          </p:cNvPr>
          <p:cNvSpPr/>
          <p:nvPr/>
        </p:nvSpPr>
        <p:spPr>
          <a:xfrm>
            <a:off x="11122090" y="3628925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SUMMARY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1E8157-87E0-4781-9393-A3219B01427A}"/>
              </a:ext>
            </a:extLst>
          </p:cNvPr>
          <p:cNvSpPr/>
          <p:nvPr/>
        </p:nvSpPr>
        <p:spPr>
          <a:xfrm>
            <a:off x="11122090" y="4529118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BA0CFE-53F9-4CEA-A805-BEAD0D862414}"/>
              </a:ext>
            </a:extLst>
          </p:cNvPr>
          <p:cNvSpPr/>
          <p:nvPr/>
        </p:nvSpPr>
        <p:spPr>
          <a:xfrm>
            <a:off x="11122090" y="5436557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FOR REVIEW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E1AD0CD-CA62-4413-BE4A-216C65F8FCA3}"/>
              </a:ext>
            </a:extLst>
          </p:cNvPr>
          <p:cNvSpPr/>
          <p:nvPr/>
        </p:nvSpPr>
        <p:spPr>
          <a:xfrm>
            <a:off x="-171061" y="1120247"/>
            <a:ext cx="3750906" cy="36933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  <a:ea typeface="Source Sans Pro" panose="020B0503030403020204" pitchFamily="34" charset="0"/>
              </a:rPr>
              <a:t>COVID-19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6DADD58-006B-4E66-A91A-81CBC2183C8E}"/>
              </a:ext>
            </a:extLst>
          </p:cNvPr>
          <p:cNvCxnSpPr>
            <a:stCxn id="16" idx="3"/>
          </p:cNvCxnSpPr>
          <p:nvPr/>
        </p:nvCxnSpPr>
        <p:spPr>
          <a:xfrm flipV="1">
            <a:off x="3579845" y="1296955"/>
            <a:ext cx="777551" cy="7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66ED8DA-7C99-478A-A4C1-1BE3B1CE6824}"/>
              </a:ext>
            </a:extLst>
          </p:cNvPr>
          <p:cNvSpPr txBox="1"/>
          <p:nvPr/>
        </p:nvSpPr>
        <p:spPr>
          <a:xfrm>
            <a:off x="4185831" y="1112289"/>
            <a:ext cx="279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u="sng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https://covid19api.com/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40B8F1-0E0D-4665-9FAB-84BDBF9FA953}"/>
              </a:ext>
            </a:extLst>
          </p:cNvPr>
          <p:cNvSpPr txBox="1"/>
          <p:nvPr/>
        </p:nvSpPr>
        <p:spPr>
          <a:xfrm>
            <a:off x="135355" y="1670180"/>
            <a:ext cx="1066949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 API on the coronavirus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sourced from John Hopkins CSSE </a:t>
            </a:r>
            <a:r>
              <a:rPr lang="en-US" sz="1600" i="1" dirty="0"/>
              <a:t>(Center for Science and Systems and Engineering)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Through Postman (at bottom of site)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You can get data pre-sorted by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19BC1FD-852D-47A7-A679-46FD0DA7CB1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1"/>
          <a:stretch/>
        </p:blipFill>
        <p:spPr>
          <a:xfrm>
            <a:off x="1229980" y="2537426"/>
            <a:ext cx="2610618" cy="675531"/>
          </a:xfrm>
          <a:prstGeom prst="rect">
            <a:avLst/>
          </a:prstGeom>
        </p:spPr>
      </p:pic>
      <p:pic>
        <p:nvPicPr>
          <p:cNvPr id="22" name="Picture 2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F48AE4F-79DD-473D-AD15-38196893A1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909" y="2747398"/>
            <a:ext cx="1756615" cy="33549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FBFC46-DC3C-4832-9E81-3C4E6A838393}"/>
              </a:ext>
            </a:extLst>
          </p:cNvPr>
          <p:cNvCxnSpPr>
            <a:cxnSpLocks/>
          </p:cNvCxnSpPr>
          <p:nvPr/>
        </p:nvCxnSpPr>
        <p:spPr>
          <a:xfrm>
            <a:off x="4325790" y="3380868"/>
            <a:ext cx="36332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80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08380-4526-430D-8A47-B7E3464004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Date	End Date	Total Incidents</a:t>
            </a:r>
          </a:p>
          <a:p>
            <a:pPr algn="ctr"/>
            <a:r>
              <a:rPr lang="en-US" dirty="0"/>
              <a:t>0	2019-10-01	2019-10-31	96</a:t>
            </a:r>
          </a:p>
          <a:p>
            <a:pPr algn="ctr"/>
            <a:r>
              <a:rPr lang="en-US" dirty="0"/>
              <a:t>1	2019-11-01	2019-11-30	110</a:t>
            </a:r>
          </a:p>
          <a:p>
            <a:pPr algn="ctr"/>
            <a:r>
              <a:rPr lang="en-US" dirty="0"/>
              <a:t>2	2019-12-01	2019-12-31	126</a:t>
            </a:r>
          </a:p>
          <a:p>
            <a:pPr algn="ctr"/>
            <a:r>
              <a:rPr lang="en-US" dirty="0"/>
              <a:t>3	2020-01-01	2020-01-31	0</a:t>
            </a:r>
          </a:p>
          <a:p>
            <a:pPr algn="ctr"/>
            <a:r>
              <a:rPr lang="en-US" dirty="0"/>
              <a:t>4	2020-02-01	2020-02-29	0</a:t>
            </a:r>
          </a:p>
          <a:p>
            <a:pPr algn="ctr"/>
            <a:r>
              <a:rPr lang="en-US" dirty="0"/>
              <a:t>5	2020-03-01	2020-03-31	0</a:t>
            </a:r>
          </a:p>
          <a:p>
            <a:pPr algn="ctr"/>
            <a:r>
              <a:rPr lang="en-US" dirty="0"/>
              <a:t>6	2020-04-01	2020-04-30	0</a:t>
            </a:r>
          </a:p>
          <a:p>
            <a:pPr algn="ctr"/>
            <a:r>
              <a:rPr lang="en-US" dirty="0"/>
              <a:t>7	2020-05-01	2020-05-31	0</a:t>
            </a:r>
          </a:p>
          <a:p>
            <a:pPr algn="ctr"/>
            <a:r>
              <a:rPr lang="en-US" dirty="0"/>
              <a:t>8	2020-06-01	2020-06-30	0</a:t>
            </a:r>
          </a:p>
          <a:p>
            <a:pPr algn="ctr"/>
            <a:r>
              <a:rPr lang="en-US" dirty="0"/>
              <a:t>9	2020-07-01	2020-07-31	0</a:t>
            </a:r>
          </a:p>
          <a:p>
            <a:pPr algn="ctr"/>
            <a:r>
              <a:rPr lang="en-US" dirty="0"/>
              <a:t>10	2020-08-01	2020-08-31	0</a:t>
            </a:r>
          </a:p>
          <a:p>
            <a:pPr algn="ctr"/>
            <a:r>
              <a:rPr lang="en-US" dirty="0"/>
              <a:t>11	2020-09-01	2020-09-30	0</a:t>
            </a:r>
          </a:p>
          <a:p>
            <a:pPr algn="ctr"/>
            <a:r>
              <a:rPr lang="en-US" dirty="0"/>
              <a:t>12	2020-10-01	2020-10-31	12478</a:t>
            </a:r>
          </a:p>
          <a:p>
            <a:pPr algn="ctr"/>
            <a:r>
              <a:rPr lang="en-US" dirty="0"/>
              <a:t>13	2020-11-01	2020-11-30	13825</a:t>
            </a:r>
          </a:p>
          <a:p>
            <a:pPr algn="ctr"/>
            <a:r>
              <a:rPr lang="en-US" dirty="0"/>
              <a:t>14	2020-12-01	2020-12-31	15196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9573" y="4272676"/>
            <a:ext cx="5664452" cy="40233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F8AEF60-6C5C-4F20-8A99-1B3FB8A88CAB}"/>
              </a:ext>
            </a:extLst>
          </p:cNvPr>
          <p:cNvSpPr/>
          <p:nvPr/>
        </p:nvSpPr>
        <p:spPr>
          <a:xfrm>
            <a:off x="11122090" y="908903"/>
            <a:ext cx="1069910" cy="905953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BB40A-AEE5-453D-AC87-9AC9B5899849}"/>
              </a:ext>
            </a:extLst>
          </p:cNvPr>
          <p:cNvSpPr/>
          <p:nvPr/>
        </p:nvSpPr>
        <p:spPr>
          <a:xfrm>
            <a:off x="11122090" y="2947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354A45-3A8C-4744-83A8-BCF94C5A7DF1}"/>
              </a:ext>
            </a:extLst>
          </p:cNvPr>
          <p:cNvSpPr/>
          <p:nvPr/>
        </p:nvSpPr>
        <p:spPr>
          <a:xfrm>
            <a:off x="11122090" y="1814863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EXPLORATION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6A7FFB-4813-4321-A671-C46C85803084}"/>
              </a:ext>
            </a:extLst>
          </p:cNvPr>
          <p:cNvSpPr/>
          <p:nvPr/>
        </p:nvSpPr>
        <p:spPr>
          <a:xfrm>
            <a:off x="11122090" y="2719350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E228BF-5CFA-43E5-8281-C44E7DA4F403}"/>
              </a:ext>
            </a:extLst>
          </p:cNvPr>
          <p:cNvSpPr/>
          <p:nvPr/>
        </p:nvSpPr>
        <p:spPr>
          <a:xfrm>
            <a:off x="11122090" y="3628925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SUMMARY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1E8157-87E0-4781-9393-A3219B01427A}"/>
              </a:ext>
            </a:extLst>
          </p:cNvPr>
          <p:cNvSpPr/>
          <p:nvPr/>
        </p:nvSpPr>
        <p:spPr>
          <a:xfrm>
            <a:off x="11122090" y="4529118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BA0CFE-53F9-4CEA-A805-BEAD0D862414}"/>
              </a:ext>
            </a:extLst>
          </p:cNvPr>
          <p:cNvSpPr/>
          <p:nvPr/>
        </p:nvSpPr>
        <p:spPr>
          <a:xfrm>
            <a:off x="11122090" y="5436557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FOR REVIEW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E1AD0CD-CA62-4413-BE4A-216C65F8FCA3}"/>
              </a:ext>
            </a:extLst>
          </p:cNvPr>
          <p:cNvSpPr/>
          <p:nvPr/>
        </p:nvSpPr>
        <p:spPr>
          <a:xfrm>
            <a:off x="-171061" y="1120247"/>
            <a:ext cx="3750906" cy="369332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  <a:ea typeface="Source Sans Pro" panose="020B0503030403020204" pitchFamily="34" charset="0"/>
              </a:rPr>
              <a:t>CRIME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7DEBB5-4411-4978-B23B-4833BF41410D}"/>
              </a:ext>
            </a:extLst>
          </p:cNvPr>
          <p:cNvCxnSpPr/>
          <p:nvPr/>
        </p:nvCxnSpPr>
        <p:spPr>
          <a:xfrm flipV="1">
            <a:off x="3579845" y="1296955"/>
            <a:ext cx="777551" cy="7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8731A53-DC42-4926-B3A6-F69B04F5DE59}"/>
              </a:ext>
            </a:extLst>
          </p:cNvPr>
          <p:cNvSpPr txBox="1"/>
          <p:nvPr/>
        </p:nvSpPr>
        <p:spPr>
          <a:xfrm>
            <a:off x="135355" y="1670180"/>
            <a:ext cx="1066949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provided by instructor, Ben (thank you)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Incident-based crime API for KC Metro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from local police agencies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Location and incident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Aggregated on a monthly basis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Volume and trends in crime over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5DC373-EC21-420C-92B1-6F0B71BD3A28}"/>
              </a:ext>
            </a:extLst>
          </p:cNvPr>
          <p:cNvSpPr/>
          <p:nvPr/>
        </p:nvSpPr>
        <p:spPr>
          <a:xfrm>
            <a:off x="4432219" y="1183264"/>
            <a:ext cx="1663781" cy="2654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FBF699-D2B0-46C5-A03B-07CE4FF59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290" y="1207557"/>
            <a:ext cx="1632587" cy="21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8FC0E383-5639-42F3-B0A1-CF4787044F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330675"/>
              </p:ext>
            </p:extLst>
          </p:nvPr>
        </p:nvGraphicFramePr>
        <p:xfrm>
          <a:off x="6037827" y="2015701"/>
          <a:ext cx="4721225" cy="3734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3CB1A588-9082-4529-A72F-4171FF0B4EFD}"/>
              </a:ext>
            </a:extLst>
          </p:cNvPr>
          <p:cNvSpPr/>
          <p:nvPr/>
        </p:nvSpPr>
        <p:spPr>
          <a:xfrm>
            <a:off x="4017446" y="5495700"/>
            <a:ext cx="1174865" cy="63164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58768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08380-4526-430D-8A47-B7E3464004E8}"/>
              </a:ext>
            </a:extLst>
          </p:cNvPr>
          <p:cNvSpPr/>
          <p:nvPr/>
        </p:nvSpPr>
        <p:spPr>
          <a:xfrm>
            <a:off x="0" y="-2947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864">
            <a:off x="5639247" y="1690869"/>
            <a:ext cx="5664452" cy="40233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F8AEF60-6C5C-4F20-8A99-1B3FB8A88CAB}"/>
              </a:ext>
            </a:extLst>
          </p:cNvPr>
          <p:cNvSpPr/>
          <p:nvPr/>
        </p:nvSpPr>
        <p:spPr>
          <a:xfrm>
            <a:off x="11122090" y="908903"/>
            <a:ext cx="1069910" cy="905953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BB40A-AEE5-453D-AC87-9AC9B5899849}"/>
              </a:ext>
            </a:extLst>
          </p:cNvPr>
          <p:cNvSpPr/>
          <p:nvPr/>
        </p:nvSpPr>
        <p:spPr>
          <a:xfrm>
            <a:off x="11122090" y="2947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6A7FFB-4813-4321-A671-C46C85803084}"/>
              </a:ext>
            </a:extLst>
          </p:cNvPr>
          <p:cNvSpPr/>
          <p:nvPr/>
        </p:nvSpPr>
        <p:spPr>
          <a:xfrm>
            <a:off x="11122090" y="2719350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E228BF-5CFA-43E5-8281-C44E7DA4F403}"/>
              </a:ext>
            </a:extLst>
          </p:cNvPr>
          <p:cNvSpPr/>
          <p:nvPr/>
        </p:nvSpPr>
        <p:spPr>
          <a:xfrm>
            <a:off x="11122090" y="3628925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SUMMARY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1E8157-87E0-4781-9393-A3219B01427A}"/>
              </a:ext>
            </a:extLst>
          </p:cNvPr>
          <p:cNvSpPr/>
          <p:nvPr/>
        </p:nvSpPr>
        <p:spPr>
          <a:xfrm>
            <a:off x="11122090" y="4529118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BA0CFE-53F9-4CEA-A805-BEAD0D862414}"/>
              </a:ext>
            </a:extLst>
          </p:cNvPr>
          <p:cNvSpPr/>
          <p:nvPr/>
        </p:nvSpPr>
        <p:spPr>
          <a:xfrm>
            <a:off x="11122090" y="5436557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FOR REVIEW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E1AD0CD-CA62-4413-BE4A-216C65F8FCA3}"/>
              </a:ext>
            </a:extLst>
          </p:cNvPr>
          <p:cNvSpPr/>
          <p:nvPr/>
        </p:nvSpPr>
        <p:spPr>
          <a:xfrm>
            <a:off x="-171061" y="1120247"/>
            <a:ext cx="3750906" cy="369332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  <a:ea typeface="Source Sans Pro" panose="020B0503030403020204" pitchFamily="34" charset="0"/>
              </a:rPr>
              <a:t>UNEMPLOYMENT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354A45-3A8C-4744-83A8-BCF94C5A7DF1}"/>
              </a:ext>
            </a:extLst>
          </p:cNvPr>
          <p:cNvSpPr/>
          <p:nvPr/>
        </p:nvSpPr>
        <p:spPr>
          <a:xfrm>
            <a:off x="11122090" y="1814863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EXPLORATION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D3ABE51-C7D6-4D28-9311-344ADD0EA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167" y="68422"/>
            <a:ext cx="4987843" cy="3325229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2FDE81B-0B99-4134-B25B-E81C35822C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6" y="3581458"/>
            <a:ext cx="8293273" cy="27166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A851F3-1F85-4E00-94FA-F443A5C5909D}"/>
              </a:ext>
            </a:extLst>
          </p:cNvPr>
          <p:cNvSpPr txBox="1"/>
          <p:nvPr/>
        </p:nvSpPr>
        <p:spPr>
          <a:xfrm>
            <a:off x="491067" y="1731037"/>
            <a:ext cx="52239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Unemployment data found at: </a:t>
            </a:r>
            <a:r>
              <a:rPr lang="en-US" dirty="0">
                <a:hlinkClick r:id="rId6"/>
              </a:rPr>
              <a:t>https://www.bls.gov/data/#unemployment</a:t>
            </a: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Unemployment data collected on a monthly basis from Kansas City, Mo in 2019 and 2020 to show the impact COVID-19 had on the economy.</a:t>
            </a:r>
          </a:p>
        </p:txBody>
      </p:sp>
    </p:spTree>
    <p:extLst>
      <p:ext uri="{BB962C8B-B14F-4D97-AF65-F5344CB8AC3E}">
        <p14:creationId xmlns:p14="http://schemas.microsoft.com/office/powerpoint/2010/main" val="3854090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08380-4526-430D-8A47-B7E3464004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22097" y="3286894"/>
            <a:ext cx="5564155" cy="40233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F8AEF60-6C5C-4F20-8A99-1B3FB8A88CAB}"/>
              </a:ext>
            </a:extLst>
          </p:cNvPr>
          <p:cNvSpPr/>
          <p:nvPr/>
        </p:nvSpPr>
        <p:spPr>
          <a:xfrm>
            <a:off x="11122090" y="908903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BB40A-AEE5-453D-AC87-9AC9B5899849}"/>
              </a:ext>
            </a:extLst>
          </p:cNvPr>
          <p:cNvSpPr/>
          <p:nvPr/>
        </p:nvSpPr>
        <p:spPr>
          <a:xfrm>
            <a:off x="11122090" y="2947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6A7FFB-4813-4321-A671-C46C85803084}"/>
              </a:ext>
            </a:extLst>
          </p:cNvPr>
          <p:cNvSpPr/>
          <p:nvPr/>
        </p:nvSpPr>
        <p:spPr>
          <a:xfrm>
            <a:off x="11122090" y="2719350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E228BF-5CFA-43E5-8281-C44E7DA4F403}"/>
              </a:ext>
            </a:extLst>
          </p:cNvPr>
          <p:cNvSpPr/>
          <p:nvPr/>
        </p:nvSpPr>
        <p:spPr>
          <a:xfrm>
            <a:off x="11122090" y="3628925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SUMMARY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1E8157-87E0-4781-9393-A3219B01427A}"/>
              </a:ext>
            </a:extLst>
          </p:cNvPr>
          <p:cNvSpPr/>
          <p:nvPr/>
        </p:nvSpPr>
        <p:spPr>
          <a:xfrm>
            <a:off x="11122090" y="4529118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BA0CFE-53F9-4CEA-A805-BEAD0D862414}"/>
              </a:ext>
            </a:extLst>
          </p:cNvPr>
          <p:cNvSpPr/>
          <p:nvPr/>
        </p:nvSpPr>
        <p:spPr>
          <a:xfrm>
            <a:off x="11122090" y="5436557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FOR REVIEW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3403CF-6C01-4E3E-8922-CACBA03DD778}"/>
              </a:ext>
            </a:extLst>
          </p:cNvPr>
          <p:cNvSpPr/>
          <p:nvPr/>
        </p:nvSpPr>
        <p:spPr>
          <a:xfrm>
            <a:off x="10151706" y="1833860"/>
            <a:ext cx="1632857" cy="29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entury Gothic" panose="020B0502020202020204" pitchFamily="34" charset="0"/>
              </a:rPr>
              <a:t>COVID-19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354A45-3A8C-4744-83A8-BCF94C5A7DF1}"/>
              </a:ext>
            </a:extLst>
          </p:cNvPr>
          <p:cNvSpPr/>
          <p:nvPr/>
        </p:nvSpPr>
        <p:spPr>
          <a:xfrm>
            <a:off x="11122090" y="1814863"/>
            <a:ext cx="1069910" cy="9059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EXPLORATION</a:t>
            </a:r>
          </a:p>
        </p:txBody>
      </p:sp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23147CE-72D9-431A-A9EB-1C4AAF1558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653" y="1600428"/>
            <a:ext cx="7315200" cy="3657143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73121BAE-9152-4B77-B776-3D756094D8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8695" y="2792329"/>
            <a:ext cx="5955642" cy="1688339"/>
          </a:xfrm>
          <a:prstGeom prst="rect">
            <a:avLst/>
          </a:prstGeom>
        </p:spPr>
      </p:pic>
      <p:pic>
        <p:nvPicPr>
          <p:cNvPr id="12" name="Picture 11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0002F378-3067-49E3-AC06-916C5B0DE9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8695" y="1122587"/>
            <a:ext cx="5955642" cy="1743477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111E3D85-D0B3-4668-A7F3-B36017A36B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947" y="1290028"/>
            <a:ext cx="4565848" cy="1330708"/>
          </a:xfrm>
          <a:prstGeom prst="rect">
            <a:avLst/>
          </a:prstGeom>
        </p:spPr>
      </p:pic>
      <p:pic>
        <p:nvPicPr>
          <p:cNvPr id="16" name="Picture 15" descr="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61B28A6-1590-49F9-A6AD-09774C47EF6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72"/>
          <a:stretch/>
        </p:blipFill>
        <p:spPr>
          <a:xfrm>
            <a:off x="5546947" y="2997298"/>
            <a:ext cx="4526937" cy="1293179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6AD0E402-8875-448E-98A4-0F1A597E38A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2" r="8215"/>
          <a:stretch/>
        </p:blipFill>
        <p:spPr>
          <a:xfrm>
            <a:off x="-5935" y="4497240"/>
            <a:ext cx="5049488" cy="1601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A92856-FB11-4E19-A53C-5BB9F881B3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249" y="4654566"/>
            <a:ext cx="4621636" cy="126916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471B84E-BC5B-40F9-8EDF-7D973FC35933}"/>
              </a:ext>
            </a:extLst>
          </p:cNvPr>
          <p:cNvSpPr/>
          <p:nvPr/>
        </p:nvSpPr>
        <p:spPr>
          <a:xfrm>
            <a:off x="1959037" y="527888"/>
            <a:ext cx="72040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vs. Non Linear equations (“The Baseline”)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969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22097" y="3286894"/>
            <a:ext cx="5564155" cy="40233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F8AEF60-6C5C-4F20-8A99-1B3FB8A88CAB}"/>
              </a:ext>
            </a:extLst>
          </p:cNvPr>
          <p:cNvSpPr/>
          <p:nvPr/>
        </p:nvSpPr>
        <p:spPr>
          <a:xfrm>
            <a:off x="11122090" y="908903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BB40A-AEE5-453D-AC87-9AC9B5899849}"/>
              </a:ext>
            </a:extLst>
          </p:cNvPr>
          <p:cNvSpPr/>
          <p:nvPr/>
        </p:nvSpPr>
        <p:spPr>
          <a:xfrm>
            <a:off x="11122090" y="2947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6A7FFB-4813-4321-A671-C46C85803084}"/>
              </a:ext>
            </a:extLst>
          </p:cNvPr>
          <p:cNvSpPr/>
          <p:nvPr/>
        </p:nvSpPr>
        <p:spPr>
          <a:xfrm>
            <a:off x="11122090" y="2719350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E228BF-5CFA-43E5-8281-C44E7DA4F403}"/>
              </a:ext>
            </a:extLst>
          </p:cNvPr>
          <p:cNvSpPr/>
          <p:nvPr/>
        </p:nvSpPr>
        <p:spPr>
          <a:xfrm>
            <a:off x="11122090" y="3628925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SUMMARY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1E8157-87E0-4781-9393-A3219B01427A}"/>
              </a:ext>
            </a:extLst>
          </p:cNvPr>
          <p:cNvSpPr/>
          <p:nvPr/>
        </p:nvSpPr>
        <p:spPr>
          <a:xfrm>
            <a:off x="11122090" y="4529118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BA0CFE-53F9-4CEA-A805-BEAD0D862414}"/>
              </a:ext>
            </a:extLst>
          </p:cNvPr>
          <p:cNvSpPr/>
          <p:nvPr/>
        </p:nvSpPr>
        <p:spPr>
          <a:xfrm>
            <a:off x="11122090" y="5436557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FOR REVIEW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3403CF-6C01-4E3E-8922-CACBA03DD778}"/>
              </a:ext>
            </a:extLst>
          </p:cNvPr>
          <p:cNvSpPr/>
          <p:nvPr/>
        </p:nvSpPr>
        <p:spPr>
          <a:xfrm>
            <a:off x="10151706" y="1833860"/>
            <a:ext cx="1632857" cy="29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entury Gothic" panose="020B0502020202020204" pitchFamily="34" charset="0"/>
              </a:rPr>
              <a:t>COVID-19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354A45-3A8C-4744-83A8-BCF94C5A7DF1}"/>
              </a:ext>
            </a:extLst>
          </p:cNvPr>
          <p:cNvSpPr/>
          <p:nvPr/>
        </p:nvSpPr>
        <p:spPr>
          <a:xfrm>
            <a:off x="11122090" y="1814863"/>
            <a:ext cx="1069910" cy="9059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EXPLORATION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71B84E-BC5B-40F9-8EDF-7D973FC35933}"/>
              </a:ext>
            </a:extLst>
          </p:cNvPr>
          <p:cNvSpPr/>
          <p:nvPr/>
        </p:nvSpPr>
        <p:spPr>
          <a:xfrm>
            <a:off x="3223000" y="527888"/>
            <a:ext cx="46760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Correlation of Cases vs. Deaths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7C258340-BE1E-4E70-975D-98CB8778CA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19"/>
          <a:stretch/>
        </p:blipFill>
        <p:spPr>
          <a:xfrm>
            <a:off x="338453" y="2616085"/>
            <a:ext cx="5166525" cy="19354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763097-23AB-4068-AE62-09D25DA19400}"/>
              </a:ext>
            </a:extLst>
          </p:cNvPr>
          <p:cNvSpPr txBox="1"/>
          <p:nvPr/>
        </p:nvSpPr>
        <p:spPr>
          <a:xfrm>
            <a:off x="563255" y="1489431"/>
            <a:ext cx="48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1</a:t>
            </a:r>
            <a:r>
              <a:rPr lang="en-US" baseline="30000" dirty="0"/>
              <a:t>st</a:t>
            </a:r>
            <a:r>
              <a:rPr lang="en-US" dirty="0"/>
              <a:t> 2020 – June 30</a:t>
            </a:r>
            <a:r>
              <a:rPr lang="en-US" baseline="30000" dirty="0"/>
              <a:t>th</a:t>
            </a:r>
            <a:r>
              <a:rPr lang="en-US" dirty="0"/>
              <a:t> 2020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DB98CDF7-2B98-489E-96B9-3B9857BE2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190" y="4732681"/>
            <a:ext cx="2855450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r-squared is: 0.9825204775479639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662F0934-B66E-4CF1-99C8-1632983572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68" y="4940016"/>
            <a:ext cx="5096516" cy="11719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31F34AE-05FE-460A-9C29-C68C09F899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09" y="2159748"/>
            <a:ext cx="5074128" cy="236240"/>
          </a:xfrm>
          <a:prstGeom prst="rect">
            <a:avLst/>
          </a:prstGeom>
        </p:spPr>
      </p:pic>
      <p:pic>
        <p:nvPicPr>
          <p:cNvPr id="35" name="Picture 34" descr="Text&#10;&#10;Description automatically generated with medium confidence">
            <a:extLst>
              <a:ext uri="{FF2B5EF4-FFF2-40B4-BE49-F238E27FC236}">
                <a16:creationId xmlns:a16="http://schemas.microsoft.com/office/drawing/2014/main" id="{EC304CEE-4290-4631-913B-4BE14EDC01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805" y="2179883"/>
            <a:ext cx="5173895" cy="229856"/>
          </a:xfrm>
          <a:prstGeom prst="rect">
            <a:avLst/>
          </a:prstGeom>
        </p:spPr>
      </p:pic>
      <p:sp>
        <p:nvSpPr>
          <p:cNvPr id="38" name="Rectangle 2">
            <a:extLst>
              <a:ext uri="{FF2B5EF4-FFF2-40B4-BE49-F238E27FC236}">
                <a16:creationId xmlns:a16="http://schemas.microsoft.com/office/drawing/2014/main" id="{BF4E4A42-64AB-43E4-8A47-E2F21628D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967" y="4683742"/>
            <a:ext cx="2984500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r-squared is: 0.9878841847717416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" name="Picture 39" descr="Chart&#10;&#10;Description automatically generated">
            <a:extLst>
              <a:ext uri="{FF2B5EF4-FFF2-40B4-BE49-F238E27FC236}">
                <a16:creationId xmlns:a16="http://schemas.microsoft.com/office/drawing/2014/main" id="{2CE0ECA5-78EA-4C62-A5B0-53492C2614D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4"/>
          <a:stretch/>
        </p:blipFill>
        <p:spPr>
          <a:xfrm>
            <a:off x="5653174" y="2576615"/>
            <a:ext cx="5315393" cy="1974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B6E67CCF-B8B3-4E6B-A2FD-9777F12287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544" y="4915889"/>
            <a:ext cx="5446798" cy="119612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E41F727-EBBF-4A04-BBA7-816D1413D508}"/>
              </a:ext>
            </a:extLst>
          </p:cNvPr>
          <p:cNvSpPr txBox="1"/>
          <p:nvPr/>
        </p:nvSpPr>
        <p:spPr>
          <a:xfrm>
            <a:off x="5842672" y="1494921"/>
            <a:ext cx="48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July 1</a:t>
            </a:r>
            <a:r>
              <a:rPr lang="en-US" baseline="30000" dirty="0"/>
              <a:t>st</a:t>
            </a:r>
            <a:r>
              <a:rPr lang="en-US" dirty="0"/>
              <a:t> 2020 – December 30</a:t>
            </a:r>
            <a:r>
              <a:rPr lang="en-US" baseline="30000" dirty="0"/>
              <a:t>th</a:t>
            </a:r>
            <a:r>
              <a:rPr lang="en-US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2841038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3646</TotalTime>
  <Words>909</Words>
  <Application>Microsoft Office PowerPoint</Application>
  <PresentationFormat>Widescreen</PresentationFormat>
  <Paragraphs>279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Agency FB</vt:lpstr>
      <vt:lpstr>Arial</vt:lpstr>
      <vt:lpstr>Calibri</vt:lpstr>
      <vt:lpstr>Calibri Light</vt:lpstr>
      <vt:lpstr>Century Gothic</vt:lpstr>
      <vt:lpstr>Courier New</vt:lpstr>
      <vt:lpstr>Sitka Heading Semibold</vt:lpstr>
      <vt:lpstr>Source Sans Pro</vt:lpstr>
      <vt:lpstr>Source Sans Pro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Smith</dc:creator>
  <cp:lastModifiedBy>Eric Weber</cp:lastModifiedBy>
  <cp:revision>54</cp:revision>
  <dcterms:created xsi:type="dcterms:W3CDTF">2021-03-01T23:12:59Z</dcterms:created>
  <dcterms:modified xsi:type="dcterms:W3CDTF">2021-03-05T19:20:50Z</dcterms:modified>
</cp:coreProperties>
</file>