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7" r:id="rId2"/>
    <p:sldId id="268" r:id="rId3"/>
    <p:sldId id="274" r:id="rId4"/>
    <p:sldId id="258" r:id="rId5"/>
    <p:sldId id="266" r:id="rId6"/>
    <p:sldId id="267" r:id="rId7"/>
    <p:sldId id="261" r:id="rId8"/>
    <p:sldId id="286" r:id="rId9"/>
    <p:sldId id="287" r:id="rId10"/>
    <p:sldId id="285" r:id="rId11"/>
    <p:sldId id="282" r:id="rId12"/>
    <p:sldId id="283" r:id="rId13"/>
    <p:sldId id="265" r:id="rId14"/>
    <p:sldId id="259" r:id="rId15"/>
    <p:sldId id="262" r:id="rId16"/>
    <p:sldId id="264" r:id="rId17"/>
    <p:sldId id="275" r:id="rId18"/>
    <p:sldId id="276" r:id="rId19"/>
    <p:sldId id="277" r:id="rId20"/>
    <p:sldId id="278" r:id="rId21"/>
    <p:sldId id="269" r:id="rId22"/>
    <p:sldId id="272" r:id="rId23"/>
    <p:sldId id="271" r:id="rId24"/>
    <p:sldId id="280" r:id="rId25"/>
    <p:sldId id="270" r:id="rId26"/>
    <p:sldId id="279" r:id="rId27"/>
    <p:sldId id="263" r:id="rId28"/>
    <p:sldId id="281" r:id="rId29"/>
  </p:sldIdLst>
  <p:sldSz cx="12192000" cy="6858000"/>
  <p:notesSz cx="6858000" cy="9144000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yl z motywem 1 — Ak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2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DE514-0D41-4B4B-B747-850AAFE421C3}" type="datetimeFigureOut">
              <a:rPr lang="pl-PL" smtClean="0"/>
              <a:t>14.10.2024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873192-7AF0-451E-9932-654B0628E02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4079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873192-7AF0-451E-9932-654B0628E027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029023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Krzysztof Wróblewski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873192-7AF0-451E-9932-654B0628E027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41405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Krzysztof Wróblewski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873192-7AF0-451E-9932-654B0628E027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908022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Krzysztof Wróblewski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873192-7AF0-451E-9932-654B0628E027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618102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Krzysztof Wróblewski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873192-7AF0-451E-9932-654B0628E027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8145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Jan Jankowski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873192-7AF0-451E-9932-654B0628E027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32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Michał Starba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873192-7AF0-451E-9932-654B0628E027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31074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Michał Starba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873192-7AF0-451E-9932-654B0628E027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0662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Michał Starba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873192-7AF0-451E-9932-654B0628E027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5798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Michał Starba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873192-7AF0-451E-9932-654B0628E027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1462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Michał Starba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873192-7AF0-451E-9932-654B0628E027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7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Michał Starba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873192-7AF0-451E-9932-654B0628E027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45281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Krzysztof </a:t>
            </a:r>
            <a:r>
              <a:rPr lang="pl-PL" dirty="0" err="1"/>
              <a:t>Saar</a:t>
            </a:r>
            <a:endParaRPr lang="pl-PL" dirty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873192-7AF0-451E-9932-654B0628E027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6050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Krzysztof </a:t>
            </a:r>
            <a:r>
              <a:rPr lang="pl-PL" dirty="0" err="1"/>
              <a:t>Saar</a:t>
            </a:r>
            <a:endParaRPr lang="pl-PL" dirty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873192-7AF0-451E-9932-654B0628E027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5627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3">
            <a:extLst>
              <a:ext uri="{FF2B5EF4-FFF2-40B4-BE49-F238E27FC236}">
                <a16:creationId xmlns:a16="http://schemas.microsoft.com/office/drawing/2014/main" id="{BA4D1733-7BF8-8020-975C-7594C502C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ytuł 1">
            <a:extLst>
              <a:ext uri="{FF2B5EF4-FFF2-40B4-BE49-F238E27FC236}">
                <a16:creationId xmlns:a16="http://schemas.microsoft.com/office/drawing/2014/main" id="{0BE63606-0E81-F9FE-32DD-34C5B62F58BE}"/>
              </a:ext>
            </a:extLst>
          </p:cNvPr>
          <p:cNvSpPr txBox="1">
            <a:spLocks/>
          </p:cNvSpPr>
          <p:nvPr/>
        </p:nvSpPr>
        <p:spPr bwMode="auto">
          <a:xfrm>
            <a:off x="387351" y="2420939"/>
            <a:ext cx="11521016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>
              <a:defRPr/>
            </a:pPr>
            <a:endParaRPr lang="pl-PL" sz="4000" kern="0" dirty="0">
              <a:latin typeface="Calibri" panose="020F0502020204030204" pitchFamily="34" charset="0"/>
            </a:endParaRPr>
          </a:p>
        </p:txBody>
      </p:sp>
      <p:pic>
        <p:nvPicPr>
          <p:cNvPr id="4" name="Obraz 5">
            <a:extLst>
              <a:ext uri="{FF2B5EF4-FFF2-40B4-BE49-F238E27FC236}">
                <a16:creationId xmlns:a16="http://schemas.microsoft.com/office/drawing/2014/main" id="{54761C15-1E58-32DA-1B9D-B2A0E94C6E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34" y="5951539"/>
            <a:ext cx="143933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871531" y="1988840"/>
            <a:ext cx="10152536" cy="475252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1871531" y="116632"/>
            <a:ext cx="10152536" cy="1728192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5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4014649997"/>
      </p:ext>
    </p:extLst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A6AB47A7-48EC-E062-D216-88641E1852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5980EB61-3536-BDFC-6CCA-626B1EA150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1"/>
            <a:ext cx="81491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81AE299E-AFA3-414E-82D0-3201438882B5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839200" y="116632"/>
            <a:ext cx="3209461" cy="6696744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007435" y="116632"/>
            <a:ext cx="7628565" cy="669674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57600527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3">
            <a:extLst>
              <a:ext uri="{FF2B5EF4-FFF2-40B4-BE49-F238E27FC236}">
                <a16:creationId xmlns:a16="http://schemas.microsoft.com/office/drawing/2014/main" id="{D18A7B20-7205-0603-4486-6E4230CEA4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Obraz 4">
            <a:extLst>
              <a:ext uri="{FF2B5EF4-FFF2-40B4-BE49-F238E27FC236}">
                <a16:creationId xmlns:a16="http://schemas.microsoft.com/office/drawing/2014/main" id="{59D87676-EEBE-375E-A88D-24CAD51C89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34" y="5951539"/>
            <a:ext cx="143933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6272226" y="2492896"/>
            <a:ext cx="5751841" cy="1152128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871531" y="116632"/>
            <a:ext cx="4224469" cy="66247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</a:p>
        </p:txBody>
      </p:sp>
      <p:sp>
        <p:nvSpPr>
          <p:cNvPr id="10" name="Symbol zastępczy tekstu 2"/>
          <p:cNvSpPr>
            <a:spLocks noGrp="1"/>
          </p:cNvSpPr>
          <p:nvPr>
            <p:ph type="body" idx="11"/>
          </p:nvPr>
        </p:nvSpPr>
        <p:spPr>
          <a:xfrm>
            <a:off x="6272226" y="116632"/>
            <a:ext cx="5751841" cy="2232248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Symbol zastępczy zawartości 2"/>
          <p:cNvSpPr>
            <a:spLocks noGrp="1"/>
          </p:cNvSpPr>
          <p:nvPr>
            <p:ph sz="half" idx="12"/>
          </p:nvPr>
        </p:nvSpPr>
        <p:spPr>
          <a:xfrm>
            <a:off x="6272225" y="3861048"/>
            <a:ext cx="5751843" cy="2880320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31603036"/>
      </p:ext>
    </p:extLst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3">
            <a:extLst>
              <a:ext uri="{FF2B5EF4-FFF2-40B4-BE49-F238E27FC236}">
                <a16:creationId xmlns:a16="http://schemas.microsoft.com/office/drawing/2014/main" id="{281A9D71-FBEA-50DC-BE7A-0F5345CA8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ole tekstowe 4">
            <a:extLst>
              <a:ext uri="{FF2B5EF4-FFF2-40B4-BE49-F238E27FC236}">
                <a16:creationId xmlns:a16="http://schemas.microsoft.com/office/drawing/2014/main" id="{BD6F1908-4629-7909-6520-A9C44072C7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1"/>
            <a:ext cx="81491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7D3C3EAE-DA9E-4BC8-91B4-F105A7B17134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Symbol zastępczy zawartości 2"/>
          <p:cNvSpPr>
            <a:spLocks noGrp="1"/>
          </p:cNvSpPr>
          <p:nvPr>
            <p:ph sz="half" idx="1"/>
          </p:nvPr>
        </p:nvSpPr>
        <p:spPr>
          <a:xfrm>
            <a:off x="1007433" y="1556792"/>
            <a:ext cx="11016635" cy="5256584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8" name="Symbol zastępczy tekstu 2"/>
          <p:cNvSpPr>
            <a:spLocks noGrp="1"/>
          </p:cNvSpPr>
          <p:nvPr>
            <p:ph type="body" idx="10"/>
          </p:nvPr>
        </p:nvSpPr>
        <p:spPr>
          <a:xfrm>
            <a:off x="1007434" y="116632"/>
            <a:ext cx="11046297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1007433" y="620688"/>
            <a:ext cx="11046299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08645486"/>
      </p:ext>
    </p:extLst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3">
            <a:extLst>
              <a:ext uri="{FF2B5EF4-FFF2-40B4-BE49-F238E27FC236}">
                <a16:creationId xmlns:a16="http://schemas.microsoft.com/office/drawing/2014/main" id="{6B6348DF-2CD2-C5A3-E93A-3D32F1E7D9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ole tekstowe 4">
            <a:extLst>
              <a:ext uri="{FF2B5EF4-FFF2-40B4-BE49-F238E27FC236}">
                <a16:creationId xmlns:a16="http://schemas.microsoft.com/office/drawing/2014/main" id="{6F5243D4-AC29-04A7-3227-D1E5ECA29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1"/>
            <a:ext cx="81491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F5072B3E-DC4D-42E3-9012-DDE1389BA2EF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Symbol zastępczy obrazu 2"/>
          <p:cNvSpPr>
            <a:spLocks noGrp="1"/>
          </p:cNvSpPr>
          <p:nvPr>
            <p:ph type="pic" idx="1"/>
          </p:nvPr>
        </p:nvSpPr>
        <p:spPr>
          <a:xfrm>
            <a:off x="1007434" y="1844824"/>
            <a:ext cx="4896545" cy="49685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9" name="Symbol zastępczy zawartości 2"/>
          <p:cNvSpPr>
            <a:spLocks noGrp="1"/>
          </p:cNvSpPr>
          <p:nvPr>
            <p:ph idx="11"/>
          </p:nvPr>
        </p:nvSpPr>
        <p:spPr>
          <a:xfrm>
            <a:off x="6095238" y="1844824"/>
            <a:ext cx="5953423" cy="4968553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4" name="Symbol zastępczy tekstu 2"/>
          <p:cNvSpPr>
            <a:spLocks noGrp="1"/>
          </p:cNvSpPr>
          <p:nvPr>
            <p:ph type="body" idx="12"/>
          </p:nvPr>
        </p:nvSpPr>
        <p:spPr>
          <a:xfrm>
            <a:off x="1007434" y="116632"/>
            <a:ext cx="11016633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1007433" y="1120626"/>
            <a:ext cx="11041227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410262009"/>
      </p:ext>
    </p:extLst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3">
            <a:extLst>
              <a:ext uri="{FF2B5EF4-FFF2-40B4-BE49-F238E27FC236}">
                <a16:creationId xmlns:a16="http://schemas.microsoft.com/office/drawing/2014/main" id="{F856E55F-2370-AB74-4588-F572F397B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pole tekstowe 4">
            <a:extLst>
              <a:ext uri="{FF2B5EF4-FFF2-40B4-BE49-F238E27FC236}">
                <a16:creationId xmlns:a16="http://schemas.microsoft.com/office/drawing/2014/main" id="{22B9D52E-DF50-9841-FDFB-B467EFBA5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1"/>
            <a:ext cx="81491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B2FB30EB-35C9-48A6-AF28-AAE16027CF17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1007434" y="1628801"/>
            <a:ext cx="5376599" cy="5112567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0" name="Symbol zastępczy zawartości 2"/>
          <p:cNvSpPr>
            <a:spLocks noGrp="1"/>
          </p:cNvSpPr>
          <p:nvPr>
            <p:ph sz="half" idx="11"/>
          </p:nvPr>
        </p:nvSpPr>
        <p:spPr>
          <a:xfrm>
            <a:off x="6576054" y="1628801"/>
            <a:ext cx="5477679" cy="5112566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2" name="Symbol zastępczy tekstu 2"/>
          <p:cNvSpPr>
            <a:spLocks noGrp="1"/>
          </p:cNvSpPr>
          <p:nvPr>
            <p:ph type="body" idx="10"/>
          </p:nvPr>
        </p:nvSpPr>
        <p:spPr>
          <a:xfrm>
            <a:off x="1007434" y="44624"/>
            <a:ext cx="11046297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3" name="Symbol zastępczy tekstu 2"/>
          <p:cNvSpPr>
            <a:spLocks noGrp="1"/>
          </p:cNvSpPr>
          <p:nvPr>
            <p:ph type="body" idx="12"/>
          </p:nvPr>
        </p:nvSpPr>
        <p:spPr>
          <a:xfrm>
            <a:off x="1007433" y="548680"/>
            <a:ext cx="11046299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133699032"/>
      </p:ext>
    </p:extLst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3">
            <a:extLst>
              <a:ext uri="{FF2B5EF4-FFF2-40B4-BE49-F238E27FC236}">
                <a16:creationId xmlns:a16="http://schemas.microsoft.com/office/drawing/2014/main" id="{592C0A1E-DC04-AFFD-80DE-6ED9D9D06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ole tekstowe 4">
            <a:extLst>
              <a:ext uri="{FF2B5EF4-FFF2-40B4-BE49-F238E27FC236}">
                <a16:creationId xmlns:a16="http://schemas.microsoft.com/office/drawing/2014/main" id="{19C42650-729F-C784-5A54-C421D2958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1"/>
            <a:ext cx="81491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5AAFC34F-B158-430B-A9FD-73C9C772CC65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Symbol zastępczy zawartości 2"/>
          <p:cNvSpPr>
            <a:spLocks noGrp="1"/>
          </p:cNvSpPr>
          <p:nvPr>
            <p:ph sz="half" idx="1"/>
          </p:nvPr>
        </p:nvSpPr>
        <p:spPr>
          <a:xfrm>
            <a:off x="1007435" y="1628801"/>
            <a:ext cx="5400552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2" name="Symbol zastępczy zawartości 2"/>
          <p:cNvSpPr>
            <a:spLocks noGrp="1"/>
          </p:cNvSpPr>
          <p:nvPr>
            <p:ph sz="half" idx="11"/>
          </p:nvPr>
        </p:nvSpPr>
        <p:spPr>
          <a:xfrm>
            <a:off x="6672064" y="1628801"/>
            <a:ext cx="5400552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6" name="Symbol zastępczy tekstu 2"/>
          <p:cNvSpPr>
            <a:spLocks noGrp="1"/>
          </p:cNvSpPr>
          <p:nvPr>
            <p:ph type="body" idx="12"/>
          </p:nvPr>
        </p:nvSpPr>
        <p:spPr>
          <a:xfrm>
            <a:off x="1007434" y="116632"/>
            <a:ext cx="11016633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7" name="Symbol zastępczy tekstu 2"/>
          <p:cNvSpPr>
            <a:spLocks noGrp="1"/>
          </p:cNvSpPr>
          <p:nvPr>
            <p:ph type="body" idx="10"/>
          </p:nvPr>
        </p:nvSpPr>
        <p:spPr>
          <a:xfrm>
            <a:off x="1007435" y="1120626"/>
            <a:ext cx="5400552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9" name="Symbol zastępczy tekstu 2"/>
          <p:cNvSpPr>
            <a:spLocks noGrp="1"/>
          </p:cNvSpPr>
          <p:nvPr>
            <p:ph type="body" idx="13"/>
          </p:nvPr>
        </p:nvSpPr>
        <p:spPr>
          <a:xfrm>
            <a:off x="6672064" y="1120626"/>
            <a:ext cx="5400552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4128175206"/>
      </p:ext>
    </p:extLst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C3F4698D-ACE9-2BC2-8F41-9127D014F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>
            <a:extLst>
              <a:ext uri="{FF2B5EF4-FFF2-40B4-BE49-F238E27FC236}">
                <a16:creationId xmlns:a16="http://schemas.microsoft.com/office/drawing/2014/main" id="{DCFF83EC-2728-39D5-2A28-1F30B9603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1"/>
            <a:ext cx="81491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16E33CCD-3D29-480B-8FFA-43D44EDF9912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1424" y="116632"/>
            <a:ext cx="4416491" cy="13184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519936" y="116632"/>
            <a:ext cx="6528725" cy="66247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911424" y="1435100"/>
            <a:ext cx="4416491" cy="53062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776167116"/>
      </p:ext>
    </p:extLst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1E116CDE-8D61-5217-E3F4-F0183E074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>
            <a:extLst>
              <a:ext uri="{FF2B5EF4-FFF2-40B4-BE49-F238E27FC236}">
                <a16:creationId xmlns:a16="http://schemas.microsoft.com/office/drawing/2014/main" id="{C6FB7286-F000-AC75-690F-56C6FABC5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1"/>
            <a:ext cx="81491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E304EEC6-6CD2-47F8-A46A-66A18BDEBC75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005269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007435" y="283"/>
            <a:ext cx="11184061" cy="4727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3005269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882358112"/>
      </p:ext>
    </p:extLst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EEBAF248-4184-39A2-D858-AC640F9C7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C4E25C7C-D55C-DAF3-8349-3779A545D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1"/>
            <a:ext cx="81491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E93F950F-A4E7-46A6-BE14-74B90EA9EF93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07435" y="116632"/>
            <a:ext cx="11041227" cy="1548656"/>
          </a:xfrm>
        </p:spPr>
        <p:txBody>
          <a:bodyPr/>
          <a:lstStyle>
            <a:lvl1pPr>
              <a:defRPr b="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007435" y="1772817"/>
            <a:ext cx="11041227" cy="4968551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05585598"/>
      </p:ext>
    </p:extLst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>
            <a:extLst>
              <a:ext uri="{FF2B5EF4-FFF2-40B4-BE49-F238E27FC236}">
                <a16:creationId xmlns:a16="http://schemas.microsoft.com/office/drawing/2014/main" id="{82A7BF8A-C108-EB8F-BC89-6F608B375A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3934" y="115888"/>
            <a:ext cx="11040533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 wzorca tytułu</a:t>
            </a:r>
          </a:p>
        </p:txBody>
      </p:sp>
      <p:sp>
        <p:nvSpPr>
          <p:cNvPr id="1027" name="Rectangle 15">
            <a:extLst>
              <a:ext uri="{FF2B5EF4-FFF2-40B4-BE49-F238E27FC236}">
                <a16:creationId xmlns:a16="http://schemas.microsoft.com/office/drawing/2014/main" id="{34DBCACB-3ACA-299C-517C-D819C42D8F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3934" y="1773239"/>
            <a:ext cx="11040533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style wzorca tekstu</a:t>
            </a:r>
          </a:p>
          <a:p>
            <a:pPr lvl="1"/>
            <a:r>
              <a:rPr lang="pl-PL" altLang="pl-PL"/>
              <a:t>Drugi poziom</a:t>
            </a:r>
          </a:p>
          <a:p>
            <a:pPr lvl="2"/>
            <a:r>
              <a:rPr lang="pl-PL" altLang="pl-PL"/>
              <a:t>Trzeci poziom</a:t>
            </a:r>
          </a:p>
          <a:p>
            <a:pPr lvl="3"/>
            <a:r>
              <a:rPr lang="pl-PL" altLang="pl-PL"/>
              <a:t>Czwarty poziom</a:t>
            </a:r>
          </a:p>
          <a:p>
            <a:pPr lvl="4"/>
            <a:r>
              <a:rPr lang="pl-PL" alt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1123838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ransition>
    <p:randomBar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b8fFRX0T38M" TargetMode="External"/><Relationship Id="rId3" Type="http://schemas.openxmlformats.org/officeDocument/2006/relationships/hyperlink" Target="https://learn.microsoft.com/en-us/aspnet/core/blazor/?view=aspnetcore-8.0" TargetMode="External"/><Relationship Id="rId7" Type="http://schemas.openxmlformats.org/officeDocument/2006/relationships/hyperlink" Target="https://learn.microsoft.com/en-us/ef/core/" TargetMode="External"/><Relationship Id="rId2" Type="http://schemas.openxmlformats.org/officeDocument/2006/relationships/hyperlink" Target="https://www.youtube.com/watch?v=D-Kp02NNUrE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watch?v=xtpPspNdX58" TargetMode="External"/><Relationship Id="rId5" Type="http://schemas.openxmlformats.org/officeDocument/2006/relationships/hyperlink" Target="https://www.youtube.com/watch?v=v6Mt8HKAWa0&amp;list=PL4WEkbdagHIRjjBJvK_TSfddJSvEEAtnt" TargetMode="External"/><Relationship Id="rId4" Type="http://schemas.openxmlformats.org/officeDocument/2006/relationships/hyperlink" Target="https://www.youtube.com/watch?v=2bEhiyqztwg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rm.coe.int/0900001680726f6f" TargetMode="External"/><Relationship Id="rId2" Type="http://schemas.openxmlformats.org/officeDocument/2006/relationships/hyperlink" Target="https://cyber.harvard.edu/sites/cyber.law.harvard.edu/files/Gerlach-Gasser_SwissCases_Evoting.pdf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valimised/ivxv/tree/published" TargetMode="External"/><Relationship Id="rId4" Type="http://schemas.openxmlformats.org/officeDocument/2006/relationships/hyperlink" Target="https://www.valimised.ee/index.php/e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1">
            <a:extLst>
              <a:ext uri="{FF2B5EF4-FFF2-40B4-BE49-F238E27FC236}">
                <a16:creationId xmlns:a16="http://schemas.microsoft.com/office/drawing/2014/main" id="{B76C7E6D-FDB1-FEB2-8427-0E684D9708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889819" y="1714520"/>
            <a:ext cx="4904173" cy="4752528"/>
          </a:xfrm>
        </p:spPr>
        <p:txBody>
          <a:bodyPr/>
          <a:lstStyle/>
          <a:p>
            <a:endParaRPr lang="pl-PL" noProof="0" dirty="0"/>
          </a:p>
          <a:p>
            <a:endParaRPr lang="pl-PL" noProof="0" dirty="0"/>
          </a:p>
          <a:p>
            <a:endParaRPr lang="pl-PL" noProof="0" dirty="0"/>
          </a:p>
          <a:p>
            <a:endParaRPr lang="pl-PL" noProof="0" dirty="0"/>
          </a:p>
          <a:p>
            <a:endParaRPr lang="pl-PL" noProof="0" dirty="0"/>
          </a:p>
          <a:p>
            <a:r>
              <a:rPr lang="en-GB" sz="1600" noProof="0" dirty="0"/>
              <a:t>CZŁONKOWIE ZESPOŁU:</a:t>
            </a:r>
            <a:endParaRPr lang="pl-PL" sz="1600" noProof="0" dirty="0"/>
          </a:p>
          <a:p>
            <a:r>
              <a:rPr lang="pl-PL" sz="1600" noProof="0" dirty="0"/>
              <a:t>Jan Jankowski</a:t>
            </a:r>
          </a:p>
          <a:p>
            <a:r>
              <a:rPr lang="pl-PL" sz="1600" noProof="0" dirty="0"/>
              <a:t>Krzysztof Saar</a:t>
            </a:r>
          </a:p>
          <a:p>
            <a:r>
              <a:rPr lang="pl-PL" sz="1600" noProof="0" dirty="0"/>
              <a:t>Michał </a:t>
            </a:r>
            <a:r>
              <a:rPr lang="pl-PL" sz="1600" noProof="0" dirty="0" err="1"/>
              <a:t>Starba</a:t>
            </a:r>
            <a:endParaRPr lang="pl-PL" sz="1600" noProof="0" dirty="0"/>
          </a:p>
          <a:p>
            <a:r>
              <a:rPr lang="pl-PL" sz="1600" noProof="0" dirty="0"/>
              <a:t>Krzysztof Wróblewski</a:t>
            </a:r>
          </a:p>
          <a:p>
            <a:br>
              <a:rPr lang="pl-PL" sz="1600" noProof="0" dirty="0"/>
            </a:br>
            <a:r>
              <a:rPr lang="pl-PL" sz="1600" noProof="0" dirty="0"/>
              <a:t>Wydział Informatyki i Telekomunikacji W4N</a:t>
            </a:r>
            <a:br>
              <a:rPr lang="pl-PL" sz="1600" noProof="0" dirty="0"/>
            </a:br>
            <a:r>
              <a:rPr lang="pl-PL" sz="1600" noProof="0" dirty="0"/>
              <a:t>Informatyka Stosowana I. stopień, Rok IV, </a:t>
            </a:r>
            <a:r>
              <a:rPr lang="pl-PL" sz="1600" noProof="0" dirty="0" err="1"/>
              <a:t>sem</a:t>
            </a:r>
            <a:r>
              <a:rPr lang="pl-PL" sz="1600" noProof="0" dirty="0"/>
              <a:t>. VII</a:t>
            </a:r>
          </a:p>
        </p:txBody>
      </p:sp>
      <p:sp>
        <p:nvSpPr>
          <p:cNvPr id="4" name="Symbol zastępczy tekstu 2">
            <a:extLst>
              <a:ext uri="{FF2B5EF4-FFF2-40B4-BE49-F238E27FC236}">
                <a16:creationId xmlns:a16="http://schemas.microsoft.com/office/drawing/2014/main" id="{1B9F4D37-7D7E-EEA5-8FCF-7D2AB94B5141}"/>
              </a:ext>
            </a:extLst>
          </p:cNvPr>
          <p:cNvSpPr txBox="1">
            <a:spLocks/>
          </p:cNvSpPr>
          <p:nvPr/>
        </p:nvSpPr>
        <p:spPr bwMode="auto">
          <a:xfrm>
            <a:off x="1761803" y="-1233196"/>
            <a:ext cx="10152536" cy="6741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5400" b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pl-PL" i="1" kern="0" noProof="0" dirty="0"/>
              <a:t>System głosowania internetowego: wizja produktu, analiza istniejących rozwiązań oraz analiza techniczna i bezpieczeństwa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DBF602-27EA-5AEA-0566-7C599508D582}"/>
              </a:ext>
            </a:extLst>
          </p:cNvPr>
          <p:cNvSpPr txBox="1"/>
          <p:nvPr/>
        </p:nvSpPr>
        <p:spPr>
          <a:xfrm>
            <a:off x="8796528" y="4617720"/>
            <a:ext cx="32826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OPIEKUN:</a:t>
            </a:r>
            <a:b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Dominika </a:t>
            </a:r>
            <a:r>
              <a:rPr lang="en-GB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Dudziak-Gajowiak</a:t>
            </a:r>
            <a:b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DATA:</a:t>
            </a:r>
          </a:p>
          <a:p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14.10.2024</a:t>
            </a:r>
            <a:endParaRPr lang="pl-PL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154294"/>
      </p:ext>
    </p:extLst>
  </p:cSld>
  <p:clrMapOvr>
    <a:masterClrMapping/>
  </p:clrMapOvr>
  <p:transition>
    <p:randomBa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Content Placeholder 1">
            <a:extLst>
              <a:ext uri="{FF2B5EF4-FFF2-40B4-BE49-F238E27FC236}">
                <a16:creationId xmlns:a16="http://schemas.microsoft.com/office/drawing/2014/main" id="{57E20F5D-2A31-A9A7-DA71-FDB1C18560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7434" y="2053824"/>
            <a:ext cx="5376599" cy="5112567"/>
          </a:xfrm>
        </p:spPr>
        <p:txBody>
          <a:bodyPr/>
          <a:lstStyle/>
          <a:p>
            <a:r>
              <a:rPr lang="pl-PL" noProof="0" dirty="0"/>
              <a:t>System wprowadzony w 2005</a:t>
            </a:r>
          </a:p>
          <a:p>
            <a:r>
              <a:rPr lang="pl-PL" noProof="0" dirty="0"/>
              <a:t>Wybory 2023 – 51,1% głosy online</a:t>
            </a:r>
          </a:p>
          <a:p>
            <a:r>
              <a:rPr lang="pl-PL" noProof="0" dirty="0"/>
              <a:t>Od 2013 kod źródłowy serwera dostępny na </a:t>
            </a:r>
            <a:r>
              <a:rPr lang="pl-PL" noProof="0" dirty="0" err="1"/>
              <a:t>GitHub’ie</a:t>
            </a:r>
            <a:endParaRPr lang="en-GB" noProof="0" dirty="0"/>
          </a:p>
          <a:p>
            <a:r>
              <a:rPr lang="en-GB" dirty="0" err="1"/>
              <a:t>Zabezpieczenia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każdym</a:t>
            </a:r>
            <a:r>
              <a:rPr lang="en-GB" dirty="0"/>
              <a:t> </a:t>
            </a:r>
            <a:r>
              <a:rPr lang="en-GB" dirty="0" err="1"/>
              <a:t>etapie</a:t>
            </a:r>
            <a:r>
              <a:rPr lang="en-GB" dirty="0"/>
              <a:t> </a:t>
            </a:r>
            <a:r>
              <a:rPr lang="en-GB" dirty="0" err="1"/>
              <a:t>głosowania</a:t>
            </a:r>
            <a:endParaRPr lang="en-GB" dirty="0"/>
          </a:p>
          <a:p>
            <a:r>
              <a:rPr lang="en-GB" noProof="0" dirty="0" err="1"/>
              <a:t>Liczne</a:t>
            </a:r>
            <a:r>
              <a:rPr lang="en-GB" noProof="0" dirty="0"/>
              <a:t> </a:t>
            </a:r>
            <a:r>
              <a:rPr lang="en-GB" noProof="0" dirty="0" err="1"/>
              <a:t>audyty</a:t>
            </a:r>
            <a:r>
              <a:rPr lang="en-GB" noProof="0" dirty="0"/>
              <a:t> </a:t>
            </a:r>
            <a:r>
              <a:rPr lang="en-GB" noProof="0" dirty="0" err="1"/>
              <a:t>i</a:t>
            </a:r>
            <a:r>
              <a:rPr lang="en-GB" noProof="0" dirty="0"/>
              <a:t> </a:t>
            </a:r>
            <a:r>
              <a:rPr lang="en-GB" noProof="0" dirty="0" err="1"/>
              <a:t>nadzór</a:t>
            </a:r>
            <a:endParaRPr lang="en-GB" noProof="0" dirty="0"/>
          </a:p>
          <a:p>
            <a:endParaRPr lang="pl-PL" noProof="0" dirty="0"/>
          </a:p>
          <a:p>
            <a:endParaRPr lang="pl-PL" noProof="0" dirty="0"/>
          </a:p>
          <a:p>
            <a:endParaRPr lang="pl-PL" noProof="0" dirty="0"/>
          </a:p>
        </p:txBody>
      </p:sp>
      <p:pic>
        <p:nvPicPr>
          <p:cNvPr id="1028" name="Picture 4" descr="eID-kuidas-e-haaletada-sammud">
            <a:extLst>
              <a:ext uri="{FF2B5EF4-FFF2-40B4-BE49-F238E27FC236}">
                <a16:creationId xmlns:a16="http://schemas.microsoft.com/office/drawing/2014/main" id="{2BAA55C6-3600-21C0-68AE-8B66A583685D}"/>
              </a:ext>
            </a:extLst>
          </p:cNvPr>
          <p:cNvPicPr>
            <a:picLocks noGrp="1" noChangeAspect="1" noChangeArrowheads="1"/>
          </p:cNvPicPr>
          <p:nvPr>
            <p:ph sz="half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11537" y="980768"/>
            <a:ext cx="3712381" cy="524718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035" name="Text Placeholder 3">
            <a:extLst>
              <a:ext uri="{FF2B5EF4-FFF2-40B4-BE49-F238E27FC236}">
                <a16:creationId xmlns:a16="http://schemas.microsoft.com/office/drawing/2014/main" id="{FF95CBE7-8EA1-1AB7-F351-66E5BC3E12D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934160" y="1412816"/>
            <a:ext cx="11046297" cy="504056"/>
          </a:xfrm>
        </p:spPr>
        <p:txBody>
          <a:bodyPr/>
          <a:lstStyle/>
          <a:p>
            <a:r>
              <a:rPr lang="en-GB" sz="3600" noProof="0" dirty="0"/>
              <a:t>Estonia</a:t>
            </a:r>
            <a:endParaRPr lang="pl-PL" sz="3600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628B7A-6374-F823-0DA3-72713E6274DB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934158" y="548720"/>
            <a:ext cx="11046299" cy="864096"/>
          </a:xfrm>
        </p:spPr>
        <p:txBody>
          <a:bodyPr wrap="square" anchor="ctr">
            <a:normAutofit/>
          </a:bodyPr>
          <a:lstStyle/>
          <a:p>
            <a:r>
              <a:rPr lang="pl-PL" noProof="0" dirty="0"/>
              <a:t>Analiza istniejących rozwiązań</a:t>
            </a:r>
          </a:p>
        </p:txBody>
      </p:sp>
    </p:spTree>
    <p:extLst>
      <p:ext uri="{BB962C8B-B14F-4D97-AF65-F5344CB8AC3E}">
        <p14:creationId xmlns:p14="http://schemas.microsoft.com/office/powerpoint/2010/main" val="3165109435"/>
      </p:ext>
    </p:extLst>
  </p:cSld>
  <p:clrMapOvr>
    <a:masterClrMapping/>
  </p:clrMapOvr>
  <p:transition>
    <p:randomBa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31F878-9040-E366-B9F9-5983EDB99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C2C6846B-9CBF-79B5-CCDD-EFEDF0B2AE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sz="3600" noProof="0" dirty="0"/>
              <a:t>Szwajcaria</a:t>
            </a:r>
            <a:r>
              <a:rPr lang="pl-PL" sz="3200" noProof="0" dirty="0"/>
              <a:t>:</a:t>
            </a:r>
          </a:p>
          <a:p>
            <a:pPr>
              <a:buFontTx/>
              <a:buChar char="-"/>
            </a:pPr>
            <a:r>
              <a:rPr lang="pl-PL" noProof="0" dirty="0"/>
              <a:t>Rozpoczęcie projektu na początku lat 2000</a:t>
            </a:r>
          </a:p>
          <a:p>
            <a:pPr>
              <a:buFontTx/>
              <a:buChar char="-"/>
            </a:pPr>
            <a:r>
              <a:rPr lang="pl-PL" noProof="0" dirty="0"/>
              <a:t>Cel projektu: zbadanie czy </a:t>
            </a:r>
            <a:r>
              <a:rPr lang="en-GB" noProof="0" dirty="0"/>
              <a:t>e-</a:t>
            </a:r>
            <a:r>
              <a:rPr lang="en-GB" noProof="0" dirty="0" err="1"/>
              <a:t>głosowanie</a:t>
            </a:r>
            <a:r>
              <a:rPr lang="en-GB" noProof="0" dirty="0"/>
              <a:t> jest </a:t>
            </a:r>
            <a:r>
              <a:rPr lang="en-GB" noProof="0" dirty="0" err="1"/>
              <a:t>wygodną</a:t>
            </a:r>
            <a:r>
              <a:rPr lang="pl-PL" noProof="0" dirty="0"/>
              <a:t> alternatyw</a:t>
            </a:r>
            <a:r>
              <a:rPr lang="en-GB" noProof="0" dirty="0"/>
              <a:t>ą </a:t>
            </a:r>
            <a:r>
              <a:rPr lang="pl-PL" noProof="0" dirty="0"/>
              <a:t>dla tradycyjnego głosowania</a:t>
            </a:r>
          </a:p>
          <a:p>
            <a:pPr>
              <a:buFontTx/>
              <a:buChar char="-"/>
            </a:pPr>
            <a:r>
              <a:rPr lang="pl-PL" noProof="0" dirty="0"/>
              <a:t>Kanton </a:t>
            </a:r>
            <a:r>
              <a:rPr lang="pl-PL" noProof="0" dirty="0" err="1"/>
              <a:t>Geneva</a:t>
            </a:r>
            <a:r>
              <a:rPr lang="pl-PL" noProof="0" dirty="0"/>
              <a:t> przeprowadza testy zdalnego głosowania w 2003 roku</a:t>
            </a:r>
          </a:p>
          <a:p>
            <a:pPr>
              <a:buFontTx/>
              <a:buChar char="-"/>
            </a:pPr>
            <a:r>
              <a:rPr lang="pl-PL" noProof="0" dirty="0"/>
              <a:t>Seria pilotażowych projektów dotyczących bezpieczeństwa, prywatności i wydajności</a:t>
            </a:r>
          </a:p>
          <a:p>
            <a:pPr>
              <a:buFontTx/>
              <a:buChar char="-"/>
            </a:pPr>
            <a:r>
              <a:rPr lang="pl-PL" noProof="0" dirty="0"/>
              <a:t>Napotkanie problemów związanych z podziałem cyfrowym oraz bezpieczeństwem</a:t>
            </a:r>
          </a:p>
          <a:p>
            <a:pPr>
              <a:buFontTx/>
              <a:buChar char="-"/>
            </a:pPr>
            <a:r>
              <a:rPr lang="pl-PL" noProof="0" dirty="0"/>
              <a:t>Zawieszenie projektu w 2019 roku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7ACD7C1-5307-5DF9-9F45-ACF0D9647FC0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7708A224-DC35-65C0-CB3F-D277AB3642A8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noProof="0" dirty="0"/>
              <a:t>Analiza istniejących rozwiązań</a:t>
            </a:r>
          </a:p>
        </p:txBody>
      </p:sp>
      <p:sp>
        <p:nvSpPr>
          <p:cNvPr id="5" name="Symbol zastępczy tekstu 2">
            <a:extLst>
              <a:ext uri="{FF2B5EF4-FFF2-40B4-BE49-F238E27FC236}">
                <a16:creationId xmlns:a16="http://schemas.microsoft.com/office/drawing/2014/main" id="{85E4029B-5C32-C11A-F2C6-76C727DE2F43}"/>
              </a:ext>
            </a:extLst>
          </p:cNvPr>
          <p:cNvSpPr txBox="1">
            <a:spLocks/>
          </p:cNvSpPr>
          <p:nvPr/>
        </p:nvSpPr>
        <p:spPr bwMode="auto">
          <a:xfrm>
            <a:off x="1007435" y="6237312"/>
            <a:ext cx="11046297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r"/>
            <a:r>
              <a:rPr lang="pl-PL" sz="1200" kern="0" noProof="0" dirty="0"/>
              <a:t>Krzysztof Saar</a:t>
            </a:r>
          </a:p>
        </p:txBody>
      </p:sp>
    </p:spTree>
    <p:extLst>
      <p:ext uri="{BB962C8B-B14F-4D97-AF65-F5344CB8AC3E}">
        <p14:creationId xmlns:p14="http://schemas.microsoft.com/office/powerpoint/2010/main" val="140888809"/>
      </p:ext>
    </p:extLst>
  </p:cSld>
  <p:clrMapOvr>
    <a:masterClrMapping/>
  </p:clrMapOvr>
  <p:transition>
    <p:randomBa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EE5A74-CD5A-7342-36C8-FE02E75C64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F618F1A2-9704-9B6A-9AF2-2CE34113B0D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sz="3600" noProof="0" dirty="0"/>
              <a:t>Francja</a:t>
            </a:r>
            <a:r>
              <a:rPr lang="pl-PL" sz="3200" noProof="0" dirty="0"/>
              <a:t>: </a:t>
            </a:r>
          </a:p>
          <a:p>
            <a:pPr>
              <a:buFontTx/>
              <a:buChar char="-"/>
            </a:pPr>
            <a:r>
              <a:rPr lang="pl-PL" noProof="0" dirty="0"/>
              <a:t>Głosowanie przez </a:t>
            </a:r>
            <a:r>
              <a:rPr lang="pl-PL" noProof="0" dirty="0" err="1"/>
              <a:t>internet</a:t>
            </a:r>
            <a:r>
              <a:rPr lang="pl-PL" noProof="0" dirty="0"/>
              <a:t> dostępne tylko dla obywateli mieszkających poza granicami kraju w wyborach do parlamentu</a:t>
            </a:r>
          </a:p>
          <a:p>
            <a:pPr>
              <a:buFontTx/>
              <a:buChar char="-"/>
            </a:pPr>
            <a:r>
              <a:rPr lang="pl-PL" noProof="0" dirty="0"/>
              <a:t>Program napotkał trudności związane z bezpieczeństwem i został zawieszony w 2017 roku</a:t>
            </a:r>
          </a:p>
          <a:p>
            <a:pPr marL="0" indent="0">
              <a:buNone/>
            </a:pPr>
            <a:r>
              <a:rPr lang="pl-PL" sz="3200" noProof="0" dirty="0"/>
              <a:t>Rosja</a:t>
            </a:r>
            <a:r>
              <a:rPr lang="pl-PL" noProof="0" dirty="0"/>
              <a:t>: </a:t>
            </a:r>
            <a:br>
              <a:rPr lang="pl-PL" noProof="0" dirty="0"/>
            </a:br>
            <a:r>
              <a:rPr lang="pl-PL" noProof="0" dirty="0"/>
              <a:t>-   Przeprowadzenie prób głosowania w Moskwie i kilku innych regionach </a:t>
            </a:r>
          </a:p>
          <a:p>
            <a:pPr>
              <a:buFontTx/>
              <a:buChar char="-"/>
            </a:pPr>
            <a:r>
              <a:rPr lang="pl-PL" noProof="0" dirty="0"/>
              <a:t>System działał zgodnie z założeniami ale pojawiły się zarzuty o manipulację </a:t>
            </a:r>
          </a:p>
          <a:p>
            <a:pPr>
              <a:buFontTx/>
              <a:buChar char="-"/>
            </a:pPr>
            <a:r>
              <a:rPr lang="pl-PL" noProof="0" dirty="0"/>
              <a:t>Nadal dostępny i używany w </a:t>
            </a:r>
            <a:r>
              <a:rPr lang="en-GB" noProof="0" dirty="0" err="1"/>
              <a:t>części</a:t>
            </a:r>
            <a:r>
              <a:rPr lang="en-GB" noProof="0" dirty="0"/>
              <a:t> </a:t>
            </a:r>
            <a:r>
              <a:rPr lang="en-GB" noProof="0" dirty="0" err="1"/>
              <a:t>regionów</a:t>
            </a:r>
            <a:endParaRPr lang="pl-PL" noProof="0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2CECEC1-B7E6-265E-8A71-5D4AD5617251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1E48B27-0432-E4A6-CD01-58054B10D9D8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noProof="0" dirty="0"/>
              <a:t>Analiza istniejących rozwiązań</a:t>
            </a:r>
          </a:p>
        </p:txBody>
      </p:sp>
      <p:sp>
        <p:nvSpPr>
          <p:cNvPr id="5" name="Symbol zastępczy tekstu 2">
            <a:extLst>
              <a:ext uri="{FF2B5EF4-FFF2-40B4-BE49-F238E27FC236}">
                <a16:creationId xmlns:a16="http://schemas.microsoft.com/office/drawing/2014/main" id="{25F00DB0-8CA7-4E4E-59D1-D538FD7C9FB8}"/>
              </a:ext>
            </a:extLst>
          </p:cNvPr>
          <p:cNvSpPr txBox="1">
            <a:spLocks/>
          </p:cNvSpPr>
          <p:nvPr/>
        </p:nvSpPr>
        <p:spPr bwMode="auto">
          <a:xfrm>
            <a:off x="1007435" y="6237312"/>
            <a:ext cx="11046297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r"/>
            <a:r>
              <a:rPr lang="pl-PL" sz="1200" kern="0" noProof="0" dirty="0"/>
              <a:t>Krzysztof Saar</a:t>
            </a:r>
          </a:p>
        </p:txBody>
      </p:sp>
    </p:spTree>
    <p:extLst>
      <p:ext uri="{BB962C8B-B14F-4D97-AF65-F5344CB8AC3E}">
        <p14:creationId xmlns:p14="http://schemas.microsoft.com/office/powerpoint/2010/main" val="1781777401"/>
      </p:ext>
    </p:extLst>
  </p:cSld>
  <p:clrMapOvr>
    <a:masterClrMapping/>
  </p:clrMapOvr>
  <p:transition>
    <p:randomBa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52FB052A-2990-7E8E-882E-DAF08A9B0D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noProof="0" dirty="0" err="1"/>
              <a:t>Blazor</a:t>
            </a:r>
            <a:r>
              <a:rPr lang="pl-PL" noProof="0" dirty="0"/>
              <a:t> Web Assembly + </a:t>
            </a:r>
            <a:r>
              <a:rPr lang="pl-PL" noProof="0" dirty="0" err="1"/>
              <a:t>Blazor</a:t>
            </a:r>
            <a:r>
              <a:rPr lang="pl-PL" noProof="0" dirty="0"/>
              <a:t> Server = </a:t>
            </a:r>
            <a:r>
              <a:rPr lang="pl-PL" noProof="0" dirty="0" err="1"/>
              <a:t>Blazor</a:t>
            </a:r>
            <a:r>
              <a:rPr lang="pl-PL" noProof="0" dirty="0"/>
              <a:t> Web </a:t>
            </a:r>
            <a:r>
              <a:rPr lang="pl-PL" noProof="0" dirty="0" err="1"/>
              <a:t>App</a:t>
            </a:r>
            <a:endParaRPr lang="pl-PL" noProof="0" dirty="0"/>
          </a:p>
          <a:p>
            <a:pPr lvl="1"/>
            <a:r>
              <a:rPr lang="pl-PL" noProof="0" dirty="0"/>
              <a:t>(.NET 8 </a:t>
            </a:r>
            <a:r>
              <a:rPr lang="pl-PL" noProof="0" dirty="0" err="1"/>
              <a:t>Blazor</a:t>
            </a:r>
            <a:r>
              <a:rPr lang="pl-PL" noProof="0" dirty="0"/>
              <a:t> Web </a:t>
            </a:r>
            <a:r>
              <a:rPr lang="pl-PL" noProof="0" dirty="0" err="1"/>
              <a:t>App</a:t>
            </a:r>
            <a:r>
              <a:rPr lang="pl-PL" noProof="0" dirty="0"/>
              <a:t> -&gt; Interactive </a:t>
            </a:r>
            <a:r>
              <a:rPr lang="pl-PL" noProof="0" dirty="0" err="1"/>
              <a:t>Render</a:t>
            </a:r>
            <a:r>
              <a:rPr lang="pl-PL" noProof="0" dirty="0"/>
              <a:t> </a:t>
            </a:r>
            <a:r>
              <a:rPr lang="pl-PL" noProof="0" dirty="0" err="1"/>
              <a:t>Mode</a:t>
            </a:r>
            <a:r>
              <a:rPr lang="pl-PL" noProof="0" dirty="0"/>
              <a:t>) </a:t>
            </a:r>
          </a:p>
          <a:p>
            <a:pPr lvl="2"/>
            <a:r>
              <a:rPr lang="pl-PL" noProof="0" dirty="0"/>
              <a:t>Najpierw SSR potem CSR (</a:t>
            </a:r>
            <a:r>
              <a:rPr lang="pl-PL" noProof="0" dirty="0" err="1"/>
              <a:t>WebSocket</a:t>
            </a:r>
            <a:r>
              <a:rPr lang="pl-PL" noProof="0" dirty="0"/>
              <a:t> -&gt; </a:t>
            </a:r>
            <a:r>
              <a:rPr lang="pl-PL" noProof="0" dirty="0" err="1"/>
              <a:t>Wasm</a:t>
            </a:r>
            <a:r>
              <a:rPr lang="pl-PL" noProof="0" dirty="0"/>
              <a:t>)</a:t>
            </a:r>
          </a:p>
          <a:p>
            <a:r>
              <a:rPr lang="pl-PL" noProof="0" dirty="0"/>
              <a:t>ORM – </a:t>
            </a:r>
            <a:r>
              <a:rPr lang="pl-PL" noProof="0" dirty="0" err="1"/>
              <a:t>Entity</a:t>
            </a:r>
            <a:r>
              <a:rPr lang="pl-PL" noProof="0" dirty="0"/>
              <a:t> Framework</a:t>
            </a:r>
          </a:p>
          <a:p>
            <a:r>
              <a:rPr lang="pl-PL" noProof="0" dirty="0"/>
              <a:t>ASP .NET </a:t>
            </a:r>
            <a:r>
              <a:rPr lang="pl-PL" noProof="0" dirty="0" err="1"/>
              <a:t>Core</a:t>
            </a:r>
            <a:r>
              <a:rPr lang="pl-PL" noProof="0" dirty="0"/>
              <a:t> – WEB API + SSR</a:t>
            </a:r>
          </a:p>
          <a:p>
            <a:r>
              <a:rPr lang="pl-PL" noProof="0" dirty="0"/>
              <a:t>MVVM – rozdzielenie </a:t>
            </a:r>
            <a:r>
              <a:rPr lang="pl-PL" noProof="0" dirty="0" err="1"/>
              <a:t>bindingu</a:t>
            </a:r>
            <a:r>
              <a:rPr lang="pl-PL" noProof="0" dirty="0"/>
              <a:t> modelu na Front-end od rzeczywistego modelu z DTO lub EF</a:t>
            </a:r>
          </a:p>
          <a:p>
            <a:endParaRPr lang="pl-PL" noProof="0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4085280-9544-133D-9332-0FF3A5086B69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0E97DD5-A98E-F14A-D471-DFAABC13F6E5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noProof="0" dirty="0"/>
              <a:t>Technologie</a:t>
            </a:r>
          </a:p>
        </p:txBody>
      </p:sp>
      <p:sp>
        <p:nvSpPr>
          <p:cNvPr id="5" name="Symbol zastępczy tekstu 2">
            <a:extLst>
              <a:ext uri="{FF2B5EF4-FFF2-40B4-BE49-F238E27FC236}">
                <a16:creationId xmlns:a16="http://schemas.microsoft.com/office/drawing/2014/main" id="{BAFF504C-A778-2B11-6394-A99B3C43BF86}"/>
              </a:ext>
            </a:extLst>
          </p:cNvPr>
          <p:cNvSpPr txBox="1">
            <a:spLocks/>
          </p:cNvSpPr>
          <p:nvPr/>
        </p:nvSpPr>
        <p:spPr bwMode="auto">
          <a:xfrm>
            <a:off x="1007435" y="6237312"/>
            <a:ext cx="11046297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r"/>
            <a:r>
              <a:rPr lang="pl-PL" sz="1200" kern="0" noProof="0" dirty="0"/>
              <a:t>Krzysztof Wróblewski</a:t>
            </a:r>
          </a:p>
        </p:txBody>
      </p:sp>
    </p:spTree>
    <p:extLst>
      <p:ext uri="{BB962C8B-B14F-4D97-AF65-F5344CB8AC3E}">
        <p14:creationId xmlns:p14="http://schemas.microsoft.com/office/powerpoint/2010/main" val="2738936557"/>
      </p:ext>
    </p:extLst>
  </p:cSld>
  <p:clrMapOvr>
    <a:masterClrMapping/>
  </p:clrMapOvr>
  <p:transition>
    <p:randomBa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derstanding Clean Architecture | Beginners Guide | Level Up Coding">
            <a:extLst>
              <a:ext uri="{FF2B5EF4-FFF2-40B4-BE49-F238E27FC236}">
                <a16:creationId xmlns:a16="http://schemas.microsoft.com/office/drawing/2014/main" id="{E6AF2FB5-17AA-6C9C-451E-B5A8B8F8F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7434" y="1851940"/>
            <a:ext cx="4896545" cy="495432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9A09F332-59F7-CBF6-275B-5D8EEB9935DC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095238" y="1844824"/>
            <a:ext cx="5953423" cy="4968553"/>
          </a:xfrm>
        </p:spPr>
        <p:txBody>
          <a:bodyPr wrap="square" anchor="t">
            <a:normAutofit/>
          </a:bodyPr>
          <a:lstStyle/>
          <a:p>
            <a:r>
              <a:rPr lang="pl-PL" noProof="0" dirty="0" err="1"/>
              <a:t>Clean</a:t>
            </a:r>
            <a:r>
              <a:rPr lang="pl-PL" noProof="0" dirty="0"/>
              <a:t> </a:t>
            </a:r>
            <a:r>
              <a:rPr lang="pl-PL" noProof="0" dirty="0" err="1"/>
              <a:t>Code</a:t>
            </a:r>
            <a:endParaRPr lang="pl-PL" noProof="0" dirty="0"/>
          </a:p>
          <a:p>
            <a:pPr lvl="1"/>
            <a:r>
              <a:rPr lang="pl-PL" noProof="0" dirty="0"/>
              <a:t>Domena: Encje, Interfejsy</a:t>
            </a:r>
          </a:p>
          <a:p>
            <a:pPr lvl="1"/>
            <a:r>
              <a:rPr lang="pl-PL" noProof="0" dirty="0"/>
              <a:t>Aplikacja: Implementacje interfejsów, </a:t>
            </a:r>
            <a:r>
              <a:rPr lang="pl-PL" noProof="0" dirty="0" err="1"/>
              <a:t>DTOs</a:t>
            </a:r>
            <a:endParaRPr lang="pl-PL" noProof="0" dirty="0"/>
          </a:p>
          <a:p>
            <a:pPr lvl="1"/>
            <a:r>
              <a:rPr lang="pl-PL" noProof="0" dirty="0"/>
              <a:t>Prezentacja: Widoki, </a:t>
            </a:r>
            <a:r>
              <a:rPr lang="pl-PL" noProof="0" dirty="0" err="1"/>
              <a:t>ViewModels</a:t>
            </a:r>
            <a:r>
              <a:rPr lang="pl-PL" noProof="0" dirty="0"/>
              <a:t>, </a:t>
            </a:r>
            <a:r>
              <a:rPr lang="pl-PL" noProof="0" dirty="0" err="1"/>
              <a:t>Controllers</a:t>
            </a:r>
            <a:r>
              <a:rPr lang="pl-PL" noProof="0" dirty="0"/>
              <a:t> (API)</a:t>
            </a:r>
          </a:p>
          <a:p>
            <a:pPr lvl="1"/>
            <a:r>
              <a:rPr lang="pl-PL" noProof="0" dirty="0"/>
              <a:t>Infrastruktura: Implementacje Repozytoriów, EF </a:t>
            </a:r>
            <a:r>
              <a:rPr lang="pl-PL" noProof="0" dirty="0" err="1"/>
              <a:t>Core</a:t>
            </a:r>
            <a:endParaRPr lang="pl-PL" noProof="0" dirty="0"/>
          </a:p>
          <a:p>
            <a:pPr lvl="1"/>
            <a:endParaRPr lang="pl-PL" noProof="0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9D1B7E1-52E8-43D7-1E32-1062A61BAAEC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1032027" y="144961"/>
            <a:ext cx="11016633" cy="864096"/>
          </a:xfrm>
        </p:spPr>
        <p:txBody>
          <a:bodyPr wrap="square" anchor="ctr">
            <a:normAutofit/>
          </a:bodyPr>
          <a:lstStyle/>
          <a:p>
            <a:r>
              <a:rPr lang="pl-PL" noProof="0" dirty="0"/>
              <a:t>Architektura(kodu)</a:t>
            </a:r>
          </a:p>
        </p:txBody>
      </p:sp>
      <p:sp>
        <p:nvSpPr>
          <p:cNvPr id="1031" name="Text Placeholder 4">
            <a:extLst>
              <a:ext uri="{FF2B5EF4-FFF2-40B4-BE49-F238E27FC236}">
                <a16:creationId xmlns:a16="http://schemas.microsoft.com/office/drawing/2014/main" id="{899FDFAA-935F-EF70-C351-CE49EFCBC06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007433" y="1120626"/>
            <a:ext cx="11041227" cy="508175"/>
          </a:xfrm>
        </p:spPr>
        <p:txBody>
          <a:bodyPr/>
          <a:lstStyle/>
          <a:p>
            <a:endParaRPr lang="pl-PL" noProof="0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AF9E867-2421-CE75-44AE-A2F9161F3C54}"/>
              </a:ext>
            </a:extLst>
          </p:cNvPr>
          <p:cNvSpPr txBox="1">
            <a:spLocks/>
          </p:cNvSpPr>
          <p:nvPr/>
        </p:nvSpPr>
        <p:spPr bwMode="auto">
          <a:xfrm>
            <a:off x="1007435" y="6237312"/>
            <a:ext cx="11046297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r"/>
            <a:r>
              <a:rPr lang="pl-PL" sz="1200" kern="0" noProof="0" dirty="0"/>
              <a:t>Krzysztof Wróblewski</a:t>
            </a:r>
          </a:p>
        </p:txBody>
      </p:sp>
    </p:spTree>
    <p:extLst>
      <p:ext uri="{BB962C8B-B14F-4D97-AF65-F5344CB8AC3E}">
        <p14:creationId xmlns:p14="http://schemas.microsoft.com/office/powerpoint/2010/main" val="375599529"/>
      </p:ext>
    </p:extLst>
  </p:cSld>
  <p:clrMapOvr>
    <a:masterClrMapping/>
  </p:clrMapOvr>
  <p:transition>
    <p:randomBa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DD3081FE-AF4A-80EE-1B48-EC8E4BD34B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7433" y="1946381"/>
            <a:ext cx="11016635" cy="5256584"/>
          </a:xfrm>
        </p:spPr>
        <p:txBody>
          <a:bodyPr/>
          <a:lstStyle/>
          <a:p>
            <a:r>
              <a:rPr lang="pl-PL" noProof="0" dirty="0"/>
              <a:t>Serwer Aplikacji: </a:t>
            </a:r>
          </a:p>
          <a:p>
            <a:pPr lvl="1"/>
            <a:r>
              <a:rPr lang="pl-PL" noProof="0" dirty="0"/>
              <a:t>Linux z </a:t>
            </a:r>
            <a:r>
              <a:rPr lang="pl-PL" noProof="0" dirty="0" err="1"/>
              <a:t>dotnet</a:t>
            </a:r>
            <a:r>
              <a:rPr lang="pl-PL" noProof="0" dirty="0"/>
              <a:t> </a:t>
            </a:r>
            <a:r>
              <a:rPr lang="pl-PL" noProof="0" dirty="0" err="1"/>
              <a:t>runtime</a:t>
            </a:r>
            <a:r>
              <a:rPr lang="pl-PL" noProof="0" dirty="0"/>
              <a:t> (</a:t>
            </a:r>
            <a:r>
              <a:rPr lang="pl-PL" noProof="0" dirty="0" err="1"/>
              <a:t>Ubuntu</a:t>
            </a:r>
            <a:r>
              <a:rPr lang="pl-PL" noProof="0" dirty="0"/>
              <a:t>)</a:t>
            </a:r>
          </a:p>
          <a:p>
            <a:pPr lvl="1"/>
            <a:r>
              <a:rPr lang="pl-PL" noProof="0" dirty="0"/>
              <a:t>VPS na serwerach Politechniki Wrocławskiej</a:t>
            </a:r>
          </a:p>
          <a:p>
            <a:r>
              <a:rPr lang="pl-PL" noProof="0" dirty="0"/>
              <a:t>Baza danych: MySQL </a:t>
            </a:r>
            <a:r>
              <a:rPr lang="pl-PL" noProof="0" dirty="0" err="1"/>
              <a:t>innoDB</a:t>
            </a:r>
            <a:r>
              <a:rPr lang="pl-PL" noProof="0" dirty="0"/>
              <a:t> </a:t>
            </a:r>
            <a:r>
              <a:rPr lang="pl-PL" noProof="0" dirty="0" err="1"/>
              <a:t>cluster</a:t>
            </a:r>
            <a:endParaRPr lang="pl-PL" noProof="0" dirty="0"/>
          </a:p>
          <a:p>
            <a:r>
              <a:rPr lang="pl-PL" noProof="0" dirty="0"/>
              <a:t>Klient: oprogramowanie webowe z wykorzystaniem WASM</a:t>
            </a:r>
          </a:p>
          <a:p>
            <a:pPr lvl="1"/>
            <a:endParaRPr lang="pl-PL" b="1" noProof="0" dirty="0"/>
          </a:p>
          <a:p>
            <a:pPr marL="0" indent="0">
              <a:buNone/>
            </a:pPr>
            <a:endParaRPr lang="pl-PL" noProof="0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B0E199A-D716-FB50-FDB9-2297A4FE1101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E1285FF-1341-0D6A-F2C9-1E073F7BC062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noProof="0" dirty="0"/>
              <a:t>Architektura sprzętowa i aplikacyjna oraz hosting</a:t>
            </a:r>
          </a:p>
        </p:txBody>
      </p:sp>
      <p:sp>
        <p:nvSpPr>
          <p:cNvPr id="5" name="Symbol zastępczy tekstu 2">
            <a:extLst>
              <a:ext uri="{FF2B5EF4-FFF2-40B4-BE49-F238E27FC236}">
                <a16:creationId xmlns:a16="http://schemas.microsoft.com/office/drawing/2014/main" id="{731E1E87-ADEB-133E-72C8-D1F7D1FC6163}"/>
              </a:ext>
            </a:extLst>
          </p:cNvPr>
          <p:cNvSpPr txBox="1">
            <a:spLocks/>
          </p:cNvSpPr>
          <p:nvPr/>
        </p:nvSpPr>
        <p:spPr bwMode="auto">
          <a:xfrm>
            <a:off x="1007435" y="6237312"/>
            <a:ext cx="11046297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r"/>
            <a:r>
              <a:rPr lang="pl-PL" sz="1200" kern="0" noProof="0" dirty="0"/>
              <a:t>Krzysztof Wróblewski</a:t>
            </a:r>
          </a:p>
        </p:txBody>
      </p:sp>
    </p:spTree>
    <p:extLst>
      <p:ext uri="{BB962C8B-B14F-4D97-AF65-F5344CB8AC3E}">
        <p14:creationId xmlns:p14="http://schemas.microsoft.com/office/powerpoint/2010/main" val="338795558"/>
      </p:ext>
    </p:extLst>
  </p:cSld>
  <p:clrMapOvr>
    <a:masterClrMapping/>
  </p:clrMapOvr>
  <p:transition>
    <p:randomBa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2756345C-A651-AA04-4B5C-D8CA3712E0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noProof="0" dirty="0"/>
              <a:t>Autentykacja / autoryzacja:</a:t>
            </a:r>
          </a:p>
          <a:p>
            <a:pPr lvl="1"/>
            <a:r>
              <a:rPr lang="pl-PL" noProof="0" dirty="0"/>
              <a:t>Wstępnie: Identity </a:t>
            </a:r>
            <a:r>
              <a:rPr lang="pl-PL" noProof="0" dirty="0" err="1"/>
              <a:t>Core</a:t>
            </a:r>
            <a:r>
              <a:rPr lang="pl-PL" noProof="0" dirty="0"/>
              <a:t> z wykorzystaniem 2FA</a:t>
            </a:r>
          </a:p>
          <a:p>
            <a:pPr lvl="1"/>
            <a:r>
              <a:rPr lang="pl-PL" noProof="0" dirty="0"/>
              <a:t>Ewentualnie: Wykorzystanie kluczy sprzętowych, e-PUAP</a:t>
            </a:r>
          </a:p>
          <a:p>
            <a:r>
              <a:rPr lang="pl-PL" noProof="0" dirty="0"/>
              <a:t>Zabezpieczenia:</a:t>
            </a:r>
          </a:p>
          <a:p>
            <a:pPr lvl="1"/>
            <a:r>
              <a:rPr lang="pl-PL" noProof="0" dirty="0"/>
              <a:t>Zabezpieczenie </a:t>
            </a:r>
            <a:r>
              <a:rPr lang="pl-PL" noProof="0" dirty="0" err="1"/>
              <a:t>bilbiotek</a:t>
            </a:r>
            <a:r>
              <a:rPr lang="pl-PL" noProof="0" dirty="0"/>
              <a:t> </a:t>
            </a:r>
            <a:r>
              <a:rPr lang="pl-PL" noProof="0" dirty="0" err="1"/>
              <a:t>dll</a:t>
            </a:r>
            <a:r>
              <a:rPr lang="pl-PL" noProof="0" dirty="0"/>
              <a:t> z  WASM (</a:t>
            </a:r>
            <a:r>
              <a:rPr lang="pl-PL" noProof="0" dirty="0" err="1"/>
              <a:t>timestampy</a:t>
            </a:r>
            <a:r>
              <a:rPr lang="pl-PL" noProof="0" dirty="0"/>
              <a:t>, GUID,…)</a:t>
            </a:r>
          </a:p>
          <a:p>
            <a:pPr lvl="1"/>
            <a:r>
              <a:rPr lang="pl-PL" noProof="0" dirty="0"/>
              <a:t>Szyfrowanie Bazy Danych </a:t>
            </a:r>
          </a:p>
          <a:p>
            <a:pPr lvl="1"/>
            <a:r>
              <a:rPr lang="pl-PL" noProof="0" dirty="0"/>
              <a:t>SSL/TLS</a:t>
            </a:r>
          </a:p>
          <a:p>
            <a:pPr lvl="1"/>
            <a:r>
              <a:rPr lang="pl-PL" noProof="0" dirty="0"/>
              <a:t>SSH – Administracja</a:t>
            </a:r>
          </a:p>
          <a:p>
            <a:pPr lvl="1"/>
            <a:endParaRPr lang="pl-PL" noProof="0" dirty="0"/>
          </a:p>
          <a:p>
            <a:pPr lvl="1"/>
            <a:endParaRPr lang="pl-PL" noProof="0" dirty="0"/>
          </a:p>
          <a:p>
            <a:endParaRPr lang="pl-PL" noProof="0" dirty="0"/>
          </a:p>
          <a:p>
            <a:endParaRPr lang="pl-PL" noProof="0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0EC39A1-A948-B326-F9DC-52D1BD5E8C86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5D82C00-F0D7-85AB-8E1C-A71D1E239536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noProof="0" dirty="0"/>
              <a:t>Zabezpieczenia</a:t>
            </a:r>
          </a:p>
        </p:txBody>
      </p:sp>
      <p:sp>
        <p:nvSpPr>
          <p:cNvPr id="5" name="Symbol zastępczy tekstu 2">
            <a:extLst>
              <a:ext uri="{FF2B5EF4-FFF2-40B4-BE49-F238E27FC236}">
                <a16:creationId xmlns:a16="http://schemas.microsoft.com/office/drawing/2014/main" id="{783E68DF-01ED-C983-0F2A-97D0F3B613D4}"/>
              </a:ext>
            </a:extLst>
          </p:cNvPr>
          <p:cNvSpPr txBox="1">
            <a:spLocks/>
          </p:cNvSpPr>
          <p:nvPr/>
        </p:nvSpPr>
        <p:spPr bwMode="auto">
          <a:xfrm>
            <a:off x="1007435" y="6237312"/>
            <a:ext cx="11046297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r"/>
            <a:r>
              <a:rPr lang="pl-PL" sz="1200" kern="0" noProof="0" dirty="0"/>
              <a:t>Krzysztof Wróblewski</a:t>
            </a:r>
          </a:p>
        </p:txBody>
      </p:sp>
    </p:spTree>
    <p:extLst>
      <p:ext uri="{BB962C8B-B14F-4D97-AF65-F5344CB8AC3E}">
        <p14:creationId xmlns:p14="http://schemas.microsoft.com/office/powerpoint/2010/main" val="3306952987"/>
      </p:ext>
    </p:extLst>
  </p:cSld>
  <p:clrMapOvr>
    <a:masterClrMapping/>
  </p:clrMapOvr>
  <p:transition>
    <p:randomBa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Symbol zastępczy zawartości 4">
            <a:extLst>
              <a:ext uri="{FF2B5EF4-FFF2-40B4-BE49-F238E27FC236}">
                <a16:creationId xmlns:a16="http://schemas.microsoft.com/office/drawing/2014/main" id="{EDF1C56F-B8DB-37A3-3ABD-D09DBFA5FD6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53040845"/>
              </p:ext>
            </p:extLst>
          </p:nvPr>
        </p:nvGraphicFramePr>
        <p:xfrm>
          <a:off x="1007432" y="2202936"/>
          <a:ext cx="11015662" cy="1376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1015662">
                  <a:extLst>
                    <a:ext uri="{9D8B030D-6E8A-4147-A177-3AD203B41FA5}">
                      <a16:colId xmlns:a16="http://schemas.microsoft.com/office/drawing/2014/main" val="20480652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l-PL" b="1" noProof="0" dirty="0">
                          <a:solidFill>
                            <a:schemeClr val="tx1"/>
                          </a:solidFill>
                        </a:rPr>
                        <a:t>Przed rozpoczęciem semestru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155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8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Utworzenie repozytoriów na </a:t>
                      </a:r>
                      <a:r>
                        <a:rPr lang="pl-PL" sz="1800" kern="1200" noProof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GitHub’ie</a:t>
                      </a:r>
                      <a:r>
                        <a:rPr lang="pl-PL" sz="18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 </a:t>
                      </a:r>
                      <a:r>
                        <a:rPr lang="pl-PL" sz="1800" kern="1200" noProof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Jirze</a:t>
                      </a:r>
                      <a:endParaRPr lang="pl-PL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387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Zasięgnięcie informacji dot. przeprowadzania wyborów, a także możliwych technologii do użycia w projekcie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214294"/>
                  </a:ext>
                </a:extLst>
              </a:tr>
            </a:tbl>
          </a:graphicData>
        </a:graphic>
      </p:graphicFrame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D2FB88E-177B-1963-6D2D-8298CF9D5FB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701C7F1B-0FC0-F70D-400E-E7A8133E0CEA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noProof="0" dirty="0"/>
              <a:t>Harmonogram pracy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477BA349-7082-83B6-0E01-5FD2342247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471183"/>
              </p:ext>
            </p:extLst>
          </p:nvPr>
        </p:nvGraphicFramePr>
        <p:xfrm>
          <a:off x="1007433" y="4297768"/>
          <a:ext cx="1101566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5661">
                  <a:extLst>
                    <a:ext uri="{9D8B030D-6E8A-4147-A177-3AD203B41FA5}">
                      <a16:colId xmlns:a16="http://schemas.microsoft.com/office/drawing/2014/main" val="912444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noProof="0" dirty="0">
                          <a:solidFill>
                            <a:schemeClr val="tx1"/>
                          </a:solidFill>
                        </a:rPr>
                        <a:t>Tydzień 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047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8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Organizacja pracy</a:t>
                      </a:r>
                      <a:endParaRPr lang="pl-PL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854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8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Ustalenie wykorzystywanych technologii w oprogramowaniu</a:t>
                      </a:r>
                      <a:endParaRPr lang="pl-PL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167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8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Implementacja podstawowej struktury aplikacji</a:t>
                      </a:r>
                      <a:endParaRPr lang="pl-PL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401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8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Zaprojektowanie bazy danych</a:t>
                      </a:r>
                      <a:endParaRPr lang="pl-PL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57723"/>
                  </a:ext>
                </a:extLst>
              </a:tr>
            </a:tbl>
          </a:graphicData>
        </a:graphic>
      </p:graphicFrame>
      <p:sp>
        <p:nvSpPr>
          <p:cNvPr id="9" name="Symbol zastępczy tekstu 2">
            <a:extLst>
              <a:ext uri="{FF2B5EF4-FFF2-40B4-BE49-F238E27FC236}">
                <a16:creationId xmlns:a16="http://schemas.microsoft.com/office/drawing/2014/main" id="{79184177-B06D-3FCC-C244-5D9F294B9842}"/>
              </a:ext>
            </a:extLst>
          </p:cNvPr>
          <p:cNvSpPr txBox="1">
            <a:spLocks/>
          </p:cNvSpPr>
          <p:nvPr/>
        </p:nvSpPr>
        <p:spPr bwMode="auto">
          <a:xfrm>
            <a:off x="1007435" y="6251826"/>
            <a:ext cx="11046297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r"/>
            <a:r>
              <a:rPr lang="pl-PL" sz="1200" kern="0" noProof="0" dirty="0"/>
              <a:t>Jan Jankowski</a:t>
            </a:r>
          </a:p>
        </p:txBody>
      </p:sp>
    </p:spTree>
    <p:extLst>
      <p:ext uri="{BB962C8B-B14F-4D97-AF65-F5344CB8AC3E}">
        <p14:creationId xmlns:p14="http://schemas.microsoft.com/office/powerpoint/2010/main" val="658569140"/>
      </p:ext>
    </p:extLst>
  </p:cSld>
  <p:clrMapOvr>
    <a:masterClrMapping/>
  </p:clrMapOvr>
  <p:transition>
    <p:randomBa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02DE6B-2F43-65E4-628C-51AC73EBA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Symbol zastępczy zawartości 4">
            <a:extLst>
              <a:ext uri="{FF2B5EF4-FFF2-40B4-BE49-F238E27FC236}">
                <a16:creationId xmlns:a16="http://schemas.microsoft.com/office/drawing/2014/main" id="{DC09BF75-EB2A-0A46-25B0-6AAD831BC14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46015005"/>
              </p:ext>
            </p:extLst>
          </p:nvPr>
        </p:nvGraphicFramePr>
        <p:xfrm>
          <a:off x="1007433" y="3166760"/>
          <a:ext cx="11015662" cy="11074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1015662">
                  <a:extLst>
                    <a:ext uri="{9D8B030D-6E8A-4147-A177-3AD203B41FA5}">
                      <a16:colId xmlns:a16="http://schemas.microsoft.com/office/drawing/2014/main" val="20480652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l-PL" sz="1800" b="1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Tydzień 3. </a:t>
                      </a:r>
                      <a:endParaRPr lang="pl-PL" b="1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155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80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Implementacja podstawowych funkcji logowania użytkowników i ich rejestracji</a:t>
                      </a:r>
                      <a:endParaRPr lang="pl-PL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387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Podłączenie bazy danych do aplikacji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214294"/>
                  </a:ext>
                </a:extLst>
              </a:tr>
            </a:tbl>
          </a:graphicData>
        </a:graphic>
      </p:graphicFrame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8750543-DC20-6A1D-5C9C-18DCB297A03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0321881-43C5-C561-B458-D760E145FB0E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022751" y="572868"/>
            <a:ext cx="11046299" cy="864096"/>
          </a:xfrm>
        </p:spPr>
        <p:txBody>
          <a:bodyPr/>
          <a:lstStyle/>
          <a:p>
            <a:r>
              <a:rPr lang="pl-PL" noProof="0" dirty="0"/>
              <a:t>Harmonogram pracy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6375F7A6-954C-151A-1AB9-EE94AC8CE9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455725"/>
              </p:ext>
            </p:extLst>
          </p:nvPr>
        </p:nvGraphicFramePr>
        <p:xfrm>
          <a:off x="1022751" y="4411720"/>
          <a:ext cx="11015661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5661">
                  <a:extLst>
                    <a:ext uri="{9D8B030D-6E8A-4147-A177-3AD203B41FA5}">
                      <a16:colId xmlns:a16="http://schemas.microsoft.com/office/drawing/2014/main" val="912444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noProof="0" dirty="0">
                          <a:solidFill>
                            <a:schemeClr val="tx1"/>
                          </a:solidFill>
                        </a:rPr>
                        <a:t>Tydzień 4.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047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8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Implementacja formularzy</a:t>
                      </a:r>
                      <a:endParaRPr lang="pl-PL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854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8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Rozpoczęcie prac nad dokumentacją projektową</a:t>
                      </a:r>
                      <a:endParaRPr lang="pl-PL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167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800" b="1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Kamień milowy</a:t>
                      </a:r>
                      <a:r>
                        <a:rPr lang="pl-PL" sz="18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pierwsze działające funkcje w systemie(pierwsza wersja aplikacji) oraz rozpoczęcie dokumentacji</a:t>
                      </a:r>
                      <a:endParaRPr lang="pl-PL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401423"/>
                  </a:ext>
                </a:extLst>
              </a:tr>
            </a:tbl>
          </a:graphicData>
        </a:graphic>
      </p:graphicFrame>
      <p:sp>
        <p:nvSpPr>
          <p:cNvPr id="2" name="Symbol zastępczy tekstu 2">
            <a:extLst>
              <a:ext uri="{FF2B5EF4-FFF2-40B4-BE49-F238E27FC236}">
                <a16:creationId xmlns:a16="http://schemas.microsoft.com/office/drawing/2014/main" id="{41734871-04E1-FE24-424F-F1971C3B3064}"/>
              </a:ext>
            </a:extLst>
          </p:cNvPr>
          <p:cNvSpPr txBox="1">
            <a:spLocks/>
          </p:cNvSpPr>
          <p:nvPr/>
        </p:nvSpPr>
        <p:spPr bwMode="auto">
          <a:xfrm>
            <a:off x="1007435" y="6237312"/>
            <a:ext cx="11046297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r"/>
            <a:r>
              <a:rPr lang="pl-PL" sz="1200" kern="0" noProof="0" dirty="0"/>
              <a:t>Jan Jankowski</a:t>
            </a:r>
          </a:p>
        </p:txBody>
      </p:sp>
      <p:graphicFrame>
        <p:nvGraphicFramePr>
          <p:cNvPr id="7" name="Symbol zastępczy zawartości 4">
            <a:extLst>
              <a:ext uri="{FF2B5EF4-FFF2-40B4-BE49-F238E27FC236}">
                <a16:creationId xmlns:a16="http://schemas.microsoft.com/office/drawing/2014/main" id="{46C7F5D7-A05D-4135-FF2D-52BDE4F2D4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3043792"/>
              </p:ext>
            </p:extLst>
          </p:nvPr>
        </p:nvGraphicFramePr>
        <p:xfrm>
          <a:off x="1007433" y="1296824"/>
          <a:ext cx="11015662" cy="1747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1015662">
                  <a:extLst>
                    <a:ext uri="{9D8B030D-6E8A-4147-A177-3AD203B41FA5}">
                      <a16:colId xmlns:a16="http://schemas.microsoft.com/office/drawing/2014/main" val="20480652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l-PL" sz="1800" b="1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Tydzień 2. </a:t>
                      </a:r>
                      <a:endParaRPr lang="pl-PL" b="1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155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8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Projekt graficzny interfejsów graficznych aplikacji oraz ustalenie wykorzystywanych narzędzi do ich wdrożenia</a:t>
                      </a:r>
                      <a:endParaRPr lang="pl-PL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387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Zaimplementowanie bazy danych</a:t>
                      </a:r>
                      <a:endParaRPr lang="pl-PL" sz="180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214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kern="1200" noProof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Zahostowanie</a:t>
                      </a:r>
                      <a:r>
                        <a:rPr lang="pl-PL" sz="18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maszyn wirtualnych</a:t>
                      </a:r>
                      <a:endParaRPr lang="pl-PL" sz="180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004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1904108"/>
      </p:ext>
    </p:extLst>
  </p:cSld>
  <p:clrMapOvr>
    <a:masterClrMapping/>
  </p:clrMapOvr>
  <p:transition>
    <p:randomBa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58623A-15E0-C72E-CAAE-FF2B9AA37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Symbol zastępczy zawartości 4">
            <a:extLst>
              <a:ext uri="{FF2B5EF4-FFF2-40B4-BE49-F238E27FC236}">
                <a16:creationId xmlns:a16="http://schemas.microsoft.com/office/drawing/2014/main" id="{A65A128D-896B-A202-8F8A-8EDD28C5B7C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40286382"/>
              </p:ext>
            </p:extLst>
          </p:nvPr>
        </p:nvGraphicFramePr>
        <p:xfrm>
          <a:off x="1007432" y="2202936"/>
          <a:ext cx="11015662" cy="7366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1015662">
                  <a:extLst>
                    <a:ext uri="{9D8B030D-6E8A-4147-A177-3AD203B41FA5}">
                      <a16:colId xmlns:a16="http://schemas.microsoft.com/office/drawing/2014/main" val="20480652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l-PL" sz="1800" b="1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Tydzień 5. </a:t>
                      </a:r>
                      <a:endParaRPr lang="pl-PL" b="1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155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8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Implementacja podstawowych funkcji wyborczych</a:t>
                      </a:r>
                      <a:endParaRPr lang="pl-PL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387707"/>
                  </a:ext>
                </a:extLst>
              </a:tr>
            </a:tbl>
          </a:graphicData>
        </a:graphic>
      </p:graphicFrame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EBCF4E1-727E-4225-7297-328B609F155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EBE063A-CD08-F38B-1EEB-3564B1892760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noProof="0" dirty="0"/>
              <a:t>Harmonogram pracy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C458572F-C0EA-C6B7-C66D-9AF1A48AD9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888825"/>
              </p:ext>
            </p:extLst>
          </p:nvPr>
        </p:nvGraphicFramePr>
        <p:xfrm>
          <a:off x="1007432" y="3176785"/>
          <a:ext cx="1101566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5661">
                  <a:extLst>
                    <a:ext uri="{9D8B030D-6E8A-4147-A177-3AD203B41FA5}">
                      <a16:colId xmlns:a16="http://schemas.microsoft.com/office/drawing/2014/main" val="912444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noProof="0" dirty="0">
                          <a:solidFill>
                            <a:schemeClr val="tx1"/>
                          </a:solidFill>
                        </a:rPr>
                        <a:t>Tydzień 6.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047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8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Wdrożenie zaawansowanych czynności dotyczących przeprowadzania głosowania</a:t>
                      </a:r>
                      <a:endParaRPr lang="pl-PL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854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8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Początkowa weryfikacja poprawności funkcjonalności aplikacji</a:t>
                      </a:r>
                      <a:endParaRPr lang="pl-PL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167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ctr"/>
                      <a:r>
                        <a:rPr lang="pl-PL" sz="1800" b="1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Kamień milowy</a:t>
                      </a:r>
                      <a:r>
                        <a:rPr lang="pl-PL" sz="18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zakończenie głównej implementacji projektu i przejście do testów</a:t>
                      </a:r>
                      <a:endParaRPr lang="pl-PL" sz="16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401423"/>
                  </a:ext>
                </a:extLst>
              </a:tr>
            </a:tbl>
          </a:graphicData>
        </a:graphic>
      </p:graphicFrame>
      <p:graphicFrame>
        <p:nvGraphicFramePr>
          <p:cNvPr id="2" name="Symbol zastępczy zawartości 4">
            <a:extLst>
              <a:ext uri="{FF2B5EF4-FFF2-40B4-BE49-F238E27FC236}">
                <a16:creationId xmlns:a16="http://schemas.microsoft.com/office/drawing/2014/main" id="{0BCA4CC0-F4F5-3266-A958-2109B2971D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0058615"/>
              </p:ext>
            </p:extLst>
          </p:nvPr>
        </p:nvGraphicFramePr>
        <p:xfrm>
          <a:off x="1038069" y="4897394"/>
          <a:ext cx="11015662" cy="11074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1015662">
                  <a:extLst>
                    <a:ext uri="{9D8B030D-6E8A-4147-A177-3AD203B41FA5}">
                      <a16:colId xmlns:a16="http://schemas.microsoft.com/office/drawing/2014/main" val="20480652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l-PL" sz="1800" b="1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Tydzień 7. </a:t>
                      </a:r>
                      <a:endParaRPr lang="pl-PL" b="1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155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8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Testowanie oprogramowania</a:t>
                      </a:r>
                      <a:endParaRPr lang="pl-PL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387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8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Sprawdzenie zabezpieczeń oprogramowania</a:t>
                      </a:r>
                      <a:endParaRPr lang="pl-PL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868160"/>
                  </a:ext>
                </a:extLst>
              </a:tr>
            </a:tbl>
          </a:graphicData>
        </a:graphic>
      </p:graphicFrame>
      <p:sp>
        <p:nvSpPr>
          <p:cNvPr id="7" name="Symbol zastępczy tekstu 2">
            <a:extLst>
              <a:ext uri="{FF2B5EF4-FFF2-40B4-BE49-F238E27FC236}">
                <a16:creationId xmlns:a16="http://schemas.microsoft.com/office/drawing/2014/main" id="{A940C590-FAD3-380D-6C9D-5519E4F3BAEA}"/>
              </a:ext>
            </a:extLst>
          </p:cNvPr>
          <p:cNvSpPr txBox="1">
            <a:spLocks/>
          </p:cNvSpPr>
          <p:nvPr/>
        </p:nvSpPr>
        <p:spPr bwMode="auto">
          <a:xfrm>
            <a:off x="1007435" y="6237312"/>
            <a:ext cx="11046297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r"/>
            <a:r>
              <a:rPr lang="pl-PL" sz="1200" kern="0" noProof="0" dirty="0"/>
              <a:t>Jan Jankowski</a:t>
            </a:r>
          </a:p>
        </p:txBody>
      </p:sp>
    </p:spTree>
    <p:extLst>
      <p:ext uri="{BB962C8B-B14F-4D97-AF65-F5344CB8AC3E}">
        <p14:creationId xmlns:p14="http://schemas.microsoft.com/office/powerpoint/2010/main" val="3719152890"/>
      </p:ext>
    </p:extLst>
  </p:cSld>
  <p:clrMapOvr>
    <a:masterClrMapping/>
  </p:clrMapOvr>
  <p:transition>
    <p:randomBa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1B8A511F-58BD-E480-B428-E2F4B83D9B3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br>
              <a:rPr lang="pl-PL" sz="5400" b="0" noProof="0" dirty="0"/>
            </a:br>
            <a:r>
              <a:rPr lang="pl-PL" sz="5400" b="0" noProof="0" dirty="0"/>
              <a:t>„System umożliwiający przeprowadzenie głosowania w wyborach”</a:t>
            </a:r>
            <a:endParaRPr lang="pl-PL" sz="5400" b="0" i="1" noProof="0" dirty="0"/>
          </a:p>
          <a:p>
            <a:pPr marL="0" indent="0">
              <a:buNone/>
            </a:pPr>
            <a:br>
              <a:rPr lang="pl-PL" sz="5400" noProof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endParaRPr lang="pl-PL" sz="5400" noProof="0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9215463-C260-BE06-63EC-49FCFEF6A16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007435" y="6237312"/>
            <a:ext cx="11046297" cy="504056"/>
          </a:xfrm>
        </p:spPr>
        <p:txBody>
          <a:bodyPr/>
          <a:lstStyle/>
          <a:p>
            <a:pPr algn="r"/>
            <a:r>
              <a:rPr lang="pl-PL" sz="1200" noProof="0" dirty="0"/>
              <a:t>Michał </a:t>
            </a:r>
            <a:r>
              <a:rPr lang="pl-PL" sz="1200" noProof="0" dirty="0" err="1"/>
              <a:t>Starba</a:t>
            </a:r>
            <a:endParaRPr lang="pl-PL" sz="1200" noProof="0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FC8768B-F679-26FA-3D5C-4C4E9E9B39D3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sz="5400" kern="0" noProof="0" dirty="0"/>
              <a:t>Temat</a:t>
            </a:r>
          </a:p>
        </p:txBody>
      </p:sp>
    </p:spTree>
    <p:extLst>
      <p:ext uri="{BB962C8B-B14F-4D97-AF65-F5344CB8AC3E}">
        <p14:creationId xmlns:p14="http://schemas.microsoft.com/office/powerpoint/2010/main" val="2935117898"/>
      </p:ext>
    </p:extLst>
  </p:cSld>
  <p:clrMapOvr>
    <a:masterClrMapping/>
  </p:clrMapOvr>
  <p:transition>
    <p:randomBa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857E9C-679D-25CD-E1C5-C7FFB2535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Symbol zastępczy zawartości 4">
            <a:extLst>
              <a:ext uri="{FF2B5EF4-FFF2-40B4-BE49-F238E27FC236}">
                <a16:creationId xmlns:a16="http://schemas.microsoft.com/office/drawing/2014/main" id="{24B08B80-BA5A-1BDB-E883-7CABED3965C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16575778"/>
              </p:ext>
            </p:extLst>
          </p:nvPr>
        </p:nvGraphicFramePr>
        <p:xfrm>
          <a:off x="1007432" y="2202936"/>
          <a:ext cx="11015662" cy="7366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1015662">
                  <a:extLst>
                    <a:ext uri="{9D8B030D-6E8A-4147-A177-3AD203B41FA5}">
                      <a16:colId xmlns:a16="http://schemas.microsoft.com/office/drawing/2014/main" val="20480652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l-PL" sz="1800" b="1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Tydzień 8. </a:t>
                      </a:r>
                      <a:endParaRPr lang="pl-PL" b="1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155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8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Wprowadzanie poprawek w kodzie i zabezpieczeniach na podstawie wykonanych testów</a:t>
                      </a:r>
                      <a:endParaRPr lang="pl-PL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387707"/>
                  </a:ext>
                </a:extLst>
              </a:tr>
            </a:tbl>
          </a:graphicData>
        </a:graphic>
      </p:graphicFrame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9306FEB-87A8-6381-A85C-3418437236F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5B4D840-4EAD-44E5-41D2-59ED274229F8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noProof="0" dirty="0"/>
              <a:t>Harmonogram pracy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BA1518B2-44B2-570E-5C5C-625F09251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096838"/>
              </p:ext>
            </p:extLst>
          </p:nvPr>
        </p:nvGraphicFramePr>
        <p:xfrm>
          <a:off x="1007432" y="3176785"/>
          <a:ext cx="1101566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5661">
                  <a:extLst>
                    <a:ext uri="{9D8B030D-6E8A-4147-A177-3AD203B41FA5}">
                      <a16:colId xmlns:a16="http://schemas.microsoft.com/office/drawing/2014/main" val="912444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noProof="0" dirty="0">
                          <a:solidFill>
                            <a:schemeClr val="tx1"/>
                          </a:solidFill>
                        </a:rPr>
                        <a:t>Tydzień 9.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047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8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Ostateczne poprawki w oprogramowaniu</a:t>
                      </a:r>
                      <a:endParaRPr lang="pl-PL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854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8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Zakończenie prac nad dokumentacją</a:t>
                      </a:r>
                      <a:endParaRPr lang="pl-PL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167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ctr"/>
                      <a:r>
                        <a:rPr lang="pl-PL" sz="1800" b="1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Kamień milowy</a:t>
                      </a:r>
                      <a:r>
                        <a:rPr lang="pl-PL" sz="18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zakończenie prac nad samym oprogramowaniem, jak i dokumentacją</a:t>
                      </a:r>
                      <a:endParaRPr lang="pl-PL" sz="16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401423"/>
                  </a:ext>
                </a:extLst>
              </a:tr>
            </a:tbl>
          </a:graphicData>
        </a:graphic>
      </p:graphicFrame>
      <p:graphicFrame>
        <p:nvGraphicFramePr>
          <p:cNvPr id="2" name="Symbol zastępczy zawartości 4">
            <a:extLst>
              <a:ext uri="{FF2B5EF4-FFF2-40B4-BE49-F238E27FC236}">
                <a16:creationId xmlns:a16="http://schemas.microsoft.com/office/drawing/2014/main" id="{EFAF4A5F-91C0-8B4B-00BA-D48E938D9F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2910819"/>
              </p:ext>
            </p:extLst>
          </p:nvPr>
        </p:nvGraphicFramePr>
        <p:xfrm>
          <a:off x="1038069" y="4897394"/>
          <a:ext cx="11015662" cy="7366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1015662">
                  <a:extLst>
                    <a:ext uri="{9D8B030D-6E8A-4147-A177-3AD203B41FA5}">
                      <a16:colId xmlns:a16="http://schemas.microsoft.com/office/drawing/2014/main" val="20480652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l-PL" sz="1800" b="1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Tydzień 10. </a:t>
                      </a:r>
                      <a:endParaRPr lang="pl-PL" b="1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155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ctr"/>
                      <a:r>
                        <a:rPr lang="pl-PL" sz="18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Projekt gotowy do oddania.</a:t>
                      </a:r>
                      <a:endParaRPr lang="pl-PL" sz="16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387707"/>
                  </a:ext>
                </a:extLst>
              </a:tr>
            </a:tbl>
          </a:graphicData>
        </a:graphic>
      </p:graphicFrame>
      <p:sp>
        <p:nvSpPr>
          <p:cNvPr id="7" name="Symbol zastępczy tekstu 2">
            <a:extLst>
              <a:ext uri="{FF2B5EF4-FFF2-40B4-BE49-F238E27FC236}">
                <a16:creationId xmlns:a16="http://schemas.microsoft.com/office/drawing/2014/main" id="{894E6468-38A8-59DB-2493-0DB2CDC38D5A}"/>
              </a:ext>
            </a:extLst>
          </p:cNvPr>
          <p:cNvSpPr txBox="1">
            <a:spLocks/>
          </p:cNvSpPr>
          <p:nvPr/>
        </p:nvSpPr>
        <p:spPr bwMode="auto">
          <a:xfrm>
            <a:off x="1007435" y="6237312"/>
            <a:ext cx="11046297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r"/>
            <a:r>
              <a:rPr lang="pl-PL" sz="1200" kern="0" noProof="0" dirty="0"/>
              <a:t>Jan Jankowski</a:t>
            </a:r>
          </a:p>
        </p:txBody>
      </p:sp>
    </p:spTree>
    <p:extLst>
      <p:ext uri="{BB962C8B-B14F-4D97-AF65-F5344CB8AC3E}">
        <p14:creationId xmlns:p14="http://schemas.microsoft.com/office/powerpoint/2010/main" val="3384717837"/>
      </p:ext>
    </p:extLst>
  </p:cSld>
  <p:clrMapOvr>
    <a:masterClrMapping/>
  </p:clrMapOvr>
  <p:transition>
    <p:randomBa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3C1713B9-16AC-F542-ABC3-4343C364B6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noProof="0" dirty="0"/>
              <a:t>Instalacja i ustanowienie połączenia z maszynami wirtualnymi</a:t>
            </a:r>
          </a:p>
          <a:p>
            <a:r>
              <a:rPr lang="pl-PL" noProof="0" dirty="0"/>
              <a:t>Prototypy interfejsów</a:t>
            </a:r>
          </a:p>
          <a:p>
            <a:r>
              <a:rPr lang="pl-PL" noProof="0" dirty="0"/>
              <a:t>Stworzenie schematu projektu, oraz repozytorium na GitHubie</a:t>
            </a:r>
          </a:p>
          <a:p>
            <a:r>
              <a:rPr lang="pl-PL" noProof="0" dirty="0"/>
              <a:t>Stworzenie projektu, oraz wstępnej konfiguracji sprintów w środowisku </a:t>
            </a:r>
            <a:r>
              <a:rPr lang="pl-PL" noProof="0" dirty="0" err="1"/>
              <a:t>Jira</a:t>
            </a:r>
            <a:endParaRPr lang="pl-PL" noProof="0" dirty="0"/>
          </a:p>
          <a:p>
            <a:r>
              <a:rPr lang="pl-PL" noProof="0" dirty="0"/>
              <a:t>Diagram i kod bazy danych</a:t>
            </a:r>
          </a:p>
          <a:p>
            <a:r>
              <a:rPr lang="pl-PL" noProof="0" dirty="0"/>
              <a:t>Wstępna dokumentacja projektowa (fiszka)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7BB6E5B-C247-C7B7-C9D9-EA1586094A5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CFF0BF0-EC58-25AD-138D-1CA7CA9EAF01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noProof="0" dirty="0"/>
              <a:t>Dotychczasowy postęp prac</a:t>
            </a:r>
          </a:p>
        </p:txBody>
      </p:sp>
      <p:sp>
        <p:nvSpPr>
          <p:cNvPr id="5" name="Symbol zastępczy tekstu 2">
            <a:extLst>
              <a:ext uri="{FF2B5EF4-FFF2-40B4-BE49-F238E27FC236}">
                <a16:creationId xmlns:a16="http://schemas.microsoft.com/office/drawing/2014/main" id="{5AA00F5D-83FF-19F8-FF7C-EEB0592F15B0}"/>
              </a:ext>
            </a:extLst>
          </p:cNvPr>
          <p:cNvSpPr txBox="1">
            <a:spLocks/>
          </p:cNvSpPr>
          <p:nvPr/>
        </p:nvSpPr>
        <p:spPr bwMode="auto">
          <a:xfrm>
            <a:off x="1007435" y="6237312"/>
            <a:ext cx="11046297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r"/>
            <a:r>
              <a:rPr lang="pl-PL" sz="1200" kern="0" noProof="0" dirty="0"/>
              <a:t>Jan Jankowski</a:t>
            </a:r>
          </a:p>
        </p:txBody>
      </p:sp>
    </p:spTree>
    <p:extLst>
      <p:ext uri="{BB962C8B-B14F-4D97-AF65-F5344CB8AC3E}">
        <p14:creationId xmlns:p14="http://schemas.microsoft.com/office/powerpoint/2010/main" val="2089870267"/>
      </p:ext>
    </p:extLst>
  </p:cSld>
  <p:clrMapOvr>
    <a:masterClrMapping/>
  </p:clrMapOvr>
  <p:transition>
    <p:randomBa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F782D20-E022-0543-F57D-A558D2B7CED0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7CBF91B-44B4-7E20-E900-DD8B86A03331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noProof="0" dirty="0"/>
              <a:t>Projekt w środowisku </a:t>
            </a:r>
            <a:r>
              <a:rPr lang="pl-PL" noProof="0" dirty="0" err="1"/>
              <a:t>Jira</a:t>
            </a:r>
            <a:endParaRPr lang="pl-PL" noProof="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91858C2-BCE8-D491-324C-2FF3E0C4579C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965" y="1580278"/>
            <a:ext cx="9162253" cy="4824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ymbol zastępczy tekstu 2">
            <a:extLst>
              <a:ext uri="{FF2B5EF4-FFF2-40B4-BE49-F238E27FC236}">
                <a16:creationId xmlns:a16="http://schemas.microsoft.com/office/drawing/2014/main" id="{78B63500-8969-6081-19BD-657CC0C0E59A}"/>
              </a:ext>
            </a:extLst>
          </p:cNvPr>
          <p:cNvSpPr txBox="1">
            <a:spLocks/>
          </p:cNvSpPr>
          <p:nvPr/>
        </p:nvSpPr>
        <p:spPr bwMode="auto">
          <a:xfrm>
            <a:off x="1007435" y="6237312"/>
            <a:ext cx="11046297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r"/>
            <a:r>
              <a:rPr lang="pl-PL" sz="1200" kern="0" noProof="0" dirty="0"/>
              <a:t>Jan Jankowski</a:t>
            </a:r>
          </a:p>
        </p:txBody>
      </p:sp>
    </p:spTree>
    <p:extLst>
      <p:ext uri="{BB962C8B-B14F-4D97-AF65-F5344CB8AC3E}">
        <p14:creationId xmlns:p14="http://schemas.microsoft.com/office/powerpoint/2010/main" val="4025137810"/>
      </p:ext>
    </p:extLst>
  </p:cSld>
  <p:clrMapOvr>
    <a:masterClrMapping/>
  </p:clrMapOvr>
  <p:transition>
    <p:randomBa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9EAE129-E228-6650-A412-05C70DE2D8E1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F0760E0-5D69-8550-3A69-E0AF4975E6C2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noProof="0" dirty="0"/>
              <a:t>Diagram baz danych (Visual </a:t>
            </a:r>
            <a:r>
              <a:rPr lang="pl-PL" noProof="0" dirty="0" err="1"/>
              <a:t>Paradigm</a:t>
            </a:r>
            <a:r>
              <a:rPr lang="pl-PL" noProof="0" dirty="0"/>
              <a:t>)</a:t>
            </a:r>
          </a:p>
        </p:txBody>
      </p:sp>
      <p:pic>
        <p:nvPicPr>
          <p:cNvPr id="6" name="Symbol zastępczy zawartości 5" descr="Obraz zawierający tekst, zrzut ekranu, diagram, linia&#10;&#10;Opis wygenerowany automatycznie">
            <a:extLst>
              <a:ext uri="{FF2B5EF4-FFF2-40B4-BE49-F238E27FC236}">
                <a16:creationId xmlns:a16="http://schemas.microsoft.com/office/drawing/2014/main" id="{DE99EB3B-820C-3EAE-A1BE-EB700D93C87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023" y="1484784"/>
            <a:ext cx="10097118" cy="4936369"/>
          </a:xfrm>
        </p:spPr>
      </p:pic>
      <p:sp>
        <p:nvSpPr>
          <p:cNvPr id="7" name="Symbol zastępczy tekstu 2">
            <a:extLst>
              <a:ext uri="{FF2B5EF4-FFF2-40B4-BE49-F238E27FC236}">
                <a16:creationId xmlns:a16="http://schemas.microsoft.com/office/drawing/2014/main" id="{BE888118-391F-A4D3-4C7E-25BEDDC0A8E9}"/>
              </a:ext>
            </a:extLst>
          </p:cNvPr>
          <p:cNvSpPr txBox="1">
            <a:spLocks/>
          </p:cNvSpPr>
          <p:nvPr/>
        </p:nvSpPr>
        <p:spPr bwMode="auto">
          <a:xfrm>
            <a:off x="1007435" y="6237312"/>
            <a:ext cx="11046297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r"/>
            <a:r>
              <a:rPr lang="pl-PL" sz="1200" kern="0" noProof="0" dirty="0"/>
              <a:t>Jan Jankowski</a:t>
            </a:r>
          </a:p>
        </p:txBody>
      </p:sp>
    </p:spTree>
    <p:extLst>
      <p:ext uri="{BB962C8B-B14F-4D97-AF65-F5344CB8AC3E}">
        <p14:creationId xmlns:p14="http://schemas.microsoft.com/office/powerpoint/2010/main" val="1262749107"/>
      </p:ext>
    </p:extLst>
  </p:cSld>
  <p:clrMapOvr>
    <a:masterClrMapping/>
  </p:clrMapOvr>
  <p:transition>
    <p:randomBa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F4B319-A2E3-556F-F489-CB63EA0F0F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4A8CEB8-89D1-A340-ED32-EAE91951799B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B015B0C-9C59-CEE0-1687-3EBA7F0B24E5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noProof="0" dirty="0"/>
              <a:t>Diagram baz danych (MySQL Workbench) </a:t>
            </a:r>
          </a:p>
        </p:txBody>
      </p:sp>
      <p:pic>
        <p:nvPicPr>
          <p:cNvPr id="6" name="Symbol zastępczy zawartości 5" descr="Obraz zawierający tekst, zrzut ekranu, diagram, Równolegle&#10;&#10;Opis wygenerowany automatycznie">
            <a:extLst>
              <a:ext uri="{FF2B5EF4-FFF2-40B4-BE49-F238E27FC236}">
                <a16:creationId xmlns:a16="http://schemas.microsoft.com/office/drawing/2014/main" id="{901211D2-BB64-C09C-888E-8F339BC2C8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538" y="1412602"/>
            <a:ext cx="8739662" cy="5328766"/>
          </a:xfrm>
        </p:spPr>
      </p:pic>
      <p:sp>
        <p:nvSpPr>
          <p:cNvPr id="7" name="Symbol zastępczy tekstu 2">
            <a:extLst>
              <a:ext uri="{FF2B5EF4-FFF2-40B4-BE49-F238E27FC236}">
                <a16:creationId xmlns:a16="http://schemas.microsoft.com/office/drawing/2014/main" id="{04F988A3-FCDF-ED1C-0574-E7EFBE9FE5A8}"/>
              </a:ext>
            </a:extLst>
          </p:cNvPr>
          <p:cNvSpPr txBox="1">
            <a:spLocks/>
          </p:cNvSpPr>
          <p:nvPr/>
        </p:nvSpPr>
        <p:spPr bwMode="auto">
          <a:xfrm>
            <a:off x="1007435" y="6237312"/>
            <a:ext cx="11046297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r"/>
            <a:r>
              <a:rPr lang="pl-PL" sz="1200" kern="0" noProof="0" dirty="0"/>
              <a:t>Jan Jankowski</a:t>
            </a:r>
          </a:p>
        </p:txBody>
      </p:sp>
    </p:spTree>
    <p:extLst>
      <p:ext uri="{BB962C8B-B14F-4D97-AF65-F5344CB8AC3E}">
        <p14:creationId xmlns:p14="http://schemas.microsoft.com/office/powerpoint/2010/main" val="1153921202"/>
      </p:ext>
    </p:extLst>
  </p:cSld>
  <p:clrMapOvr>
    <a:masterClrMapping/>
  </p:clrMapOvr>
  <p:transition>
    <p:randomBa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ED40CE5-F1F7-D168-785F-989846F66209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CBBA043-D332-4F1A-3778-39C53977A545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noProof="0" dirty="0"/>
              <a:t>Prototypy UI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C942EF-A86C-6973-DFE0-EE725AF96363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909" y="1484784"/>
            <a:ext cx="8667345" cy="4992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ymbol zastępczy tekstu 2">
            <a:extLst>
              <a:ext uri="{FF2B5EF4-FFF2-40B4-BE49-F238E27FC236}">
                <a16:creationId xmlns:a16="http://schemas.microsoft.com/office/drawing/2014/main" id="{DCBF758F-7942-A07C-9367-1B1117175820}"/>
              </a:ext>
            </a:extLst>
          </p:cNvPr>
          <p:cNvSpPr txBox="1">
            <a:spLocks/>
          </p:cNvSpPr>
          <p:nvPr/>
        </p:nvSpPr>
        <p:spPr bwMode="auto">
          <a:xfrm>
            <a:off x="1007435" y="6237312"/>
            <a:ext cx="11046297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r"/>
            <a:r>
              <a:rPr lang="en-GB" sz="1200" kern="0" noProof="0" dirty="0" err="1"/>
              <a:t>Michał</a:t>
            </a:r>
            <a:r>
              <a:rPr lang="en-GB" sz="1200" kern="0" noProof="0" dirty="0"/>
              <a:t> </a:t>
            </a:r>
            <a:r>
              <a:rPr lang="en-GB" sz="1200" kern="0" noProof="0" dirty="0" err="1"/>
              <a:t>Starba</a:t>
            </a:r>
            <a:endParaRPr lang="pl-PL" sz="1200" kern="0" noProof="0" dirty="0"/>
          </a:p>
        </p:txBody>
      </p:sp>
    </p:spTree>
    <p:extLst>
      <p:ext uri="{BB962C8B-B14F-4D97-AF65-F5344CB8AC3E}">
        <p14:creationId xmlns:p14="http://schemas.microsoft.com/office/powerpoint/2010/main" val="3862446779"/>
      </p:ext>
    </p:extLst>
  </p:cSld>
  <p:clrMapOvr>
    <a:masterClrMapping/>
  </p:clrMapOvr>
  <p:transition>
    <p:randomBa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FF00F3-2CCA-E8E8-446F-9A2BA97247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650352A-6447-5538-8E88-583EE081BE92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999891A-0959-B1DE-DDCF-13D021B97FF6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noProof="0" dirty="0"/>
              <a:t>Prototypy UI</a:t>
            </a:r>
          </a:p>
        </p:txBody>
      </p:sp>
      <p:pic>
        <p:nvPicPr>
          <p:cNvPr id="6" name="Obraz 5" descr="Obraz zawierający tekst, zrzut ekranu, oprogramowanie, Ikona komputerowa&#10;&#10;Opis wygenerowany automatycznie">
            <a:extLst>
              <a:ext uri="{FF2B5EF4-FFF2-40B4-BE49-F238E27FC236}">
                <a16:creationId xmlns:a16="http://schemas.microsoft.com/office/drawing/2014/main" id="{7E1AF67C-408B-DAB9-BE8B-7771ED7EC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553" y="1484784"/>
            <a:ext cx="8811716" cy="5203195"/>
          </a:xfrm>
          <a:prstGeom prst="rect">
            <a:avLst/>
          </a:prstGeom>
        </p:spPr>
      </p:pic>
      <p:sp>
        <p:nvSpPr>
          <p:cNvPr id="7" name="Symbol zastępczy tekstu 2">
            <a:extLst>
              <a:ext uri="{FF2B5EF4-FFF2-40B4-BE49-F238E27FC236}">
                <a16:creationId xmlns:a16="http://schemas.microsoft.com/office/drawing/2014/main" id="{38C50988-9428-5079-F1E1-CA83A172C393}"/>
              </a:ext>
            </a:extLst>
          </p:cNvPr>
          <p:cNvSpPr txBox="1">
            <a:spLocks/>
          </p:cNvSpPr>
          <p:nvPr/>
        </p:nvSpPr>
        <p:spPr bwMode="auto">
          <a:xfrm>
            <a:off x="1007435" y="6237312"/>
            <a:ext cx="11046297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r"/>
            <a:r>
              <a:rPr lang="en-GB" sz="1200" kern="0" noProof="0" dirty="0" err="1"/>
              <a:t>Michał</a:t>
            </a:r>
            <a:r>
              <a:rPr lang="en-GB" sz="1200" kern="0" noProof="0" dirty="0"/>
              <a:t> </a:t>
            </a:r>
            <a:r>
              <a:rPr lang="en-GB" sz="1200" kern="0" noProof="0" dirty="0" err="1"/>
              <a:t>Starba</a:t>
            </a:r>
            <a:endParaRPr lang="pl-PL" sz="1200" kern="0" noProof="0" dirty="0"/>
          </a:p>
        </p:txBody>
      </p:sp>
    </p:spTree>
    <p:extLst>
      <p:ext uri="{BB962C8B-B14F-4D97-AF65-F5344CB8AC3E}">
        <p14:creationId xmlns:p14="http://schemas.microsoft.com/office/powerpoint/2010/main" val="3212415237"/>
      </p:ext>
    </p:extLst>
  </p:cSld>
  <p:clrMapOvr>
    <a:masterClrMapping/>
  </p:clrMapOvr>
  <p:transition>
    <p:randomBa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2A7EC9C8-0F5E-B37F-DE22-EC2CCF0A47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7433" y="1324563"/>
            <a:ext cx="11184567" cy="5256584"/>
          </a:xfrm>
        </p:spPr>
        <p:txBody>
          <a:bodyPr/>
          <a:lstStyle/>
          <a:p>
            <a:r>
              <a:rPr lang="pl-PL" sz="1600" noProof="0" dirty="0" err="1"/>
              <a:t>Clean</a:t>
            </a:r>
            <a:r>
              <a:rPr lang="pl-PL" sz="1600" noProof="0" dirty="0"/>
              <a:t> </a:t>
            </a:r>
            <a:r>
              <a:rPr lang="pl-PL" sz="1600" noProof="0" dirty="0" err="1"/>
              <a:t>Code</a:t>
            </a:r>
            <a:r>
              <a:rPr lang="pl-PL" sz="1600" noProof="0" dirty="0"/>
              <a:t>:</a:t>
            </a:r>
            <a:br>
              <a:rPr lang="pl-PL" sz="1600" noProof="0" dirty="0"/>
            </a:br>
            <a:r>
              <a:rPr lang="pl-PL" sz="1600" noProof="0" dirty="0"/>
              <a:t>- </a:t>
            </a:r>
            <a:r>
              <a:rPr lang="pl-PL" sz="1600" i="1" noProof="0" dirty="0" err="1"/>
              <a:t>Clean</a:t>
            </a:r>
            <a:r>
              <a:rPr lang="pl-PL" sz="1600" i="1" noProof="0" dirty="0"/>
              <a:t> </a:t>
            </a:r>
            <a:r>
              <a:rPr lang="pl-PL" sz="1600" i="1" noProof="0" dirty="0" err="1"/>
              <a:t>Code</a:t>
            </a:r>
            <a:r>
              <a:rPr lang="pl-PL" sz="1600" i="1" noProof="0" dirty="0"/>
              <a:t>: A </a:t>
            </a:r>
            <a:r>
              <a:rPr lang="pl-PL" sz="1600" i="1" noProof="0" dirty="0" err="1"/>
              <a:t>Handbook</a:t>
            </a:r>
            <a:r>
              <a:rPr lang="pl-PL" sz="1600" i="1" noProof="0" dirty="0"/>
              <a:t> of Agile Software </a:t>
            </a:r>
            <a:r>
              <a:rPr lang="pl-PL" sz="1600" i="1" noProof="0" dirty="0" err="1"/>
              <a:t>Craftsmanship</a:t>
            </a:r>
            <a:r>
              <a:rPr lang="pl-PL" sz="1600" i="1" noProof="0" dirty="0"/>
              <a:t> - Robert C. Martin </a:t>
            </a:r>
            <a:br>
              <a:rPr lang="pl-PL" sz="1600" noProof="0" dirty="0"/>
            </a:br>
            <a:r>
              <a:rPr lang="pl-PL" sz="1600" noProof="0" dirty="0"/>
              <a:t>- </a:t>
            </a:r>
            <a:r>
              <a:rPr lang="pl-PL" sz="1600" noProof="0" dirty="0">
                <a:hlinkClick r:id="rId2"/>
              </a:rPr>
              <a:t>https://www.youtube.com/watch?v=D-Kp02NNUrE</a:t>
            </a:r>
            <a:endParaRPr lang="pl-PL" sz="1600" noProof="0" dirty="0"/>
          </a:p>
          <a:p>
            <a:r>
              <a:rPr lang="pl-PL" sz="1600" noProof="0" dirty="0" err="1"/>
              <a:t>Blazor</a:t>
            </a:r>
            <a:r>
              <a:rPr lang="pl-PL" sz="1600" noProof="0" dirty="0"/>
              <a:t> </a:t>
            </a:r>
            <a:r>
              <a:rPr lang="pl-PL" sz="1600" noProof="0" dirty="0" err="1"/>
              <a:t>WebAssembly</a:t>
            </a:r>
            <a:br>
              <a:rPr lang="pl-PL" sz="1600" noProof="0" dirty="0"/>
            </a:br>
            <a:r>
              <a:rPr lang="pl-PL" sz="1600" noProof="0" dirty="0"/>
              <a:t>Dokumentacja Microsoft </a:t>
            </a:r>
            <a:r>
              <a:rPr lang="pl-PL" sz="1600" noProof="0" dirty="0" err="1"/>
              <a:t>Blazor</a:t>
            </a:r>
            <a:r>
              <a:rPr lang="pl-PL" sz="1600" noProof="0" dirty="0"/>
              <a:t> </a:t>
            </a:r>
            <a:r>
              <a:rPr lang="pl-PL" sz="1600" noProof="0" dirty="0" err="1"/>
              <a:t>WebAssembly</a:t>
            </a:r>
            <a:r>
              <a:rPr lang="pl-PL" sz="1600" noProof="0" dirty="0"/>
              <a:t>- </a:t>
            </a:r>
            <a:r>
              <a:rPr lang="pl-PL" sz="1600" noProof="0" dirty="0">
                <a:hlinkClick r:id="rId3"/>
              </a:rPr>
              <a:t>https://learn.microsoft.com/en-us/aspnet/core/blazor/?view=aspnetcore-8.0</a:t>
            </a:r>
            <a:r>
              <a:rPr lang="pl-PL" sz="1600" noProof="0" dirty="0"/>
              <a:t> </a:t>
            </a:r>
            <a:br>
              <a:rPr lang="pl-PL" sz="1600" noProof="0" dirty="0"/>
            </a:br>
            <a:r>
              <a:rPr lang="pl-PL" sz="1600" noProof="0" dirty="0"/>
              <a:t>- </a:t>
            </a:r>
            <a:r>
              <a:rPr lang="pl-PL" sz="1600" noProof="0" dirty="0">
                <a:hlinkClick r:id="rId4"/>
              </a:rPr>
              <a:t>https://www.youtube.com/watch?v=2bEhiyqztwg</a:t>
            </a:r>
            <a:br>
              <a:rPr lang="pl-PL" sz="1600" noProof="0" dirty="0"/>
            </a:br>
            <a:r>
              <a:rPr lang="pl-PL" sz="1600" noProof="0" dirty="0">
                <a:hlinkClick r:id="rId5"/>
              </a:rPr>
              <a:t>- https://www.youtube.com/watch?v=v6Mt8HKAWa0&amp;list=PL4WEkbdagHIRjjBJvK_TSfddJSvEEAtnt</a:t>
            </a:r>
            <a:endParaRPr lang="pl-PL" sz="1600" noProof="0" dirty="0"/>
          </a:p>
          <a:p>
            <a:r>
              <a:rPr lang="pl-PL" sz="1600" noProof="0" dirty="0" err="1"/>
              <a:t>DTOs</a:t>
            </a:r>
            <a:r>
              <a:rPr lang="pl-PL" sz="1600" noProof="0" dirty="0"/>
              <a:t> in .NET 8 (</a:t>
            </a:r>
            <a:r>
              <a:rPr lang="pl-PL" sz="1600" noProof="0" dirty="0" err="1"/>
              <a:t>Mapster</a:t>
            </a:r>
            <a:r>
              <a:rPr lang="pl-PL" sz="1600" noProof="0" dirty="0"/>
              <a:t>): </a:t>
            </a:r>
            <a:br>
              <a:rPr lang="pl-PL" sz="1600" noProof="0" dirty="0"/>
            </a:br>
            <a:r>
              <a:rPr lang="pl-PL" sz="1600" noProof="0" dirty="0">
                <a:hlinkClick r:id="rId6"/>
              </a:rPr>
              <a:t>- https://www.youtube.com/watch?v=xtpPspNdX58</a:t>
            </a:r>
            <a:endParaRPr lang="pl-PL" sz="1600" noProof="0" dirty="0"/>
          </a:p>
          <a:p>
            <a:r>
              <a:rPr lang="pl-PL" sz="1600" noProof="0" dirty="0"/>
              <a:t>.NET 8 Web API + EF 8: </a:t>
            </a:r>
            <a:br>
              <a:rPr lang="pl-PL" sz="1600" noProof="0" dirty="0"/>
            </a:br>
            <a:r>
              <a:rPr lang="pl-PL" sz="1600" noProof="0" dirty="0"/>
              <a:t>- Tutorial Microsoft Web API - https://learn.microsoft.com/en-us/aspnet/core/tutorials/razor-pages/?view=aspnetcore-8.0</a:t>
            </a:r>
            <a:br>
              <a:rPr lang="pl-PL" sz="1600" noProof="0" dirty="0"/>
            </a:br>
            <a:r>
              <a:rPr lang="pl-PL" sz="1600" noProof="0" dirty="0"/>
              <a:t>- Dokumentacja Microsoft </a:t>
            </a:r>
            <a:r>
              <a:rPr lang="pl-PL" sz="1600" noProof="0" dirty="0" err="1"/>
              <a:t>Entity</a:t>
            </a:r>
            <a:r>
              <a:rPr lang="pl-PL" sz="1600" noProof="0" dirty="0"/>
              <a:t> Framework </a:t>
            </a:r>
            <a:r>
              <a:rPr lang="pl-PL" sz="1600" noProof="0" dirty="0" err="1"/>
              <a:t>Core</a:t>
            </a:r>
            <a:r>
              <a:rPr lang="pl-PL" sz="1600" noProof="0" dirty="0"/>
              <a:t> - </a:t>
            </a:r>
            <a:r>
              <a:rPr lang="pl-PL" sz="1600" noProof="0" dirty="0">
                <a:hlinkClick r:id="rId7"/>
              </a:rPr>
              <a:t>https://learn.microsoft.com/en-us/ef/core/</a:t>
            </a:r>
            <a:r>
              <a:rPr lang="pl-PL" sz="1600" noProof="0" dirty="0"/>
              <a:t> </a:t>
            </a:r>
            <a:br>
              <a:rPr lang="pl-PL" sz="1600" noProof="0" dirty="0"/>
            </a:br>
            <a:r>
              <a:rPr lang="pl-PL" sz="1600" noProof="0" dirty="0"/>
              <a:t>- </a:t>
            </a:r>
            <a:r>
              <a:rPr lang="pl-PL" sz="1600" noProof="0" dirty="0">
                <a:hlinkClick r:id="rId8"/>
              </a:rPr>
              <a:t>https://www.youtube.com/watch?v=b8fFRX0T38M</a:t>
            </a:r>
            <a:endParaRPr lang="pl-PL" sz="1600" noProof="0" dirty="0"/>
          </a:p>
          <a:p>
            <a:r>
              <a:rPr lang="pl-PL" sz="1600" noProof="0" dirty="0"/>
              <a:t>Proces przeprowadzenia głosowania :</a:t>
            </a:r>
            <a:br>
              <a:rPr lang="pl-PL" sz="1600" noProof="0" dirty="0"/>
            </a:br>
            <a:r>
              <a:rPr lang="pl-PL" sz="1600" noProof="0" dirty="0"/>
              <a:t>-</a:t>
            </a:r>
            <a:r>
              <a:rPr lang="pl-PL" sz="1600" noProof="0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1600" b="0" i="0" noProof="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Uchwała nr 183/2020 Państwowej Komisji Wyborczej z dnia 10 czerwca 2020 r. w sprawie wytycznych dla obwodowych komisji wyborczych dotyczących zadań i trybu przygotowania oraz przeprowadzenia głosowania w obwodach głosowania utworzonych w kraju w wyborach Prezydenta Rzeczypospolitej Polskiej zarządzonych na dzień 28 czerwca 2020 r. (M. P. z 2020 r. poz. 565</a:t>
            </a:r>
            <a:r>
              <a:rPr lang="pl-PL" sz="1100" b="0" i="0" noProof="0" dirty="0">
                <a:solidFill>
                  <a:srgbClr val="FFFFFF"/>
                </a:solidFill>
                <a:effectLst/>
                <a:latin typeface="Placeholder Font"/>
              </a:rPr>
              <a:t>)</a:t>
            </a:r>
            <a:br>
              <a:rPr lang="pl-PL" sz="1600" noProof="0" dirty="0"/>
            </a:br>
            <a:endParaRPr lang="pl-PL" sz="1600" i="1" noProof="0" dirty="0"/>
          </a:p>
          <a:p>
            <a:endParaRPr lang="pl-PL" sz="1600" noProof="0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4368121-0548-6CF3-5F93-F7DC0E29A7BE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2DFEF25-EA43-D790-510D-671279BC9D07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noProof="0" dirty="0"/>
              <a:t>Źródła</a:t>
            </a:r>
          </a:p>
        </p:txBody>
      </p:sp>
    </p:spTree>
    <p:extLst>
      <p:ext uri="{BB962C8B-B14F-4D97-AF65-F5344CB8AC3E}">
        <p14:creationId xmlns:p14="http://schemas.microsoft.com/office/powerpoint/2010/main" val="2624172240"/>
      </p:ext>
    </p:extLst>
  </p:cSld>
  <p:clrMapOvr>
    <a:masterClrMapping/>
  </p:clrMapOvr>
  <p:transition>
    <p:randomBa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C49B44-C820-4565-4452-2259315F0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61F4B785-89E6-AA19-318E-E467B9783C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7433" y="1324563"/>
            <a:ext cx="11184567" cy="5256584"/>
          </a:xfrm>
        </p:spPr>
        <p:txBody>
          <a:bodyPr/>
          <a:lstStyle/>
          <a:p>
            <a:r>
              <a:rPr lang="pl-PL" sz="1600" noProof="0" dirty="0"/>
              <a:t>Proces przeprowadzenia głosowania :</a:t>
            </a:r>
            <a:br>
              <a:rPr lang="pl-PL" sz="1600" noProof="0" dirty="0"/>
            </a:br>
            <a:r>
              <a:rPr lang="pl-PL" sz="1600" noProof="0" dirty="0"/>
              <a:t>- </a:t>
            </a:r>
            <a:r>
              <a:rPr lang="pl-PL" sz="1600" b="0" i="0" noProof="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Uchwała nr 211/2023 Państwowej Komisji Wyborczej z dnia 25 września 2023 r. w sprawie wytycznych dla obwodowych komisji wyborczych dotyczących zadań i trybu przygotowania oraz przeprowadzenia głosowania w obwodach głosowania utworzonych w kraju w wyborach do Sejmu Rzeczypospolitej Polskiej i do Senatu Rzeczypospolitej Polskiej oraz w referendum ogólnokrajowym zarządzonych na dzień 15 października 2023 r. (M. P. z 2023 r. poz. 1079 z poz. zm.)</a:t>
            </a:r>
            <a:br>
              <a:rPr lang="pl-PL" sz="1600" b="0" i="0" noProof="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l-PL" sz="1600" b="0" i="0" noProof="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- Uchwała nr 102/2024 Państwowej Komisji Wyborczej z dnia 4 marca 2024 r. w sprawie wytycznych dla obwodowych komisji wyborczych dotyczących zadań i trybu przygotowania oraz przeprowadzenia głosowania w wyborach </a:t>
            </a:r>
            <a:r>
              <a:rPr lang="pl-PL" sz="1600" noProof="0" dirty="0">
                <a:ea typeface="Calibri" panose="020F0502020204030204" pitchFamily="34" charset="0"/>
                <a:cs typeface="Calibri" panose="020F0502020204030204" pitchFamily="34" charset="0"/>
              </a:rPr>
              <a:t>dorad </a:t>
            </a:r>
            <a:r>
              <a:rPr lang="pl-PL" sz="1600" b="0" i="0" noProof="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gmin, rad powiatów, sejmików województw i rad dzielnic m.st. Warszawy oraz wyborach wójtów, burmistrzów i prezydentów miast zarządzonych na dzień 7 kwietnia 2024 r. (M. P. z 2024 r. poz. 220).</a:t>
            </a:r>
            <a:br>
              <a:rPr lang="pl-PL" sz="1600" b="0" i="0" noProof="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l-PL" sz="1600" noProof="0" dirty="0">
                <a:ea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pl-PL" sz="1600" b="0" i="0" noProof="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Uchwała nr 262/2024 Państwowej Komisji Wyborczej z dnia 10 maja 2024 r. w sprawie wytycznych dla obwodowych komisji wyborczych dotyczących zadań i trybu przygotowania oraz przeprowadzenia głosowania w wyborach posłów do Parlamentu Europejskiego zarządzonych na dzień 9 czerwca 2024 r. (M. P. z 2024 r. poz. 442).</a:t>
            </a:r>
            <a:r>
              <a:rPr lang="pl-PL" sz="1600" noProof="0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pl-PL" sz="1600" noProof="0" dirty="0">
                <a:ea typeface="Calibri" panose="020F0502020204030204" pitchFamily="34" charset="0"/>
                <a:cs typeface="Calibri" panose="020F0502020204030204" pitchFamily="34" charset="0"/>
              </a:rPr>
              <a:t>Istniejące rozwiązania dotyczące przeprowadzenia głosowania :</a:t>
            </a:r>
            <a:br>
              <a:rPr lang="pl-PL" sz="1600" noProof="0" dirty="0"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l-PL" sz="1600" noProof="0" dirty="0">
                <a:ea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pl-PL" sz="1600" i="1" noProof="0" dirty="0">
                <a:ea typeface="Calibri" panose="020F0502020204030204" pitchFamily="34" charset="0"/>
                <a:cs typeface="Calibri" panose="020F0502020204030204" pitchFamily="34" charset="0"/>
              </a:rPr>
              <a:t>„Three Case </a:t>
            </a:r>
            <a:r>
              <a:rPr lang="pl-PL" sz="1600" i="1" noProof="0" dirty="0" err="1">
                <a:ea typeface="Calibri" panose="020F0502020204030204" pitchFamily="34" charset="0"/>
                <a:cs typeface="Calibri" panose="020F0502020204030204" pitchFamily="34" charset="0"/>
              </a:rPr>
              <a:t>Studies</a:t>
            </a:r>
            <a:r>
              <a:rPr lang="pl-PL" sz="1600" i="1" noProof="0" dirty="0">
                <a:ea typeface="Calibri" panose="020F0502020204030204" pitchFamily="34" charset="0"/>
                <a:cs typeface="Calibri" panose="020F0502020204030204" pitchFamily="34" charset="0"/>
              </a:rPr>
              <a:t> From </a:t>
            </a:r>
            <a:r>
              <a:rPr lang="pl-PL" sz="1600" i="1" noProof="0" dirty="0" err="1">
                <a:ea typeface="Calibri" panose="020F0502020204030204" pitchFamily="34" charset="0"/>
                <a:cs typeface="Calibri" panose="020F0502020204030204" pitchFamily="34" charset="0"/>
              </a:rPr>
              <a:t>Switzerland</a:t>
            </a:r>
            <a:r>
              <a:rPr lang="pl-PL" sz="1600" i="1" noProof="0" dirty="0">
                <a:ea typeface="Calibri" panose="020F0502020204030204" pitchFamily="34" charset="0"/>
                <a:cs typeface="Calibri" panose="020F0502020204030204" pitchFamily="34" charset="0"/>
              </a:rPr>
              <a:t>: E-</a:t>
            </a:r>
            <a:r>
              <a:rPr lang="pl-PL" sz="1600" i="1" noProof="0" dirty="0" err="1">
                <a:ea typeface="Calibri" panose="020F0502020204030204" pitchFamily="34" charset="0"/>
                <a:cs typeface="Calibri" panose="020F0502020204030204" pitchFamily="34" charset="0"/>
              </a:rPr>
              <a:t>Voting</a:t>
            </a:r>
            <a:r>
              <a:rPr lang="pl-PL" sz="1600" i="1" noProof="0" dirty="0">
                <a:ea typeface="Calibri" panose="020F0502020204030204" pitchFamily="34" charset="0"/>
                <a:cs typeface="Calibri" panose="020F0502020204030204" pitchFamily="34" charset="0"/>
              </a:rPr>
              <a:t>” </a:t>
            </a:r>
            <a:r>
              <a:rPr lang="pl-PL" sz="1600" noProof="0" dirty="0">
                <a:ea typeface="Calibri" panose="020F0502020204030204" pitchFamily="34" charset="0"/>
                <a:cs typeface="Calibri" panose="020F0502020204030204" pitchFamily="34" charset="0"/>
              </a:rPr>
              <a:t>– Jan Gerlach i </a:t>
            </a:r>
            <a:r>
              <a:rPr lang="pl-PL" sz="1600" noProof="0" dirty="0" err="1">
                <a:ea typeface="Calibri" panose="020F0502020204030204" pitchFamily="34" charset="0"/>
                <a:cs typeface="Calibri" panose="020F0502020204030204" pitchFamily="34" charset="0"/>
              </a:rPr>
              <a:t>Urs</a:t>
            </a:r>
            <a:r>
              <a:rPr lang="pl-PL" sz="1600" noProof="0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1600" noProof="0" dirty="0" err="1">
                <a:ea typeface="Calibri" panose="020F0502020204030204" pitchFamily="34" charset="0"/>
                <a:cs typeface="Calibri" panose="020F0502020204030204" pitchFamily="34" charset="0"/>
              </a:rPr>
              <a:t>Gasser</a:t>
            </a:r>
            <a:r>
              <a:rPr lang="pl-PL" sz="1600" noProof="0" dirty="0">
                <a:ea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pl-PL" sz="1600" noProof="0" dirty="0"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https://cyber.harvard.edu/sites/cyber.law.harvard.edu/files/Gerlach-Gasser_SwissCases_Evoting.pdf</a:t>
            </a:r>
            <a:r>
              <a:rPr lang="pl-PL" sz="1600" noProof="0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GB" sz="1600" noProof="0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1600" noProof="0" dirty="0">
                <a:ea typeface="Calibri" panose="020F0502020204030204" pitchFamily="34" charset="0"/>
                <a:cs typeface="Calibri" panose="020F0502020204030204" pitchFamily="34" charset="0"/>
              </a:rPr>
              <a:t>        - </a:t>
            </a:r>
            <a:r>
              <a:rPr lang="en-GB" sz="1600" dirty="0">
                <a:ea typeface="Calibri" panose="020F0502020204030204" pitchFamily="34" charset="0"/>
                <a:cs typeface="Calibri" panose="020F0502020204030204" pitchFamily="34" charset="0"/>
              </a:rPr>
              <a:t>Z</a:t>
            </a:r>
            <a:r>
              <a:rPr lang="en-GB" sz="1600" noProof="0" dirty="0" err="1">
                <a:ea typeface="Calibri" panose="020F0502020204030204" pitchFamily="34" charset="0"/>
                <a:cs typeface="Calibri" panose="020F0502020204030204" pitchFamily="34" charset="0"/>
              </a:rPr>
              <a:t>alecenie</a:t>
            </a:r>
            <a:r>
              <a:rPr lang="en-GB" sz="1600" noProof="0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noProof="0" dirty="0" err="1">
                <a:ea typeface="Calibri" panose="020F0502020204030204" pitchFamily="34" charset="0"/>
                <a:cs typeface="Calibri" panose="020F0502020204030204" pitchFamily="34" charset="0"/>
              </a:rPr>
              <a:t>dotyczące</a:t>
            </a:r>
            <a:r>
              <a:rPr lang="en-GB" sz="1600" noProof="0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noProof="0" dirty="0" err="1">
                <a:ea typeface="Calibri" panose="020F0502020204030204" pitchFamily="34" charset="0"/>
                <a:cs typeface="Calibri" panose="020F0502020204030204" pitchFamily="34" charset="0"/>
              </a:rPr>
              <a:t>standardów</a:t>
            </a:r>
            <a:r>
              <a:rPr lang="en-GB" sz="1600" noProof="0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noProof="0" dirty="0" err="1">
                <a:ea typeface="Calibri" panose="020F0502020204030204" pitchFamily="34" charset="0"/>
                <a:cs typeface="Calibri" panose="020F0502020204030204" pitchFamily="34" charset="0"/>
              </a:rPr>
              <a:t>głosowania</a:t>
            </a:r>
            <a:r>
              <a:rPr lang="en-GB" sz="1600" noProof="0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noProof="0" dirty="0" err="1">
                <a:ea typeface="Calibri" panose="020F0502020204030204" pitchFamily="34" charset="0"/>
                <a:cs typeface="Calibri" panose="020F0502020204030204" pitchFamily="34" charset="0"/>
              </a:rPr>
              <a:t>elektronicznego</a:t>
            </a:r>
            <a:r>
              <a:rPr lang="en-GB" sz="1600" noProof="0" dirty="0">
                <a:ea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GB" sz="1600" noProof="0" dirty="0"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https://rm.coe.int/0900001680726f6f</a:t>
            </a:r>
            <a:r>
              <a:rPr lang="en-GB" sz="1600" noProof="0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en-GB" sz="1600" noProof="0" dirty="0">
                <a:ea typeface="Calibri" panose="020F0502020204030204" pitchFamily="34" charset="0"/>
                <a:cs typeface="Calibri" panose="020F0502020204030204" pitchFamily="34" charset="0"/>
              </a:rPr>
              <a:t>        - </a:t>
            </a:r>
            <a:r>
              <a:rPr lang="en-GB" sz="1600" noProof="0" dirty="0" err="1">
                <a:ea typeface="Calibri" panose="020F0502020204030204" pitchFamily="34" charset="0"/>
                <a:cs typeface="Calibri" panose="020F0502020204030204" pitchFamily="34" charset="0"/>
              </a:rPr>
              <a:t>Strona</a:t>
            </a:r>
            <a:r>
              <a:rPr lang="en-GB" sz="1600" noProof="0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noProof="0" dirty="0" err="1">
                <a:ea typeface="Calibri" panose="020F0502020204030204" pitchFamily="34" charset="0"/>
                <a:cs typeface="Calibri" panose="020F0502020204030204" pitchFamily="34" charset="0"/>
              </a:rPr>
              <a:t>dotycząca</a:t>
            </a:r>
            <a:r>
              <a:rPr lang="en-GB" sz="1600" noProof="0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noProof="0" dirty="0" err="1">
                <a:ea typeface="Calibri" panose="020F0502020204030204" pitchFamily="34" charset="0"/>
                <a:cs typeface="Calibri" panose="020F0502020204030204" pitchFamily="34" charset="0"/>
              </a:rPr>
              <a:t>głosowania</a:t>
            </a:r>
            <a:r>
              <a:rPr lang="en-GB" sz="1600" noProof="0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noProof="0" dirty="0" err="1">
                <a:ea typeface="Calibri" panose="020F0502020204030204" pitchFamily="34" charset="0"/>
                <a:cs typeface="Calibri" panose="020F0502020204030204" pitchFamily="34" charset="0"/>
              </a:rPr>
              <a:t>przez</a:t>
            </a:r>
            <a:r>
              <a:rPr lang="en-GB" sz="1600" noProof="0" dirty="0">
                <a:ea typeface="Calibri" panose="020F0502020204030204" pitchFamily="34" charset="0"/>
                <a:cs typeface="Calibri" panose="020F0502020204030204" pitchFamily="34" charset="0"/>
              </a:rPr>
              <a:t> internet w </a:t>
            </a:r>
            <a:r>
              <a:rPr lang="en-GB" sz="1600" noProof="0" dirty="0" err="1">
                <a:ea typeface="Calibri" panose="020F0502020204030204" pitchFamily="34" charset="0"/>
                <a:cs typeface="Calibri" panose="020F0502020204030204" pitchFamily="34" charset="0"/>
              </a:rPr>
              <a:t>Estonii</a:t>
            </a:r>
            <a:r>
              <a:rPr lang="en-GB" sz="1600" noProof="0" dirty="0">
                <a:ea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GB" sz="1600" noProof="0" dirty="0"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https://www.valimised.ee/index.php/en</a:t>
            </a:r>
            <a:r>
              <a:rPr lang="en-GB" sz="1600" noProof="0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en-GB" sz="1600" dirty="0">
                <a:ea typeface="Calibri" panose="020F0502020204030204" pitchFamily="34" charset="0"/>
                <a:cs typeface="Calibri" panose="020F0502020204030204" pitchFamily="34" charset="0"/>
              </a:rPr>
              <a:t>        - </a:t>
            </a:r>
            <a:r>
              <a:rPr lang="en-GB" sz="1600" dirty="0" err="1">
                <a:ea typeface="Calibri" panose="020F0502020204030204" pitchFamily="34" charset="0"/>
                <a:cs typeface="Calibri" panose="020F0502020204030204" pitchFamily="34" charset="0"/>
              </a:rPr>
              <a:t>kod</a:t>
            </a:r>
            <a:r>
              <a:rPr lang="en-GB" sz="1600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dirty="0" err="1">
                <a:ea typeface="Calibri" panose="020F0502020204030204" pitchFamily="34" charset="0"/>
                <a:cs typeface="Calibri" panose="020F0502020204030204" pitchFamily="34" charset="0"/>
              </a:rPr>
              <a:t>serwera</a:t>
            </a:r>
            <a:r>
              <a:rPr lang="en-GB" sz="1600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dirty="0" err="1">
                <a:ea typeface="Calibri" panose="020F0502020204030204" pitchFamily="34" charset="0"/>
                <a:cs typeface="Calibri" panose="020F0502020204030204" pitchFamily="34" charset="0"/>
              </a:rPr>
              <a:t>Estońskiego</a:t>
            </a:r>
            <a:r>
              <a:rPr lang="en-GB" sz="1600" dirty="0">
                <a:ea typeface="Calibri" panose="020F0502020204030204" pitchFamily="34" charset="0"/>
                <a:cs typeface="Calibri" panose="020F0502020204030204" pitchFamily="34" charset="0"/>
              </a:rPr>
              <a:t> system e-voting - </a:t>
            </a:r>
            <a:r>
              <a:rPr lang="en-GB" sz="1600" dirty="0"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https://github.com/valimised/ivxv/tree/published</a:t>
            </a:r>
            <a:r>
              <a:rPr lang="en-GB" sz="1600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pl-PL" sz="1600" noProof="0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sz="1600" noProof="0" dirty="0">
                <a:ea typeface="Calibri" panose="020F0502020204030204" pitchFamily="34" charset="0"/>
                <a:cs typeface="Calibri" panose="020F0502020204030204" pitchFamily="34" charset="0"/>
              </a:rPr>
              <a:t>Dokumentacja MySQL -  </a:t>
            </a:r>
            <a:br>
              <a:rPr lang="pl-PL" sz="1600" noProof="0" dirty="0"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l-PL" sz="1600" noProof="0" dirty="0">
                <a:ea typeface="Calibri" panose="020F0502020204030204" pitchFamily="34" charset="0"/>
                <a:cs typeface="Calibri" panose="020F0502020204030204" pitchFamily="34" charset="0"/>
              </a:rPr>
              <a:t>https://dev.mysql.com/doc/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D8BE25F-0E6F-309F-9DB8-DC8775F6407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753374A-3C78-B6D3-6F97-3278C964BA58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noProof="0" dirty="0"/>
              <a:t>Źródła</a:t>
            </a:r>
          </a:p>
        </p:txBody>
      </p:sp>
    </p:spTree>
    <p:extLst>
      <p:ext uri="{BB962C8B-B14F-4D97-AF65-F5344CB8AC3E}">
        <p14:creationId xmlns:p14="http://schemas.microsoft.com/office/powerpoint/2010/main" val="374991462"/>
      </p:ext>
    </p:extLst>
  </p:cSld>
  <p:clrMapOvr>
    <a:masterClrMapping/>
  </p:clrMapOvr>
  <p:transition>
    <p:randomBa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F1C349-13FA-F4FC-A8CB-40FF141FE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816F1D4C-B6C0-46C6-9F80-AAD210CCBB3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noProof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E-wybory  - oprogramowanie, które umożliwi zdalny udział w wyborach. </a:t>
            </a:r>
          </a:p>
          <a:p>
            <a:r>
              <a:rPr lang="pl-PL" noProof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Wyborcy będą mieli możliwość oddać swój głos bez wychodzenia z domu, a także zasięgnąć informacji dotyczących sposobu głosowania, startujących kandydatów, jak i statystyk wyborczych. </a:t>
            </a:r>
          </a:p>
          <a:p>
            <a:r>
              <a:rPr lang="pl-PL" noProof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Oprogramowanie ma za zadanie ułatwić, przyspieszyć proces przeprowadzania wyborów, w bezpiecznym środowisku, ograniczając przy tym błędy.</a:t>
            </a:r>
            <a:br>
              <a:rPr lang="pl-PL" noProof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endParaRPr lang="pl-PL" noProof="0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C61DC89-1B84-2BDA-1AC1-17B1E7BB6A61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0715C1D-6DC5-5594-826D-B852F75552CA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noProof="0" dirty="0"/>
              <a:t>Cel projektu</a:t>
            </a:r>
          </a:p>
        </p:txBody>
      </p:sp>
      <p:sp>
        <p:nvSpPr>
          <p:cNvPr id="5" name="Symbol zastępczy tekstu 2">
            <a:extLst>
              <a:ext uri="{FF2B5EF4-FFF2-40B4-BE49-F238E27FC236}">
                <a16:creationId xmlns:a16="http://schemas.microsoft.com/office/drawing/2014/main" id="{49F21C99-7C73-AC41-6CEC-2EA83CDC8F03}"/>
              </a:ext>
            </a:extLst>
          </p:cNvPr>
          <p:cNvSpPr txBox="1">
            <a:spLocks/>
          </p:cNvSpPr>
          <p:nvPr/>
        </p:nvSpPr>
        <p:spPr bwMode="auto">
          <a:xfrm>
            <a:off x="1007435" y="6237312"/>
            <a:ext cx="11046297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r"/>
            <a:r>
              <a:rPr lang="pl-PL" sz="1200" kern="0" noProof="0" dirty="0"/>
              <a:t>Michał </a:t>
            </a:r>
            <a:r>
              <a:rPr lang="pl-PL" sz="1200" kern="0" noProof="0" dirty="0" err="1"/>
              <a:t>Starba</a:t>
            </a:r>
            <a:endParaRPr lang="pl-PL" sz="1200" kern="0" noProof="0" dirty="0"/>
          </a:p>
        </p:txBody>
      </p:sp>
    </p:spTree>
    <p:extLst>
      <p:ext uri="{BB962C8B-B14F-4D97-AF65-F5344CB8AC3E}">
        <p14:creationId xmlns:p14="http://schemas.microsoft.com/office/powerpoint/2010/main" val="592183007"/>
      </p:ext>
    </p:extLst>
  </p:cSld>
  <p:clrMapOvr>
    <a:masterClrMapping/>
  </p:clrMapOvr>
  <p:transition>
    <p:randomBa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52FB052A-2990-7E8E-882E-DAF08A9B0D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noProof="0" dirty="0"/>
              <a:t>Przed głosowaniem :</a:t>
            </a:r>
          </a:p>
          <a:p>
            <a:pPr marL="0" indent="0">
              <a:buNone/>
            </a:pPr>
            <a:endParaRPr lang="pl-PL" noProof="0" dirty="0"/>
          </a:p>
          <a:p>
            <a:pPr marL="0" indent="0">
              <a:buNone/>
            </a:pPr>
            <a:r>
              <a:rPr lang="pl-PL" noProof="0" dirty="0"/>
              <a:t>1. Stworzenie list kandydatów i spisu wyborców</a:t>
            </a:r>
          </a:p>
          <a:p>
            <a:pPr marL="0" indent="0">
              <a:buNone/>
            </a:pPr>
            <a:r>
              <a:rPr lang="pl-PL" noProof="0" dirty="0"/>
              <a:t> - Musi istnieć możliwość modyfikacji list kandydatów w przypadku ich wykreślenia podobnie ze spisem wyborców</a:t>
            </a:r>
          </a:p>
          <a:p>
            <a:pPr marL="0" indent="0">
              <a:buNone/>
            </a:pPr>
            <a:endParaRPr lang="pl-PL" noProof="0" dirty="0"/>
          </a:p>
          <a:p>
            <a:pPr marL="0" indent="0">
              <a:buNone/>
            </a:pPr>
            <a:r>
              <a:rPr lang="pl-PL" noProof="0" dirty="0"/>
              <a:t>2. Stworzenie informatora o sposobie głosowania oraz o kandydatach biorących w nim udział</a:t>
            </a:r>
          </a:p>
          <a:p>
            <a:endParaRPr lang="pl-PL" noProof="0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4085280-9544-133D-9332-0FF3A5086B69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0E97DD5-A98E-F14A-D471-DFAABC13F6E5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noProof="0" dirty="0"/>
              <a:t>Proces przeprowadzania głosowania</a:t>
            </a:r>
          </a:p>
        </p:txBody>
      </p:sp>
      <p:sp>
        <p:nvSpPr>
          <p:cNvPr id="5" name="Symbol zastępczy tekstu 2">
            <a:extLst>
              <a:ext uri="{FF2B5EF4-FFF2-40B4-BE49-F238E27FC236}">
                <a16:creationId xmlns:a16="http://schemas.microsoft.com/office/drawing/2014/main" id="{130BF1CF-4922-B48D-7E38-6E3634410F24}"/>
              </a:ext>
            </a:extLst>
          </p:cNvPr>
          <p:cNvSpPr txBox="1">
            <a:spLocks/>
          </p:cNvSpPr>
          <p:nvPr/>
        </p:nvSpPr>
        <p:spPr bwMode="auto">
          <a:xfrm>
            <a:off x="1007435" y="6237312"/>
            <a:ext cx="11046297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r"/>
            <a:r>
              <a:rPr lang="pl-PL" sz="1200" kern="0" noProof="0" dirty="0"/>
              <a:t>Michał </a:t>
            </a:r>
            <a:r>
              <a:rPr lang="pl-PL" sz="1200" kern="0" noProof="0" dirty="0" err="1"/>
              <a:t>Starba</a:t>
            </a:r>
            <a:endParaRPr lang="pl-PL" sz="1200" kern="0" noProof="0" dirty="0"/>
          </a:p>
        </p:txBody>
      </p:sp>
    </p:spTree>
    <p:extLst>
      <p:ext uri="{BB962C8B-B14F-4D97-AF65-F5344CB8AC3E}">
        <p14:creationId xmlns:p14="http://schemas.microsoft.com/office/powerpoint/2010/main" val="3774172558"/>
      </p:ext>
    </p:extLst>
  </p:cSld>
  <p:clrMapOvr>
    <a:masterClrMapping/>
  </p:clrMapOvr>
  <p:transition>
    <p:randomBa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52FB052A-2990-7E8E-882E-DAF08A9B0D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noProof="0" dirty="0"/>
              <a:t>Podczas głosowania :</a:t>
            </a:r>
          </a:p>
          <a:p>
            <a:pPr marL="0" indent="0">
              <a:buNone/>
            </a:pPr>
            <a:r>
              <a:rPr lang="pl-PL" noProof="0" dirty="0"/>
              <a:t>3. Oddawanie głosów przez wyborców</a:t>
            </a:r>
          </a:p>
          <a:p>
            <a:pPr marL="0" indent="0">
              <a:buNone/>
            </a:pPr>
            <a:r>
              <a:rPr lang="pl-PL" noProof="0" dirty="0"/>
              <a:t>  - Sprawdzanie tożsamości użytkowników (</a:t>
            </a:r>
            <a:r>
              <a:rPr lang="pl-PL" noProof="0" dirty="0" err="1"/>
              <a:t>ePuap</a:t>
            </a:r>
            <a:r>
              <a:rPr lang="pl-PL" noProof="0" dirty="0"/>
              <a:t>/ PZ / odczytanie informacji z </a:t>
            </a:r>
            <a:r>
              <a:rPr lang="pl-PL" noProof="0" dirty="0" err="1"/>
              <a:t>chip’u</a:t>
            </a:r>
            <a:r>
              <a:rPr lang="pl-PL" noProof="0" dirty="0"/>
              <a:t> w dowodzie osobistym/paszporcie)</a:t>
            </a:r>
          </a:p>
          <a:p>
            <a:pPr marL="0" indent="0">
              <a:buNone/>
            </a:pPr>
            <a:endParaRPr lang="pl-PL" noProof="0" dirty="0"/>
          </a:p>
          <a:p>
            <a:pPr marL="0" indent="0">
              <a:buNone/>
            </a:pPr>
            <a:r>
              <a:rPr lang="pl-PL" noProof="0" dirty="0"/>
              <a:t>4. Sprawdzenie czy osoba, która przychodzi do lokalu wyborczego głosowała już przez program (głosowanie korespondencyjne/ przez pełnomocnictwo/ przez zaświadczenie)</a:t>
            </a:r>
          </a:p>
          <a:p>
            <a:pPr marL="0" indent="0">
              <a:buNone/>
            </a:pPr>
            <a:endParaRPr lang="pl-PL" noProof="0" dirty="0"/>
          </a:p>
          <a:p>
            <a:pPr marL="0" indent="0">
              <a:buNone/>
            </a:pPr>
            <a:r>
              <a:rPr lang="pl-PL" noProof="0" dirty="0"/>
              <a:t> 5. Organizowanie danych statystycznych (dotyczących frekwencji oraz oddanych głosów)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4085280-9544-133D-9332-0FF3A5086B69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0E97DD5-A98E-F14A-D471-DFAABC13F6E5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noProof="0" dirty="0"/>
              <a:t>Proces przeprowadzania głosowania</a:t>
            </a:r>
          </a:p>
        </p:txBody>
      </p:sp>
      <p:sp>
        <p:nvSpPr>
          <p:cNvPr id="5" name="Symbol zastępczy tekstu 2">
            <a:extLst>
              <a:ext uri="{FF2B5EF4-FFF2-40B4-BE49-F238E27FC236}">
                <a16:creationId xmlns:a16="http://schemas.microsoft.com/office/drawing/2014/main" id="{25EFCD4D-6864-AF73-63A1-07988A379C99}"/>
              </a:ext>
            </a:extLst>
          </p:cNvPr>
          <p:cNvSpPr txBox="1">
            <a:spLocks/>
          </p:cNvSpPr>
          <p:nvPr/>
        </p:nvSpPr>
        <p:spPr bwMode="auto">
          <a:xfrm>
            <a:off x="1007435" y="6237312"/>
            <a:ext cx="11046297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r"/>
            <a:r>
              <a:rPr lang="pl-PL" sz="1200" kern="0" noProof="0" dirty="0"/>
              <a:t>Michał </a:t>
            </a:r>
            <a:r>
              <a:rPr lang="pl-PL" sz="1200" kern="0" noProof="0" dirty="0" err="1"/>
              <a:t>Starba</a:t>
            </a:r>
            <a:endParaRPr lang="pl-PL" sz="1200" kern="0" noProof="0" dirty="0"/>
          </a:p>
        </p:txBody>
      </p:sp>
    </p:spTree>
    <p:extLst>
      <p:ext uri="{BB962C8B-B14F-4D97-AF65-F5344CB8AC3E}">
        <p14:creationId xmlns:p14="http://schemas.microsoft.com/office/powerpoint/2010/main" val="3693943592"/>
      </p:ext>
    </p:extLst>
  </p:cSld>
  <p:clrMapOvr>
    <a:masterClrMapping/>
  </p:clrMapOvr>
  <p:transition>
    <p:randomBa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52FB052A-2990-7E8E-882E-DAF08A9B0D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noProof="0" dirty="0"/>
              <a:t>Po głosowaniu :</a:t>
            </a:r>
          </a:p>
          <a:p>
            <a:pPr marL="0" indent="0">
              <a:buNone/>
            </a:pPr>
            <a:endParaRPr lang="pl-PL" noProof="0" dirty="0"/>
          </a:p>
          <a:p>
            <a:pPr marL="0" indent="0">
              <a:buNone/>
            </a:pPr>
            <a:r>
              <a:rPr lang="pl-PL" noProof="0" dirty="0"/>
              <a:t>6. Umożliwienie wglądu do danych statystycznych operatorowi w lokalu wyborczym tak aby umieścił je w protokole z przebiegu głosowania</a:t>
            </a:r>
          </a:p>
          <a:p>
            <a:pPr marL="0" indent="0">
              <a:buNone/>
            </a:pPr>
            <a:endParaRPr lang="pl-PL" noProof="0" dirty="0"/>
          </a:p>
          <a:p>
            <a:pPr marL="0" indent="0">
              <a:buNone/>
            </a:pPr>
            <a:r>
              <a:rPr lang="pl-PL" noProof="0" dirty="0"/>
              <a:t>7. Umożliwienie wglądu do danych statystycznych z całej Polski wszystkim użytkownikom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4085280-9544-133D-9332-0FF3A5086B69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0E97DD5-A98E-F14A-D471-DFAABC13F6E5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noProof="0" dirty="0"/>
              <a:t>Proces przeprowadzania głosowania</a:t>
            </a:r>
          </a:p>
        </p:txBody>
      </p:sp>
      <p:sp>
        <p:nvSpPr>
          <p:cNvPr id="5" name="Symbol zastępczy tekstu 2">
            <a:extLst>
              <a:ext uri="{FF2B5EF4-FFF2-40B4-BE49-F238E27FC236}">
                <a16:creationId xmlns:a16="http://schemas.microsoft.com/office/drawing/2014/main" id="{CCABCB62-E766-2108-7928-8EF0AA853CC7}"/>
              </a:ext>
            </a:extLst>
          </p:cNvPr>
          <p:cNvSpPr txBox="1">
            <a:spLocks/>
          </p:cNvSpPr>
          <p:nvPr/>
        </p:nvSpPr>
        <p:spPr bwMode="auto">
          <a:xfrm>
            <a:off x="1007435" y="6237312"/>
            <a:ext cx="11046297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r"/>
            <a:r>
              <a:rPr lang="pl-PL" sz="1200" kern="0" noProof="0" dirty="0"/>
              <a:t>Michał </a:t>
            </a:r>
            <a:r>
              <a:rPr lang="pl-PL" sz="1200" kern="0" noProof="0" dirty="0" err="1"/>
              <a:t>Starba</a:t>
            </a:r>
            <a:endParaRPr lang="pl-PL" sz="1200" kern="0" noProof="0" dirty="0"/>
          </a:p>
        </p:txBody>
      </p:sp>
    </p:spTree>
    <p:extLst>
      <p:ext uri="{BB962C8B-B14F-4D97-AF65-F5344CB8AC3E}">
        <p14:creationId xmlns:p14="http://schemas.microsoft.com/office/powerpoint/2010/main" val="4081303393"/>
      </p:ext>
    </p:extLst>
  </p:cSld>
  <p:clrMapOvr>
    <a:masterClrMapping/>
  </p:clrMapOvr>
  <p:transition>
    <p:randomBa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6BE2EB02-EB70-0D69-86C4-CBAD2D0968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sz="2400" noProof="0" dirty="0"/>
              <a:t>Państwowa Komisja Wyborcza (PKW) / Urząd gminy</a:t>
            </a:r>
          </a:p>
          <a:p>
            <a:pPr lvl="1"/>
            <a:r>
              <a:rPr lang="pl-PL" sz="2200" noProof="0" dirty="0"/>
              <a:t>Aktualizacja list kandydatów, spisów wyborców oraz okręgów i obwodów wyborczych</a:t>
            </a:r>
          </a:p>
          <a:p>
            <a:r>
              <a:rPr lang="pl-PL" sz="2400" noProof="0" dirty="0"/>
              <a:t>Urzędnik wyborczy</a:t>
            </a:r>
          </a:p>
          <a:p>
            <a:pPr lvl="1"/>
            <a:r>
              <a:rPr lang="pl-PL" sz="2200" noProof="0" dirty="0"/>
              <a:t>Zarządza kontami operatorów w lokalach wyborczych oraz nadzoruje ich działania w zakresie obsługi wyborców</a:t>
            </a:r>
          </a:p>
          <a:p>
            <a:r>
              <a:rPr lang="pl-PL" sz="2400" noProof="0" dirty="0"/>
              <a:t>Operator w lokalu wyborczym</a:t>
            </a:r>
          </a:p>
          <a:p>
            <a:pPr lvl="1"/>
            <a:r>
              <a:rPr lang="pl-PL" noProof="0" dirty="0"/>
              <a:t> </a:t>
            </a:r>
            <a:r>
              <a:rPr lang="pl-PL" sz="2200" noProof="0" dirty="0"/>
              <a:t>Weryfikacja tożsamości wyborców, monitorowanie oddania głosu, pozyskiwanie danych końcowych wyników wyborów w przypisanym obwodzie</a:t>
            </a:r>
          </a:p>
          <a:p>
            <a:r>
              <a:rPr lang="pl-PL" sz="2400" noProof="0" dirty="0"/>
              <a:t>Wyborca</a:t>
            </a:r>
          </a:p>
          <a:p>
            <a:pPr lvl="1"/>
            <a:r>
              <a:rPr lang="pl-PL" sz="2200" noProof="0" dirty="0"/>
              <a:t>Możliwości wzięcia udziału w głosowaniu, pobieranie zaświadczenia oddania głosu, dostępu do statystyk wyborczych online, sprawdzenia informacji o wyborach i kandydatach</a:t>
            </a:r>
          </a:p>
          <a:p>
            <a:pPr marL="0" indent="0">
              <a:buNone/>
            </a:pPr>
            <a:endParaRPr lang="pl-PL" noProof="0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C668AD5-A17B-8C06-0E00-B6B9C85A1953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5D93FFC-B2AA-96D9-9581-7DC7D2B658A5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noProof="0" dirty="0"/>
              <a:t>Proponowani użytkownicy / Aktorzy</a:t>
            </a:r>
          </a:p>
        </p:txBody>
      </p:sp>
      <p:sp>
        <p:nvSpPr>
          <p:cNvPr id="5" name="Symbol zastępczy tekstu 2">
            <a:extLst>
              <a:ext uri="{FF2B5EF4-FFF2-40B4-BE49-F238E27FC236}">
                <a16:creationId xmlns:a16="http://schemas.microsoft.com/office/drawing/2014/main" id="{1404E307-D088-035D-7DC6-519DFF0B2FA6}"/>
              </a:ext>
            </a:extLst>
          </p:cNvPr>
          <p:cNvSpPr txBox="1">
            <a:spLocks/>
          </p:cNvSpPr>
          <p:nvPr/>
        </p:nvSpPr>
        <p:spPr bwMode="auto">
          <a:xfrm>
            <a:off x="1007435" y="6237312"/>
            <a:ext cx="11046297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r"/>
            <a:r>
              <a:rPr lang="pl-PL" sz="1200" kern="0" noProof="0" dirty="0"/>
              <a:t>Michał </a:t>
            </a:r>
            <a:r>
              <a:rPr lang="pl-PL" sz="1200" kern="0" noProof="0" dirty="0" err="1"/>
              <a:t>Starba</a:t>
            </a:r>
            <a:endParaRPr lang="pl-PL" sz="1200" kern="0" noProof="0" dirty="0"/>
          </a:p>
        </p:txBody>
      </p:sp>
    </p:spTree>
    <p:extLst>
      <p:ext uri="{BB962C8B-B14F-4D97-AF65-F5344CB8AC3E}">
        <p14:creationId xmlns:p14="http://schemas.microsoft.com/office/powerpoint/2010/main" val="3811839098"/>
      </p:ext>
    </p:extLst>
  </p:cSld>
  <p:clrMapOvr>
    <a:masterClrMapping/>
  </p:clrMapOvr>
  <p:transition>
    <p:randomBa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0E97DD5-A98E-F14A-D471-DFAABC13F6E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145701" y="2996952"/>
            <a:ext cx="11046299" cy="864096"/>
          </a:xfrm>
        </p:spPr>
        <p:txBody>
          <a:bodyPr/>
          <a:lstStyle/>
          <a:p>
            <a:pPr algn="ctr"/>
            <a:r>
              <a:rPr lang="pl-PL" noProof="0" dirty="0"/>
              <a:t>Analiza istniejących rozwiązań</a:t>
            </a:r>
          </a:p>
        </p:txBody>
      </p:sp>
    </p:spTree>
    <p:extLst>
      <p:ext uri="{BB962C8B-B14F-4D97-AF65-F5344CB8AC3E}">
        <p14:creationId xmlns:p14="http://schemas.microsoft.com/office/powerpoint/2010/main" val="4075768408"/>
      </p:ext>
    </p:extLst>
  </p:cSld>
  <p:clrMapOvr>
    <a:masterClrMapping/>
  </p:clrMapOvr>
  <p:transition>
    <p:randomBa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1BAF70F-3E7D-BD5B-E8BF-9661BEA23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7434" y="1628801"/>
            <a:ext cx="5376599" cy="5112567"/>
          </a:xfrm>
        </p:spPr>
        <p:txBody>
          <a:bodyPr wrap="square" anchor="t">
            <a:normAutofit/>
          </a:bodyPr>
          <a:lstStyle/>
          <a:p>
            <a:r>
              <a:rPr lang="pl-PL" noProof="0" dirty="0"/>
              <a:t>Rok 2004 – Rekomendacja </a:t>
            </a:r>
            <a:r>
              <a:rPr lang="pl-PL" b="0" i="0" noProof="0" dirty="0" err="1">
                <a:effectLst/>
              </a:rPr>
              <a:t>Rec</a:t>
            </a:r>
            <a:r>
              <a:rPr lang="pl-PL" b="0" i="0" noProof="0" dirty="0">
                <a:effectLst/>
              </a:rPr>
              <a:t>(2004)11</a:t>
            </a:r>
          </a:p>
          <a:p>
            <a:r>
              <a:rPr lang="pl-PL" noProof="0" dirty="0"/>
              <a:t>Rok 2017 – Rekomendacja CM/</a:t>
            </a:r>
            <a:r>
              <a:rPr lang="pl-PL" noProof="0" dirty="0" err="1"/>
              <a:t>Rec</a:t>
            </a:r>
            <a:r>
              <a:rPr lang="pl-PL" noProof="0" dirty="0"/>
              <a:t>(2017)5</a:t>
            </a:r>
            <a:endParaRPr lang="en-GB" noProof="0" dirty="0"/>
          </a:p>
          <a:p>
            <a:r>
              <a:rPr lang="en-GB" noProof="0" dirty="0" err="1"/>
              <a:t>Zawarte</a:t>
            </a:r>
            <a:r>
              <a:rPr lang="en-GB" noProof="0" dirty="0"/>
              <a:t> </a:t>
            </a:r>
            <a:r>
              <a:rPr lang="en-GB" noProof="0" dirty="0" err="1"/>
              <a:t>rekomendacje</a:t>
            </a:r>
            <a:r>
              <a:rPr lang="en-GB" noProof="0" dirty="0"/>
              <a:t>:</a:t>
            </a:r>
          </a:p>
          <a:p>
            <a:pPr lvl="1"/>
            <a:r>
              <a:rPr lang="en-GB" dirty="0" err="1"/>
              <a:t>Przestrzeganie</a:t>
            </a:r>
            <a:r>
              <a:rPr lang="en-GB" dirty="0"/>
              <a:t> </a:t>
            </a:r>
            <a:r>
              <a:rPr lang="en-GB" dirty="0" err="1"/>
              <a:t>zasad</a:t>
            </a:r>
            <a:r>
              <a:rPr lang="en-GB" dirty="0"/>
              <a:t> </a:t>
            </a:r>
            <a:r>
              <a:rPr lang="en-GB" dirty="0" err="1"/>
              <a:t>demokracji</a:t>
            </a:r>
            <a:endParaRPr lang="en-GB" dirty="0"/>
          </a:p>
          <a:p>
            <a:pPr lvl="1"/>
            <a:r>
              <a:rPr lang="en-GB" dirty="0" err="1"/>
              <a:t>Bezpieczeństwo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przejrzystość</a:t>
            </a:r>
            <a:endParaRPr lang="en-GB" dirty="0"/>
          </a:p>
          <a:p>
            <a:pPr lvl="1"/>
            <a:r>
              <a:rPr lang="en-GB" noProof="0" dirty="0" err="1"/>
              <a:t>Dostępność</a:t>
            </a:r>
            <a:r>
              <a:rPr lang="en-GB" noProof="0" dirty="0"/>
              <a:t> </a:t>
            </a:r>
            <a:r>
              <a:rPr lang="en-GB" noProof="0" dirty="0" err="1"/>
              <a:t>i</a:t>
            </a:r>
            <a:r>
              <a:rPr lang="en-GB" noProof="0" dirty="0"/>
              <a:t> </a:t>
            </a:r>
            <a:r>
              <a:rPr lang="en-GB" noProof="0" dirty="0" err="1"/>
              <a:t>inkluzywność</a:t>
            </a:r>
            <a:endParaRPr lang="en-GB" noProof="0" dirty="0"/>
          </a:p>
          <a:p>
            <a:pPr lvl="1"/>
            <a:r>
              <a:rPr lang="en-GB" dirty="0" err="1"/>
              <a:t>Odpowiedzialność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nadzór</a:t>
            </a:r>
            <a:endParaRPr lang="en-GB" dirty="0"/>
          </a:p>
          <a:p>
            <a:pPr lvl="1"/>
            <a:r>
              <a:rPr lang="en-GB" noProof="0" dirty="0" err="1"/>
              <a:t>Zaufanie</a:t>
            </a:r>
            <a:r>
              <a:rPr lang="en-GB" noProof="0" dirty="0"/>
              <a:t> p</a:t>
            </a:r>
            <a:r>
              <a:rPr lang="en-GB" dirty="0" err="1"/>
              <a:t>ubliczne</a:t>
            </a:r>
            <a:endParaRPr lang="pl-PL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BF2A54-5F96-C7E9-900E-EB66E3E40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7031" y="1628801"/>
            <a:ext cx="3507260" cy="49748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020CA6B9-42F5-B55C-9F32-C80E5A70ACEA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954427" y="1003587"/>
            <a:ext cx="11046297" cy="504056"/>
          </a:xfrm>
        </p:spPr>
        <p:txBody>
          <a:bodyPr/>
          <a:lstStyle/>
          <a:p>
            <a:r>
              <a:rPr lang="pl-PL" sz="3200" noProof="0" dirty="0"/>
              <a:t>Rekomendacja Komitetu Ministrów Rady Europy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2A732-28DF-45EE-ECD4-8822636CE3A9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954427" y="139491"/>
            <a:ext cx="11046299" cy="864096"/>
          </a:xfrm>
        </p:spPr>
        <p:txBody>
          <a:bodyPr wrap="square" anchor="ctr">
            <a:normAutofit/>
          </a:bodyPr>
          <a:lstStyle/>
          <a:p>
            <a:r>
              <a:rPr lang="en-GB" noProof="0" dirty="0"/>
              <a:t>Analiza </a:t>
            </a:r>
            <a:r>
              <a:rPr lang="en-GB" noProof="0" dirty="0" err="1"/>
              <a:t>istniejących</a:t>
            </a:r>
            <a:r>
              <a:rPr lang="en-GB" noProof="0" dirty="0"/>
              <a:t> </a:t>
            </a:r>
            <a:r>
              <a:rPr lang="en-GB" noProof="0" dirty="0" err="1"/>
              <a:t>rozwiązań</a:t>
            </a:r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116115627"/>
      </p:ext>
    </p:extLst>
  </p:cSld>
  <p:clrMapOvr>
    <a:masterClrMapping/>
  </p:clrMapOvr>
  <p:transition>
    <p:randomBar/>
  </p:transition>
</p:sld>
</file>

<file path=ppt/theme/theme1.xml><?xml version="1.0" encoding="utf-8"?>
<a:theme xmlns:a="http://schemas.openxmlformats.org/drawingml/2006/main" name="szablon1-PL">
  <a:themeElements>
    <a:clrScheme name="Odcienie szarości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1_Projekt domyśln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prezentacja_v2_2017-03_pl</Template>
  <TotalTime>1461</TotalTime>
  <Words>1670</Words>
  <Application>Microsoft Office PowerPoint</Application>
  <PresentationFormat>Widescreen</PresentationFormat>
  <Paragraphs>229</Paragraphs>
  <Slides>28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Aptos</vt:lpstr>
      <vt:lpstr>Arial</vt:lpstr>
      <vt:lpstr>Calibri</vt:lpstr>
      <vt:lpstr>Placeholder Font</vt:lpstr>
      <vt:lpstr>Trebuchet MS</vt:lpstr>
      <vt:lpstr>szablon1-PL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Krzysztof Wróblewski (260394)</dc:creator>
  <cp:lastModifiedBy>Krzysztof Saar</cp:lastModifiedBy>
  <cp:revision>33</cp:revision>
  <dcterms:created xsi:type="dcterms:W3CDTF">2024-04-20T18:39:15Z</dcterms:created>
  <dcterms:modified xsi:type="dcterms:W3CDTF">2024-10-14T07:16:29Z</dcterms:modified>
</cp:coreProperties>
</file>