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296173"/>
            <a:ext cx="6119416" cy="27573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159854"/>
            <a:ext cx="5399485" cy="1912175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51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5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21669"/>
            <a:ext cx="1552352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21669"/>
            <a:ext cx="4567064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3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7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974512"/>
            <a:ext cx="6209407" cy="32945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300194"/>
            <a:ext cx="6209407" cy="173250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0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108344"/>
            <a:ext cx="3059708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108344"/>
            <a:ext cx="3059708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5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21671"/>
            <a:ext cx="6209407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941510"/>
            <a:ext cx="3045646" cy="95150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893014"/>
            <a:ext cx="304564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941510"/>
            <a:ext cx="3060646" cy="95150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893014"/>
            <a:ext cx="306064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09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64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90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28002"/>
            <a:ext cx="2321966" cy="184800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140341"/>
            <a:ext cx="3644652" cy="562836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76011"/>
            <a:ext cx="2321966" cy="440185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2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28002"/>
            <a:ext cx="2321966" cy="184800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140341"/>
            <a:ext cx="3644652" cy="562836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76011"/>
            <a:ext cx="2321966" cy="440185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4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21671"/>
            <a:ext cx="620940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108344"/>
            <a:ext cx="620940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7340703"/>
            <a:ext cx="16198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750D3-DDE0-42CE-98AF-A59F3AFCB4B1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7340703"/>
            <a:ext cx="242976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7340703"/>
            <a:ext cx="16198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1832CD-AF36-416C-989A-53449ECBD77D}"/>
              </a:ext>
            </a:extLst>
          </p:cNvPr>
          <p:cNvSpPr txBox="1"/>
          <p:nvPr/>
        </p:nvSpPr>
        <p:spPr>
          <a:xfrm>
            <a:off x="289814" y="1013252"/>
            <a:ext cx="3090383" cy="412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79" dirty="0"/>
              <a:t>Sample size 1</a:t>
            </a:r>
            <a:endParaRPr lang="en-CA" sz="2079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EB1A4-6FDB-4888-9A49-0E9D164786BC}"/>
              </a:ext>
            </a:extLst>
          </p:cNvPr>
          <p:cNvSpPr txBox="1"/>
          <p:nvPr/>
        </p:nvSpPr>
        <p:spPr>
          <a:xfrm>
            <a:off x="4703507" y="2034356"/>
            <a:ext cx="2029989" cy="412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79" dirty="0"/>
              <a:t>Simulation </a:t>
            </a:r>
            <a:r>
              <a:rPr lang="en-US" sz="2079" i="1" dirty="0"/>
              <a:t>k</a:t>
            </a:r>
            <a:endParaRPr lang="en-CA" sz="2079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8FBAD2-F9CC-4028-A396-99CBD6DFD6B4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1835006" y="1425544"/>
            <a:ext cx="0" cy="648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C36CDD-0898-4448-BDF6-47225BCB5FB2}"/>
              </a:ext>
            </a:extLst>
          </p:cNvPr>
          <p:cNvSpPr txBox="1"/>
          <p:nvPr/>
        </p:nvSpPr>
        <p:spPr>
          <a:xfrm>
            <a:off x="289814" y="2073765"/>
            <a:ext cx="3090383" cy="5748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79" dirty="0"/>
              <a:t>Simulation 1</a:t>
            </a:r>
            <a:endParaRPr lang="en-CA" sz="2079" dirty="0"/>
          </a:p>
          <a:p>
            <a:pPr marL="330016" indent="-330016">
              <a:buFont typeface="Arial" panose="020B0604020202020204" pitchFamily="34" charset="0"/>
              <a:buChar char="•"/>
            </a:pPr>
            <a:r>
              <a:rPr lang="en-CA" sz="1387" b="1" dirty="0"/>
              <a:t>If using the “data” method of simulation:</a:t>
            </a:r>
          </a:p>
          <a:p>
            <a:pPr marL="800100" lvl="1" indent="-342900">
              <a:buAutoNum type="arabicParenR"/>
            </a:pPr>
            <a:r>
              <a:rPr lang="en-CA" sz="1387" dirty="0"/>
              <a:t>Compute proportions of correct/false IDs at different confidence levels in the base dataset.</a:t>
            </a:r>
          </a:p>
          <a:p>
            <a:pPr marL="800100" lvl="1" indent="-342900">
              <a:buAutoNum type="arabicParenR"/>
            </a:pPr>
            <a:r>
              <a:rPr lang="en-CA" sz="1387" dirty="0"/>
              <a:t>Randomly sample a new dataset of correct/false IDs at different confidence levels using computed proportions, current sample size, and sim parameters</a:t>
            </a:r>
          </a:p>
          <a:p>
            <a:pPr marL="330016" indent="-330016">
              <a:buFont typeface="Arial" panose="020B0604020202020204" pitchFamily="34" charset="0"/>
              <a:buChar char="•"/>
            </a:pPr>
            <a:r>
              <a:rPr lang="en-CA" sz="1387" b="1" dirty="0"/>
              <a:t>If using the “</a:t>
            </a:r>
            <a:r>
              <a:rPr lang="en-CA" sz="1387" b="1" dirty="0" err="1"/>
              <a:t>sdtlu</a:t>
            </a:r>
            <a:r>
              <a:rPr lang="en-CA" sz="1387" b="1" dirty="0"/>
              <a:t>” method of simulation:</a:t>
            </a:r>
          </a:p>
          <a:p>
            <a:pPr marL="800100" lvl="1" indent="-342900">
              <a:buAutoNum type="arabicParenR"/>
            </a:pPr>
            <a:r>
              <a:rPr lang="en-CA" sz="1387" dirty="0"/>
              <a:t>Generate a new dataset based on estimated/entered SDT parameters (e.g., </a:t>
            </a:r>
            <a:r>
              <a:rPr lang="en-CA" sz="1387" i="1" dirty="0"/>
              <a:t>d</a:t>
            </a:r>
            <a:r>
              <a:rPr lang="en-CA" sz="1387" dirty="0"/>
              <a:t>, </a:t>
            </a:r>
            <a:r>
              <a:rPr lang="en-CA" sz="1387" i="1" dirty="0"/>
              <a:t>c</a:t>
            </a:r>
            <a:r>
              <a:rPr lang="en-CA" sz="1387" dirty="0"/>
              <a:t>) using the current sample size and other sim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87" b="1" dirty="0"/>
              <a:t>Then…</a:t>
            </a:r>
          </a:p>
          <a:p>
            <a:pPr lvl="1"/>
            <a:r>
              <a:rPr lang="en-CA" sz="1387" dirty="0"/>
              <a:t>1)	Compute and compare ROC 	curves via </a:t>
            </a:r>
            <a:r>
              <a:rPr lang="en-CA" sz="1387" dirty="0" err="1"/>
              <a:t>pROC</a:t>
            </a:r>
            <a:r>
              <a:rPr lang="en-CA" sz="1387" dirty="0"/>
              <a:t> (and/or 	bootstrapped DPP)</a:t>
            </a:r>
          </a:p>
          <a:p>
            <a:r>
              <a:rPr lang="en-CA" sz="1387" dirty="0"/>
              <a:t>	2)	Record test significance</a:t>
            </a:r>
            <a:endParaRPr lang="en-US" sz="138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146DD-55D8-4966-82FB-15729DC2F256}"/>
              </a:ext>
            </a:extLst>
          </p:cNvPr>
          <p:cNvSpPr txBox="1"/>
          <p:nvPr/>
        </p:nvSpPr>
        <p:spPr>
          <a:xfrm>
            <a:off x="3538012" y="2034356"/>
            <a:ext cx="6592342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9" dirty="0"/>
              <a:t>. . . . . . .</a:t>
            </a:r>
            <a:endParaRPr lang="en-CA" sz="2079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145AF-370D-4AC7-9B28-E0D2C097A77D}"/>
              </a:ext>
            </a:extLst>
          </p:cNvPr>
          <p:cNvSpPr txBox="1"/>
          <p:nvPr/>
        </p:nvSpPr>
        <p:spPr>
          <a:xfrm>
            <a:off x="4703506" y="1013252"/>
            <a:ext cx="2029989" cy="412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79" dirty="0"/>
              <a:t>Sample size </a:t>
            </a:r>
            <a:r>
              <a:rPr lang="en-US" sz="2079" i="1" dirty="0"/>
              <a:t>j</a:t>
            </a:r>
            <a:endParaRPr lang="en-CA" sz="2079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201DFC01-CBA4-4A72-8D8B-6B834AC8830B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3472348" y="-211798"/>
            <a:ext cx="608812" cy="388349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77AAFF-B760-4B89-9FB2-2B23F6C848A3}"/>
              </a:ext>
            </a:extLst>
          </p:cNvPr>
          <p:cNvSpPr txBox="1"/>
          <p:nvPr/>
        </p:nvSpPr>
        <p:spPr>
          <a:xfrm>
            <a:off x="289814" y="398136"/>
            <a:ext cx="12887362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9" b="1" dirty="0"/>
              <a:t>For </a:t>
            </a:r>
            <a:r>
              <a:rPr lang="en-US" sz="2079" b="1" i="1" dirty="0"/>
              <a:t>j </a:t>
            </a:r>
            <a:r>
              <a:rPr lang="en-US" sz="2079" b="1" dirty="0"/>
              <a:t>sample sizes, and </a:t>
            </a:r>
            <a:r>
              <a:rPr lang="en-US" sz="2079" b="1" i="1" dirty="0"/>
              <a:t>k </a:t>
            </a:r>
            <a:r>
              <a:rPr lang="en-US" sz="2079" b="1" dirty="0"/>
              <a:t>simulations per sample size:</a:t>
            </a:r>
            <a:endParaRPr lang="en-CA" sz="2079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A0990-13E9-F1CA-AE2E-A598293281E7}"/>
              </a:ext>
            </a:extLst>
          </p:cNvPr>
          <p:cNvSpPr txBox="1"/>
          <p:nvPr/>
        </p:nvSpPr>
        <p:spPr>
          <a:xfrm>
            <a:off x="3548286" y="928359"/>
            <a:ext cx="6592342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9" dirty="0"/>
              <a:t>. . . . . . .</a:t>
            </a:r>
            <a:endParaRPr lang="en-CA" sz="2079" dirty="0"/>
          </a:p>
        </p:txBody>
      </p:sp>
    </p:spTree>
    <p:extLst>
      <p:ext uri="{BB962C8B-B14F-4D97-AF65-F5344CB8AC3E}">
        <p14:creationId xmlns:p14="http://schemas.microsoft.com/office/powerpoint/2010/main" val="421339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154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 Mah</cp:lastModifiedBy>
  <cp:revision>6</cp:revision>
  <dcterms:created xsi:type="dcterms:W3CDTF">2021-11-19T03:48:58Z</dcterms:created>
  <dcterms:modified xsi:type="dcterms:W3CDTF">2022-11-10T08:36:33Z</dcterms:modified>
</cp:coreProperties>
</file>