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296173"/>
            <a:ext cx="6119416" cy="27573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4159854"/>
            <a:ext cx="5399485" cy="1912175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51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95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421669"/>
            <a:ext cx="1552352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421669"/>
            <a:ext cx="4567064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3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77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974512"/>
            <a:ext cx="6209407" cy="329451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5300194"/>
            <a:ext cx="6209407" cy="1732508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05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108344"/>
            <a:ext cx="3059708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108344"/>
            <a:ext cx="3059708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5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421671"/>
            <a:ext cx="6209407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941510"/>
            <a:ext cx="3045646" cy="95150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893014"/>
            <a:ext cx="304564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941510"/>
            <a:ext cx="3060646" cy="95150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893014"/>
            <a:ext cx="306064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09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64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90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28002"/>
            <a:ext cx="2321966" cy="1848009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140341"/>
            <a:ext cx="3644652" cy="562836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376011"/>
            <a:ext cx="2321966" cy="440185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72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28002"/>
            <a:ext cx="2321966" cy="1848009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140341"/>
            <a:ext cx="3644652" cy="562836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376011"/>
            <a:ext cx="2321966" cy="440185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50D3-DDE0-42CE-98AF-A59F3AFCB4B1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4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421671"/>
            <a:ext cx="6209407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108344"/>
            <a:ext cx="6209407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7340703"/>
            <a:ext cx="161984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750D3-DDE0-42CE-98AF-A59F3AFCB4B1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7340703"/>
            <a:ext cx="242976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7340703"/>
            <a:ext cx="161984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E1CF4-9ADD-459D-980A-E8FEAA318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18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5DB05B-B7FC-4A95-8A89-D1B3DA9C2738}"/>
              </a:ext>
            </a:extLst>
          </p:cNvPr>
          <p:cNvSpPr txBox="1"/>
          <p:nvPr/>
        </p:nvSpPr>
        <p:spPr>
          <a:xfrm>
            <a:off x="289815" y="1117521"/>
            <a:ext cx="2154730" cy="16930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79" dirty="0"/>
              <a:t>Effect size 1</a:t>
            </a:r>
          </a:p>
          <a:p>
            <a:pPr marL="330016" indent="-330016">
              <a:buFont typeface="Arial" panose="020B0604020202020204" pitchFamily="34" charset="0"/>
              <a:buChar char="•"/>
            </a:pPr>
            <a:r>
              <a:rPr lang="en-US" sz="1387" dirty="0"/>
              <a:t>Apply 1</a:t>
            </a:r>
            <a:r>
              <a:rPr lang="en-US" sz="1387" baseline="30000" dirty="0"/>
              <a:t>st</a:t>
            </a:r>
            <a:r>
              <a:rPr lang="en-US" sz="1387" dirty="0"/>
              <a:t> effect size to 2</a:t>
            </a:r>
            <a:r>
              <a:rPr lang="en-US" sz="1387" baseline="30000" dirty="0"/>
              <a:t>nd</a:t>
            </a:r>
            <a:r>
              <a:rPr lang="en-US" sz="1387" dirty="0"/>
              <a:t> condition</a:t>
            </a:r>
          </a:p>
          <a:p>
            <a:pPr marL="330016" indent="-330016">
              <a:buFont typeface="Arial" panose="020B0604020202020204" pitchFamily="34" charset="0"/>
              <a:buChar char="•"/>
            </a:pPr>
            <a:r>
              <a:rPr lang="en-US" sz="1387" dirty="0"/>
              <a:t>Compute new proportions of correct IDs at each confidence level</a:t>
            </a:r>
            <a:endParaRPr lang="en-CA" sz="138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A6B73-39F8-4019-988B-2EF823176D0B}"/>
              </a:ext>
            </a:extLst>
          </p:cNvPr>
          <p:cNvSpPr txBox="1"/>
          <p:nvPr/>
        </p:nvSpPr>
        <p:spPr>
          <a:xfrm>
            <a:off x="3071655" y="1215576"/>
            <a:ext cx="6997442" cy="41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9" dirty="0"/>
              <a:t>. . . . . . .</a:t>
            </a:r>
            <a:endParaRPr lang="en-CA" sz="2079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832CD-AF36-416C-989A-53449ECBD77D}"/>
              </a:ext>
            </a:extLst>
          </p:cNvPr>
          <p:cNvSpPr txBox="1"/>
          <p:nvPr/>
        </p:nvSpPr>
        <p:spPr>
          <a:xfrm>
            <a:off x="289815" y="3458502"/>
            <a:ext cx="2154730" cy="412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79" dirty="0"/>
              <a:t>Sample size 1</a:t>
            </a:r>
            <a:endParaRPr lang="en-CA" sz="2079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C4F2F27-17F5-4396-8299-0195C3D92B76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rot="16200000" flipH="1">
            <a:off x="3218865" y="958864"/>
            <a:ext cx="647953" cy="435132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0EB1A4-6FDB-4888-9A49-0E9D164786BC}"/>
              </a:ext>
            </a:extLst>
          </p:cNvPr>
          <p:cNvSpPr txBox="1"/>
          <p:nvPr/>
        </p:nvSpPr>
        <p:spPr>
          <a:xfrm>
            <a:off x="4703507" y="4479606"/>
            <a:ext cx="2029989" cy="412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79" dirty="0"/>
              <a:t>Simulation </a:t>
            </a:r>
            <a:r>
              <a:rPr lang="en-US" sz="2079" i="1" dirty="0"/>
              <a:t>k</a:t>
            </a:r>
            <a:endParaRPr lang="en-CA" sz="2079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50D8E3-F540-4066-B30A-8A3D917239F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367180" y="2810549"/>
            <a:ext cx="0" cy="647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8FBAD2-F9CC-4028-A396-99CBD6DFD6B4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>
            <a:off x="1367180" y="3870794"/>
            <a:ext cx="0" cy="648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C36CDD-0898-4448-BDF6-47225BCB5FB2}"/>
              </a:ext>
            </a:extLst>
          </p:cNvPr>
          <p:cNvSpPr txBox="1"/>
          <p:nvPr/>
        </p:nvSpPr>
        <p:spPr>
          <a:xfrm>
            <a:off x="289815" y="4519015"/>
            <a:ext cx="2154730" cy="31872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79" dirty="0"/>
              <a:t>Simulation 1</a:t>
            </a:r>
            <a:endParaRPr lang="en-CA" sz="2079" dirty="0"/>
          </a:p>
          <a:p>
            <a:pPr marL="330016" indent="-330016">
              <a:buFont typeface="Arial" panose="020B0604020202020204" pitchFamily="34" charset="0"/>
              <a:buChar char="•"/>
            </a:pPr>
            <a:r>
              <a:rPr lang="en-CA" sz="1387" dirty="0"/>
              <a:t>Randomly sample correct/false IDs at different confidence levels using computed proportions, current sample size, and </a:t>
            </a:r>
          </a:p>
          <a:p>
            <a:r>
              <a:rPr lang="en-CA" sz="1387" dirty="0"/>
              <a:t>        sim parameters</a:t>
            </a:r>
          </a:p>
          <a:p>
            <a:pPr marL="330016" indent="-330016">
              <a:buFont typeface="Arial" panose="020B0604020202020204" pitchFamily="34" charset="0"/>
              <a:buChar char="•"/>
            </a:pPr>
            <a:r>
              <a:rPr lang="en-CA" sz="1387" dirty="0"/>
              <a:t>Compute and compare ROC curves via </a:t>
            </a:r>
            <a:r>
              <a:rPr lang="en-CA" sz="1387" dirty="0" err="1"/>
              <a:t>pROC</a:t>
            </a:r>
            <a:r>
              <a:rPr lang="en-CA" sz="1387" dirty="0"/>
              <a:t> (and/or </a:t>
            </a:r>
            <a:r>
              <a:rPr lang="en-CA" sz="1387"/>
              <a:t>bootstrapped DPP)</a:t>
            </a:r>
            <a:endParaRPr lang="en-CA" sz="1387" dirty="0"/>
          </a:p>
          <a:p>
            <a:pPr marL="330016" indent="-330016">
              <a:buFont typeface="Arial" panose="020B0604020202020204" pitchFamily="34" charset="0"/>
              <a:buChar char="•"/>
            </a:pPr>
            <a:r>
              <a:rPr lang="en-CA" sz="1387" dirty="0"/>
              <a:t>Record test significance</a:t>
            </a:r>
            <a:endParaRPr lang="en-US" sz="138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2146DD-55D8-4966-82FB-15729DC2F256}"/>
              </a:ext>
            </a:extLst>
          </p:cNvPr>
          <p:cNvSpPr txBox="1"/>
          <p:nvPr/>
        </p:nvSpPr>
        <p:spPr>
          <a:xfrm>
            <a:off x="3100702" y="3516338"/>
            <a:ext cx="6592342" cy="41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9" dirty="0"/>
              <a:t>. . . . . . .</a:t>
            </a:r>
            <a:endParaRPr lang="en-CA" sz="2079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3145AF-370D-4AC7-9B28-E0D2C097A77D}"/>
              </a:ext>
            </a:extLst>
          </p:cNvPr>
          <p:cNvSpPr txBox="1"/>
          <p:nvPr/>
        </p:nvSpPr>
        <p:spPr>
          <a:xfrm>
            <a:off x="4703507" y="3458502"/>
            <a:ext cx="2029989" cy="412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79" dirty="0"/>
              <a:t>Sample size </a:t>
            </a:r>
            <a:r>
              <a:rPr lang="en-US" sz="2079" i="1" dirty="0"/>
              <a:t>j</a:t>
            </a:r>
            <a:endParaRPr lang="en-CA" sz="2079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1A6F36-148B-4ACD-BA61-034CC3CC9E19}"/>
              </a:ext>
            </a:extLst>
          </p:cNvPr>
          <p:cNvSpPr txBox="1"/>
          <p:nvPr/>
        </p:nvSpPr>
        <p:spPr>
          <a:xfrm>
            <a:off x="4703502" y="1117520"/>
            <a:ext cx="2029993" cy="412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79" dirty="0"/>
              <a:t>Effect size </a:t>
            </a:r>
            <a:r>
              <a:rPr lang="en-US" sz="2079" i="1" dirty="0" err="1"/>
              <a:t>i</a:t>
            </a:r>
            <a:endParaRPr lang="en-US" sz="2079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201DFC01-CBA4-4A72-8D8B-6B834AC8830B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16200000" flipH="1">
            <a:off x="3238435" y="1999539"/>
            <a:ext cx="608812" cy="435132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330EB4-8F0F-4986-BB75-F5E2739078DC}"/>
              </a:ext>
            </a:extLst>
          </p:cNvPr>
          <p:cNvSpPr txBox="1"/>
          <p:nvPr/>
        </p:nvSpPr>
        <p:spPr>
          <a:xfrm>
            <a:off x="3100702" y="4479602"/>
            <a:ext cx="6592342" cy="41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9" dirty="0"/>
              <a:t>. . . . . . .</a:t>
            </a:r>
            <a:endParaRPr lang="en-CA" sz="2079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77AAFF-B760-4B89-9FB2-2B23F6C848A3}"/>
              </a:ext>
            </a:extLst>
          </p:cNvPr>
          <p:cNvSpPr txBox="1"/>
          <p:nvPr/>
        </p:nvSpPr>
        <p:spPr>
          <a:xfrm>
            <a:off x="289814" y="398136"/>
            <a:ext cx="12887362" cy="41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9" b="1" dirty="0"/>
              <a:t>For </a:t>
            </a:r>
            <a:r>
              <a:rPr lang="en-US" sz="2079" b="1" i="1" dirty="0" err="1"/>
              <a:t>i</a:t>
            </a:r>
            <a:r>
              <a:rPr lang="en-US" sz="2079" b="1" i="1" dirty="0"/>
              <a:t> </a:t>
            </a:r>
            <a:r>
              <a:rPr lang="en-US" sz="2079" b="1" dirty="0"/>
              <a:t>effect sizes, </a:t>
            </a:r>
            <a:r>
              <a:rPr lang="en-US" sz="2079" b="1" i="1" dirty="0"/>
              <a:t>j </a:t>
            </a:r>
            <a:r>
              <a:rPr lang="en-US" sz="2079" b="1" dirty="0"/>
              <a:t>sample sizes, and </a:t>
            </a:r>
            <a:r>
              <a:rPr lang="en-US" sz="2079" b="1" i="1" dirty="0"/>
              <a:t>k </a:t>
            </a:r>
            <a:r>
              <a:rPr lang="en-US" sz="2079" b="1" dirty="0"/>
              <a:t>simulations:</a:t>
            </a:r>
            <a:endParaRPr lang="en-CA" sz="2079" b="1" dirty="0"/>
          </a:p>
        </p:txBody>
      </p:sp>
    </p:spTree>
    <p:extLst>
      <p:ext uri="{BB962C8B-B14F-4D97-AF65-F5344CB8AC3E}">
        <p14:creationId xmlns:p14="http://schemas.microsoft.com/office/powerpoint/2010/main" val="421339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106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4</cp:revision>
  <dcterms:created xsi:type="dcterms:W3CDTF">2021-11-19T03:48:58Z</dcterms:created>
  <dcterms:modified xsi:type="dcterms:W3CDTF">2022-01-07T20:38:27Z</dcterms:modified>
</cp:coreProperties>
</file>