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6" r:id="rId10"/>
    <p:sldId id="276" r:id="rId11"/>
    <p:sldId id="277" r:id="rId12"/>
    <p:sldId id="270" r:id="rId13"/>
    <p:sldId id="281" r:id="rId14"/>
    <p:sldId id="274" r:id="rId15"/>
    <p:sldId id="278" r:id="rId16"/>
    <p:sldId id="275" r:id="rId17"/>
    <p:sldId id="280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дуард Карасёв" initials="ЭК" lastIdx="1" clrIdx="0">
    <p:extLst>
      <p:ext uri="{19B8F6BF-5375-455C-9EA6-DF929625EA0E}">
        <p15:presenceInfo xmlns:p15="http://schemas.microsoft.com/office/powerpoint/2012/main" userId="312b149d361ff4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8CEB-2270-4306-ABF3-E290042A1134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F44D-9753-469C-B046-1DAA80FDE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2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0AE23-86DF-428B-8411-8D8C3A4B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EE4EAC-F290-4768-AB00-F2495605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899575-D572-4E41-B708-84E380CC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CA8A94-5063-482A-A52F-8F52674E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5F3A8-4B92-4554-B50C-BE01EC51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FED87-9703-4CEC-BC9A-B1389A29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469648-2B40-4EB7-BDA7-FBADCFBF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353805-40AA-442F-9F8F-E40C5288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C06245-80A3-46BD-BEAD-8A88FFD1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750B5D-A415-4173-82BA-DDF855A2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4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823290-55DE-49C6-A2F2-12A4037E7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E3F87F-ADC6-4441-9E45-49824D68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87D072-8B9E-44AF-A62A-6162B63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FAA18-C81B-44A5-A20F-160F5134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18465-7BF7-49FF-BA16-0C6B301C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0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626E2-84C4-4021-9F40-E284C6FE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8D105-B232-4D0C-A93E-E0495EAC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DD081-843B-40BF-91BA-1D0BCE12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AE17C-36CB-4F7F-A545-C52CB5E0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72DA95-E454-4014-A0D1-5F9030FC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49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51003-09B7-4350-AD89-92473C6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EDB17-C6C8-479C-8003-97578A21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E99A04-D676-44DC-86B3-19109B9E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FA160-4A53-48F0-A5F8-B2EB5B62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397F7F-092D-4B74-8CF6-75EAE5AB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26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C486A-374B-40D8-AD9F-34B8913B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A9951-F374-4E41-B8BE-09625FCF1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769965-3368-4165-BEAF-0B2ADE84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ABC66F-5EA5-4C18-81D1-472767CA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0EC5FE-3562-4201-8349-52DC91D3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568FBD-5FB0-4B87-8C9D-4B21405B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6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2A780-DD0D-4D09-93F2-99DCA26B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DF083-5D6B-4900-9E70-3F9B2261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A1AA2D-7170-42D9-9A76-E2819566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35C61-E21B-436F-9F71-D33B850AF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876976-B8AB-4930-A648-653D57851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EAD177-64BF-474B-AC3C-13C8C89E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38D493-93B5-4914-96B4-5F19A687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DB1225-D6F8-4F3B-9EFC-EB9EC849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4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F60F0-D912-4571-9AB5-BF96BE26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8E9BB-57BF-4B87-A310-54B4FF71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1D9E86-6F37-4CB1-B18E-48E0BD85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F73ED6-0DE5-4A24-AF5E-201B06C9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63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56D5A9-31A1-4A6C-935F-3808C294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CAF5E7-BB8C-4BB5-A17C-A3585AF0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B125B6-CDB6-4160-87A9-EB83F093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9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E0A90-25B3-4650-B65F-756715AB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F5604-2E93-4AAC-94B5-81B56676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EB18E3-7986-4EB4-A72A-D05120F50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97CAD9-FA05-44DE-8556-0401E5C0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1D1161-E47E-48FF-85CC-F81570C2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68522F-111C-4FC0-822F-8AAB14D7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06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9D956-F01A-41F1-8CCA-BDD6BDF4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FB8D3D-7F11-4E3E-AC23-9020AE569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DB6DC6-4FDA-48FE-9892-7D83AE52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C80EE5-9E77-4477-B2E8-7FCBB3A4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5AABC0-7B1C-4B9B-8057-9271462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C62AB-78F4-4572-BA62-1D8C2954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65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23F7A-F1CD-4EFE-B437-7798F7E5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FE88A9-4DA1-471C-9C24-ED1DCD6D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5234F-32CA-491F-B194-4144B58C1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C1125-AA73-4FB8-A312-71557D9BC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7269C-32F0-4116-95B5-277A45275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83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1AE04-D3A9-5578-F93F-95E4A841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735306"/>
            <a:ext cx="8915399" cy="3387387"/>
          </a:xfrm>
        </p:spPr>
        <p:txBody>
          <a:bodyPr>
            <a:noAutofit/>
          </a:bodyPr>
          <a:lstStyle/>
          <a:p>
            <a:pPr marR="71755" algn="ctr" defTabSz="0" hangingPunct="0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</a:rPr>
              <a:t>Курсовая работа </a:t>
            </a:r>
            <a:br>
              <a:rPr lang="ru-RU" sz="3000" dirty="0">
                <a:solidFill>
                  <a:schemeClr val="tx1"/>
                </a:solidFill>
              </a:rPr>
            </a:b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По дисциплине: «Теория автоматов и формальных языков»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Тема работы: «Транслятор с подмножества языка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ru-RU" sz="2000" dirty="0">
                <a:solidFill>
                  <a:schemeClr val="tx1"/>
                </a:solidFill>
              </a:rPr>
              <a:t>»</a:t>
            </a:r>
            <a:br>
              <a:rPr lang="ru-RU" sz="1200" dirty="0">
                <a:solidFill>
                  <a:schemeClr val="tx1"/>
                </a:solidFill>
              </a:rPr>
            </a:br>
            <a:br>
              <a:rPr lang="ru-RU" sz="2400" dirty="0">
                <a:solidFill>
                  <a:schemeClr val="tx1"/>
                </a:solidFill>
              </a:rPr>
            </a:b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E98F58-9EA6-9269-BB44-ECA76773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62" y="806680"/>
            <a:ext cx="10813408" cy="1189900"/>
          </a:xfrm>
        </p:spPr>
        <p:txBody>
          <a:bodyPr>
            <a:normAutofit/>
          </a:bodyPr>
          <a:lstStyle/>
          <a:p>
            <a:pPr marL="71755" marR="71755" algn="ctr" hangingPunct="0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Муромский институт (филиал)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Информационных Технологий и Радиоэлектроники Кафедра программной инженерии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C8A66E5-DA64-5E45-9329-277479657BBB}"/>
              </a:ext>
            </a:extLst>
          </p:cNvPr>
          <p:cNvSpPr txBox="1">
            <a:spLocks/>
          </p:cNvSpPr>
          <p:nvPr/>
        </p:nvSpPr>
        <p:spPr>
          <a:xfrm>
            <a:off x="9588616" y="5038926"/>
            <a:ext cx="2016154" cy="1189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</a:rPr>
              <a:t>Группа ПИН – 121</a:t>
            </a:r>
          </a:p>
          <a:p>
            <a:r>
              <a:rPr lang="ru-RU" sz="1600" dirty="0">
                <a:solidFill>
                  <a:schemeClr val="tx1"/>
                </a:solidFill>
              </a:rPr>
              <a:t>Студент Карасев Э.Ф.</a:t>
            </a:r>
          </a:p>
        </p:txBody>
      </p:sp>
    </p:spTree>
    <p:extLst>
      <p:ext uri="{BB962C8B-B14F-4D97-AF65-F5344CB8AC3E}">
        <p14:creationId xmlns:p14="http://schemas.microsoft.com/office/powerpoint/2010/main" val="273888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7843EC-2FEE-79DA-870F-A90132670B1C}"/>
              </a:ext>
            </a:extLst>
          </p:cNvPr>
          <p:cNvSpPr txBox="1">
            <a:spLocks/>
          </p:cNvSpPr>
          <p:nvPr/>
        </p:nvSpPr>
        <p:spPr>
          <a:xfrm>
            <a:off x="742949" y="443033"/>
            <a:ext cx="1042035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>
                <a:solidFill>
                  <a:schemeClr val="tx1"/>
                </a:solidFill>
              </a:rPr>
              <a:t>Реализация нисходящего анализатора</a:t>
            </a:r>
            <a:endParaRPr lang="ru-RU" sz="44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0797B9D-1C97-41E0-9964-2FB1E444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76070"/>
              </p:ext>
            </p:extLst>
          </p:nvPr>
        </p:nvGraphicFramePr>
        <p:xfrm>
          <a:off x="830264" y="1349375"/>
          <a:ext cx="6199186" cy="13243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104298">
                  <a:extLst>
                    <a:ext uri="{9D8B030D-6E8A-4147-A177-3AD203B41FA5}">
                      <a16:colId xmlns:a16="http://schemas.microsoft.com/office/drawing/2014/main" val="2075731181"/>
                    </a:ext>
                  </a:extLst>
                </a:gridCol>
                <a:gridCol w="3094888">
                  <a:extLst>
                    <a:ext uri="{9D8B030D-6E8A-4147-A177-3AD203B41FA5}">
                      <a16:colId xmlns:a16="http://schemas.microsoft.com/office/drawing/2014/main" val="1397376797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pPr marL="78105" algn="l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тип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::= int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78105" algn="l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тип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::=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bool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78105" algn="l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тип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::=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6970" marR="1128395" indent="-19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0" spc="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156970" marR="1128395" indent="-19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en-US" sz="2000" b="0" spc="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156970" marR="1128395" indent="-19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013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8DA0EB-108E-4484-B520-412DA5F100B8}"/>
              </a:ext>
            </a:extLst>
          </p:cNvPr>
          <p:cNvSpPr txBox="1"/>
          <p:nvPr/>
        </p:nvSpPr>
        <p:spPr>
          <a:xfrm>
            <a:off x="742949" y="3017014"/>
            <a:ext cx="110585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void Type()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if (tokens[</a:t>
            </a:r>
            <a:r>
              <a:rPr lang="en-US" sz="2000" dirty="0" err="1"/>
              <a:t>i</a:t>
            </a:r>
            <a:r>
              <a:rPr lang="en-US" sz="2000" dirty="0"/>
              <a:t>].Type != Token.TokenType.INT &amp;&amp; tokens[</a:t>
            </a:r>
            <a:r>
              <a:rPr lang="en-US" sz="2000" dirty="0" err="1"/>
              <a:t>i</a:t>
            </a:r>
            <a:r>
              <a:rPr lang="en-US" sz="2000" dirty="0"/>
              <a:t>].Type != </a:t>
            </a:r>
            <a:r>
              <a:rPr lang="en-US" sz="2000" dirty="0" err="1"/>
              <a:t>Token.TokenType.BOOL</a:t>
            </a:r>
            <a:r>
              <a:rPr lang="en-US" sz="2000" dirty="0"/>
              <a:t> &amp;&amp; tokens[</a:t>
            </a:r>
            <a:r>
              <a:rPr lang="en-US" sz="2000" dirty="0" err="1"/>
              <a:t>i</a:t>
            </a:r>
            <a:r>
              <a:rPr lang="en-US" sz="2000" dirty="0"/>
              <a:t>].Type != </a:t>
            </a:r>
            <a:r>
              <a:rPr lang="en-US" sz="2000" dirty="0" err="1"/>
              <a:t>Token.TokenType.STRING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throw new Exception(“{</a:t>
            </a:r>
            <a:r>
              <a:rPr lang="en-US" sz="2000" dirty="0" err="1"/>
              <a:t>i</a:t>
            </a:r>
            <a:r>
              <a:rPr lang="en-US" sz="2000" dirty="0"/>
              <a:t> + 1} - </a:t>
            </a:r>
            <a:r>
              <a:rPr lang="ru-RU" sz="2000" dirty="0"/>
              <a:t>Ожидалось: </a:t>
            </a:r>
            <a:r>
              <a:rPr lang="en-US" sz="2000" dirty="0"/>
              <a:t>INT, BOOL, STRING, </a:t>
            </a:r>
            <a:r>
              <a:rPr lang="ru-RU" sz="2000" dirty="0"/>
              <a:t>а получено: {</a:t>
            </a:r>
            <a:r>
              <a:rPr lang="en-US" sz="2000" dirty="0"/>
              <a:t>tokens[</a:t>
            </a:r>
            <a:r>
              <a:rPr lang="en-US" sz="2000" dirty="0" err="1"/>
              <a:t>i</a:t>
            </a:r>
            <a:r>
              <a:rPr lang="en-US" sz="2000" dirty="0"/>
              <a:t>].Value}");</a:t>
            </a:r>
          </a:p>
          <a:p>
            <a:r>
              <a:rPr lang="en-US" sz="2000" dirty="0"/>
              <a:t>            Next();</a:t>
            </a:r>
          </a:p>
          <a:p>
            <a:r>
              <a:rPr lang="en-US" sz="2000" dirty="0"/>
              <a:t>    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4089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11</a:t>
            </a:fld>
            <a:endParaRPr lang="ru-RU" sz="2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29717C-7643-423F-89AC-9DC798DD3A60}"/>
              </a:ext>
            </a:extLst>
          </p:cNvPr>
          <p:cNvSpPr txBox="1">
            <a:spLocks/>
          </p:cNvSpPr>
          <p:nvPr/>
        </p:nvSpPr>
        <p:spPr>
          <a:xfrm>
            <a:off x="742949" y="443033"/>
            <a:ext cx="1042035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>
                <a:solidFill>
                  <a:schemeClr val="tx1"/>
                </a:solidFill>
              </a:rPr>
              <a:t>Реализация нисходящего анализатора</a:t>
            </a:r>
            <a:endParaRPr lang="ru-RU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235597-DC39-4510-AFF2-22C349468E25}"/>
              </a:ext>
            </a:extLst>
          </p:cNvPr>
          <p:cNvSpPr txBox="1"/>
          <p:nvPr/>
        </p:nvSpPr>
        <p:spPr>
          <a:xfrm>
            <a:off x="742948" y="2740015"/>
            <a:ext cx="1123950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void alt2()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if (tokens[</a:t>
            </a:r>
            <a:r>
              <a:rPr lang="en-US" sz="2000" dirty="0" err="1"/>
              <a:t>i</a:t>
            </a:r>
            <a:r>
              <a:rPr lang="en-US" sz="2000" dirty="0"/>
              <a:t>].Type != </a:t>
            </a:r>
            <a:r>
              <a:rPr lang="en-US" sz="2000" dirty="0" err="1"/>
              <a:t>Token.TokenType.COMMA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throw new Exception($"{</a:t>
            </a:r>
            <a:r>
              <a:rPr lang="en-US" sz="2000" dirty="0" err="1"/>
              <a:t>i</a:t>
            </a:r>
            <a:r>
              <a:rPr lang="en-US" sz="2000" dirty="0"/>
              <a:t> + 1} - </a:t>
            </a:r>
            <a:r>
              <a:rPr lang="ru-RU" sz="2000" dirty="0"/>
              <a:t>Ожидалось: ',', а получено: {</a:t>
            </a:r>
            <a:r>
              <a:rPr lang="en-US" sz="2000" dirty="0"/>
              <a:t>tokens[</a:t>
            </a:r>
            <a:r>
              <a:rPr lang="en-US" sz="2000" dirty="0" err="1"/>
              <a:t>i</a:t>
            </a:r>
            <a:r>
              <a:rPr lang="en-US" sz="2000" dirty="0"/>
              <a:t>].Value}");</a:t>
            </a:r>
          </a:p>
          <a:p>
            <a:r>
              <a:rPr lang="en-US" sz="2000" dirty="0"/>
              <a:t>            Next();</a:t>
            </a:r>
          </a:p>
          <a:p>
            <a:r>
              <a:rPr lang="en-US" sz="2000" dirty="0"/>
              <a:t>            if (tokens[</a:t>
            </a:r>
            <a:r>
              <a:rPr lang="en-US" sz="2000" dirty="0" err="1"/>
              <a:t>i</a:t>
            </a:r>
            <a:r>
              <a:rPr lang="en-US" sz="2000" dirty="0"/>
              <a:t>].Type != </a:t>
            </a:r>
            <a:r>
              <a:rPr lang="en-US" sz="2000" dirty="0" err="1"/>
              <a:t>Token.TokenType.VARIABLE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throw new Exception($"{</a:t>
            </a:r>
            <a:r>
              <a:rPr lang="en-US" sz="2000" dirty="0" err="1"/>
              <a:t>i</a:t>
            </a:r>
            <a:r>
              <a:rPr lang="en-US" sz="2000" dirty="0"/>
              <a:t> + 1} - </a:t>
            </a:r>
            <a:r>
              <a:rPr lang="ru-RU" sz="2000" dirty="0"/>
              <a:t>Ожидалось: ИДЕНТИФИКАТОР</a:t>
            </a:r>
            <a:r>
              <a:rPr lang="en-US" sz="2000" dirty="0"/>
              <a:t>, </a:t>
            </a:r>
            <a:r>
              <a:rPr lang="ru-RU" sz="2000" dirty="0"/>
              <a:t>а получено: {</a:t>
            </a:r>
            <a:r>
              <a:rPr lang="en-US" sz="2000" dirty="0"/>
              <a:t>tokens[</a:t>
            </a:r>
            <a:r>
              <a:rPr lang="en-US" sz="2000" dirty="0" err="1"/>
              <a:t>i</a:t>
            </a:r>
            <a:r>
              <a:rPr lang="en-US" sz="2000" dirty="0"/>
              <a:t>].Value}");</a:t>
            </a:r>
          </a:p>
          <a:p>
            <a:r>
              <a:rPr lang="en-US" sz="2000" dirty="0"/>
              <a:t>            Next();</a:t>
            </a:r>
          </a:p>
          <a:p>
            <a:r>
              <a:rPr lang="en-US" sz="2000" dirty="0"/>
              <a:t>            X();</a:t>
            </a:r>
          </a:p>
          <a:p>
            <a:r>
              <a:rPr lang="en-US" sz="2000" dirty="0"/>
              <a:t>        }</a:t>
            </a:r>
            <a:endParaRPr lang="ru-RU" sz="2000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700EE178-9D5F-4F4D-B988-DE059896F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77587"/>
              </p:ext>
            </p:extLst>
          </p:nvPr>
        </p:nvGraphicFramePr>
        <p:xfrm>
          <a:off x="819150" y="1438275"/>
          <a:ext cx="5867400" cy="8770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65778">
                  <a:extLst>
                    <a:ext uri="{9D8B030D-6E8A-4147-A177-3AD203B41FA5}">
                      <a16:colId xmlns:a16="http://schemas.microsoft.com/office/drawing/2014/main" val="263698756"/>
                    </a:ext>
                  </a:extLst>
                </a:gridCol>
                <a:gridCol w="2901622">
                  <a:extLst>
                    <a:ext uri="{9D8B030D-6E8A-4147-A177-3AD203B41FA5}">
                      <a16:colId xmlns:a16="http://schemas.microsoft.com/office/drawing/2014/main" val="3606780775"/>
                    </a:ext>
                  </a:extLst>
                </a:gridCol>
              </a:tblGrid>
              <a:tr h="877086">
                <a:tc>
                  <a:txBody>
                    <a:bodyPr/>
                    <a:lstStyle/>
                    <a:p>
                      <a:pPr marL="78105">
                        <a:lnSpc>
                          <a:spcPts val="1520"/>
                        </a:lnSpc>
                      </a:pPr>
                      <a:endParaRPr lang="ru-RU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8105">
                        <a:lnSpc>
                          <a:spcPts val="1520"/>
                        </a:lnSpc>
                      </a:pPr>
                      <a:endParaRPr lang="ru-RU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8105">
                        <a:lnSpc>
                          <a:spcPts val="152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&lt;альт_2&gt;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::= ,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id&lt;X&gt;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035" algn="ctr">
                        <a:lnSpc>
                          <a:spcPts val="1520"/>
                        </a:lnSpc>
                      </a:pPr>
                      <a:endParaRPr lang="ru-RU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6035" algn="ctr">
                        <a:lnSpc>
                          <a:spcPts val="1520"/>
                        </a:lnSpc>
                      </a:pPr>
                      <a:endParaRPr lang="ru-RU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6035" algn="ctr">
                        <a:lnSpc>
                          <a:spcPts val="152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5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90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8E1DF13-2A8B-0DA9-E4E2-8538C82A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75" y="121160"/>
            <a:ext cx="10241500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Разбор сложных логических выражений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520CF60-BD04-690A-6B5A-0B137938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168703"/>
            <a:ext cx="10820937" cy="286213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tx1"/>
                </a:solidFill>
              </a:rPr>
              <a:t>Для выполнения данной курсовой работы необходимо было использовать метод Бауэра-</a:t>
            </a:r>
            <a:r>
              <a:rPr lang="ru-RU" sz="1800" dirty="0" err="1">
                <a:solidFill>
                  <a:schemeClr val="tx1"/>
                </a:solidFill>
              </a:rPr>
              <a:t>Замельзона</a:t>
            </a:r>
            <a:r>
              <a:rPr lang="ru-RU" sz="1800" dirty="0">
                <a:solidFill>
                  <a:schemeClr val="tx1"/>
                </a:solidFill>
              </a:rPr>
              <a:t> для разбора сложных логических выражений. Алгоритм метода включает следующие шаги: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tx1"/>
                </a:solidFill>
              </a:rPr>
              <a:t>- Просмотр входной строки слева направо.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tx1"/>
                </a:solidFill>
              </a:rPr>
              <a:t>- Если текущий элемент является операндом, он помещается в стек операндов.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tx1"/>
                </a:solidFill>
              </a:rPr>
              <a:t>- Если текущий элемент является операцией, то читается элемент с вершины стека операций, выбирается действие из списка действий для логических и арифметических операторов, соответствующее паре (элемент вершины стека, символ входного потока), после чего выполняется выбранное действие.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50DC9D-DA0D-A1F0-6E7E-C263E22D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6325" y="6422021"/>
            <a:ext cx="2743200" cy="365125"/>
          </a:xfrm>
        </p:spPr>
        <p:txBody>
          <a:bodyPr/>
          <a:lstStyle/>
          <a:p>
            <a:fld id="{79E171F4-BB5F-4DF5-93C7-FB26FF2CB0C5}" type="slidenum">
              <a:rPr lang="ru-RU" sz="2400" smtClean="0"/>
              <a:t>12</a:t>
            </a:fld>
            <a:endParaRPr lang="ru-RU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583A96-A0FB-4AAD-BBC7-09C497682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82231"/>
              </p:ext>
            </p:extLst>
          </p:nvPr>
        </p:nvGraphicFramePr>
        <p:xfrm>
          <a:off x="881062" y="4501781"/>
          <a:ext cx="10429875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708">
                  <a:extLst>
                    <a:ext uri="{9D8B030D-6E8A-4147-A177-3AD203B41FA5}">
                      <a16:colId xmlns:a16="http://schemas.microsoft.com/office/drawing/2014/main" val="3938338730"/>
                    </a:ext>
                  </a:extLst>
                </a:gridCol>
                <a:gridCol w="1276515">
                  <a:extLst>
                    <a:ext uri="{9D8B030D-6E8A-4147-A177-3AD203B41FA5}">
                      <a16:colId xmlns:a16="http://schemas.microsoft.com/office/drawing/2014/main" val="856736629"/>
                    </a:ext>
                  </a:extLst>
                </a:gridCol>
                <a:gridCol w="1271151">
                  <a:extLst>
                    <a:ext uri="{9D8B030D-6E8A-4147-A177-3AD203B41FA5}">
                      <a16:colId xmlns:a16="http://schemas.microsoft.com/office/drawing/2014/main" val="3208688878"/>
                    </a:ext>
                  </a:extLst>
                </a:gridCol>
                <a:gridCol w="1278660">
                  <a:extLst>
                    <a:ext uri="{9D8B030D-6E8A-4147-A177-3AD203B41FA5}">
                      <a16:colId xmlns:a16="http://schemas.microsoft.com/office/drawing/2014/main" val="2943137040"/>
                    </a:ext>
                  </a:extLst>
                </a:gridCol>
                <a:gridCol w="1278660">
                  <a:extLst>
                    <a:ext uri="{9D8B030D-6E8A-4147-A177-3AD203B41FA5}">
                      <a16:colId xmlns:a16="http://schemas.microsoft.com/office/drawing/2014/main" val="189525428"/>
                    </a:ext>
                  </a:extLst>
                </a:gridCol>
                <a:gridCol w="1276515">
                  <a:extLst>
                    <a:ext uri="{9D8B030D-6E8A-4147-A177-3AD203B41FA5}">
                      <a16:colId xmlns:a16="http://schemas.microsoft.com/office/drawing/2014/main" val="1771033180"/>
                    </a:ext>
                  </a:extLst>
                </a:gridCol>
                <a:gridCol w="1276515">
                  <a:extLst>
                    <a:ext uri="{9D8B030D-6E8A-4147-A177-3AD203B41FA5}">
                      <a16:colId xmlns:a16="http://schemas.microsoft.com/office/drawing/2014/main" val="2883906041"/>
                    </a:ext>
                  </a:extLst>
                </a:gridCol>
                <a:gridCol w="1271151">
                  <a:extLst>
                    <a:ext uri="{9D8B030D-6E8A-4147-A177-3AD203B41FA5}">
                      <a16:colId xmlns:a16="http://schemas.microsoft.com/office/drawing/2014/main" val="1989768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sz="1800" kern="150" dirty="0">
                          <a:solidFill>
                            <a:schemeClr val="tx1"/>
                          </a:solidFill>
                          <a:effectLst/>
                        </a:rPr>
                        <a:t>Входной символ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88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endParaRPr lang="ru-RU" sz="18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ru-RU" sz="18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&lt;&gt;=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 dirty="0">
                          <a:solidFill>
                            <a:schemeClr val="tx1"/>
                          </a:solidFill>
                          <a:effectLst/>
                        </a:rPr>
                        <a:t>+ - </a:t>
                      </a:r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>
                          <a:solidFill>
                            <a:schemeClr val="tx1"/>
                          </a:solidFill>
                          <a:effectLst/>
                        </a:rPr>
                        <a:t>* / </a:t>
                      </a:r>
                      <a:r>
                        <a:rPr lang="en-US" sz="1800" kern="15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endParaRPr lang="ru-RU" sz="18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2661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ru-RU" sz="1800" b="1" kern="150" dirty="0">
                          <a:solidFill>
                            <a:schemeClr val="tx1"/>
                          </a:solidFill>
                          <a:effectLst/>
                        </a:rPr>
                        <a:t>Символ на вершине стека</a:t>
                      </a:r>
                      <a:endParaRPr lang="ru-RU" sz="1800" b="1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 dirty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D6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D5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211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ru-RU" sz="18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D5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D3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757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&lt;&gt;=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D2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639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 dirty="0">
                          <a:solidFill>
                            <a:schemeClr val="tx1"/>
                          </a:solidFill>
                          <a:effectLst/>
                        </a:rPr>
                        <a:t>+ - </a:t>
                      </a:r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D2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637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50" dirty="0">
                          <a:solidFill>
                            <a:schemeClr val="tx1"/>
                          </a:solidFill>
                          <a:effectLst/>
                        </a:rPr>
                        <a:t>* / </a:t>
                      </a:r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>
                          <a:solidFill>
                            <a:schemeClr val="tx1"/>
                          </a:solidFill>
                          <a:effectLst/>
                        </a:rPr>
                        <a:t>D2</a:t>
                      </a:r>
                      <a:endParaRPr lang="ru-RU" sz="18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1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57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E9DA1E-14CE-1639-50A2-7598EC69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13</a:t>
            </a:fld>
            <a:endParaRPr lang="ru-RU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BA0441-CC65-D6B4-893E-5757F7912022}"/>
              </a:ext>
            </a:extLst>
          </p:cNvPr>
          <p:cNvSpPr txBox="1">
            <a:spLocks/>
          </p:cNvSpPr>
          <p:nvPr/>
        </p:nvSpPr>
        <p:spPr>
          <a:xfrm>
            <a:off x="581025" y="168994"/>
            <a:ext cx="1102995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</a:rPr>
              <a:t>Реализация подпрограммы разбора сложных логических выражений</a:t>
            </a:r>
            <a:endParaRPr lang="ru-RU" sz="4400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611F8584-29DF-4780-8EB1-79F7FCA7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82891"/>
              </p:ext>
            </p:extLst>
          </p:nvPr>
        </p:nvGraphicFramePr>
        <p:xfrm>
          <a:off x="1009650" y="1825625"/>
          <a:ext cx="404837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708">
                  <a:extLst>
                    <a:ext uri="{9D8B030D-6E8A-4147-A177-3AD203B41FA5}">
                      <a16:colId xmlns:a16="http://schemas.microsoft.com/office/drawing/2014/main" val="1353066545"/>
                    </a:ext>
                  </a:extLst>
                </a:gridCol>
                <a:gridCol w="1276515">
                  <a:extLst>
                    <a:ext uri="{9D8B030D-6E8A-4147-A177-3AD203B41FA5}">
                      <a16:colId xmlns:a16="http://schemas.microsoft.com/office/drawing/2014/main" val="1848160402"/>
                    </a:ext>
                  </a:extLst>
                </a:gridCol>
                <a:gridCol w="1271151">
                  <a:extLst>
                    <a:ext uri="{9D8B030D-6E8A-4147-A177-3AD203B41FA5}">
                      <a16:colId xmlns:a16="http://schemas.microsoft.com/office/drawing/2014/main" val="4164025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b="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Входной символ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61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1244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ru-RU" sz="1800" b="0" kern="150" dirty="0">
                          <a:solidFill>
                            <a:schemeClr val="tx1"/>
                          </a:solidFill>
                          <a:effectLst/>
                        </a:rPr>
                        <a:t>Символ на вершине стека</a:t>
                      </a:r>
                      <a:endParaRPr lang="ru-RU" sz="18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50" dirty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  <a:endParaRPr lang="ru-RU" sz="18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D5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896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5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ru-RU" sz="18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D3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374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50" dirty="0">
                          <a:solidFill>
                            <a:schemeClr val="tx1"/>
                          </a:solidFill>
                          <a:effectLst/>
                        </a:rPr>
                        <a:t>&lt;&gt;=</a:t>
                      </a:r>
                      <a:endParaRPr lang="ru-RU" sz="18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959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50" dirty="0">
                          <a:solidFill>
                            <a:schemeClr val="tx1"/>
                          </a:solidFill>
                          <a:effectLst/>
                        </a:rPr>
                        <a:t>+ - </a:t>
                      </a:r>
                      <a:r>
                        <a:rPr lang="en-US" sz="1800" b="0" kern="150" dirty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endParaRPr lang="ru-RU" sz="18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901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50" dirty="0">
                          <a:solidFill>
                            <a:schemeClr val="tx1"/>
                          </a:solidFill>
                          <a:effectLst/>
                        </a:rPr>
                        <a:t>* / </a:t>
                      </a:r>
                      <a:r>
                        <a:rPr lang="en-US" sz="1800" b="0" kern="150" dirty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endParaRPr lang="ru-RU" sz="1800" b="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50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  <a:endParaRPr lang="ru-RU" sz="1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0877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15D42CF-8ED7-488C-ACD1-C71B936C1B40}"/>
              </a:ext>
            </a:extLst>
          </p:cNvPr>
          <p:cNvSpPr txBox="1"/>
          <p:nvPr/>
        </p:nvSpPr>
        <p:spPr>
          <a:xfrm>
            <a:off x="5538788" y="1825625"/>
            <a:ext cx="61436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if (</a:t>
            </a:r>
            <a:r>
              <a:rPr lang="ru-RU" sz="2400" dirty="0" err="1"/>
              <a:t>T.Count</a:t>
            </a:r>
            <a:r>
              <a:rPr lang="ru-RU" sz="2400" dirty="0"/>
              <a:t> == 0)</a:t>
            </a:r>
          </a:p>
          <a:p>
            <a:r>
              <a:rPr lang="ru-RU" sz="2400" dirty="0"/>
              <a:t>                    D5();</a:t>
            </a:r>
          </a:p>
          <a:p>
            <a:r>
              <a:rPr lang="ru-RU" sz="2400" dirty="0"/>
              <a:t>                else</a:t>
            </a:r>
          </a:p>
          <a:p>
            <a:r>
              <a:rPr lang="ru-RU" sz="2400" dirty="0"/>
              <a:t>                    </a:t>
            </a:r>
            <a:r>
              <a:rPr lang="ru-RU" sz="2400" dirty="0" err="1"/>
              <a:t>switch</a:t>
            </a:r>
            <a:r>
              <a:rPr lang="ru-RU" sz="2400" dirty="0"/>
              <a:t> (</a:t>
            </a:r>
            <a:r>
              <a:rPr lang="ru-RU" sz="2400" dirty="0" err="1"/>
              <a:t>T.Peek</a:t>
            </a:r>
            <a:r>
              <a:rPr lang="ru-RU" sz="2400" dirty="0"/>
              <a:t>().Type)</a:t>
            </a:r>
          </a:p>
          <a:p>
            <a:r>
              <a:rPr lang="ru-RU" sz="2400" dirty="0"/>
              <a:t>                    {</a:t>
            </a:r>
          </a:p>
          <a:p>
            <a:r>
              <a:rPr lang="ru-RU" sz="2400" dirty="0"/>
              <a:t>                        </a:t>
            </a:r>
            <a:r>
              <a:rPr lang="ru-RU" sz="2400" dirty="0" err="1"/>
              <a:t>case</a:t>
            </a:r>
            <a:r>
              <a:rPr lang="ru-RU" sz="2400" dirty="0"/>
              <a:t> </a:t>
            </a:r>
            <a:r>
              <a:rPr lang="ru-RU" sz="2400" dirty="0" err="1"/>
              <a:t>TokenType.LPAR</a:t>
            </a:r>
            <a:r>
              <a:rPr lang="ru-RU" sz="2400" dirty="0"/>
              <a:t>:</a:t>
            </a:r>
          </a:p>
          <a:p>
            <a:r>
              <a:rPr lang="ru-RU" sz="2400" dirty="0"/>
              <a:t>                            D3();</a:t>
            </a:r>
          </a:p>
          <a:p>
            <a:r>
              <a:rPr lang="ru-RU" sz="2400" dirty="0"/>
              <a:t>                            </a:t>
            </a:r>
            <a:r>
              <a:rPr lang="ru-RU" sz="2400" dirty="0" err="1"/>
              <a:t>break</a:t>
            </a:r>
            <a:r>
              <a:rPr lang="ru-RU" sz="2400" dirty="0"/>
              <a:t>;</a:t>
            </a:r>
          </a:p>
          <a:p>
            <a:r>
              <a:rPr lang="ru-RU" sz="2400" dirty="0"/>
              <a:t>                        </a:t>
            </a:r>
            <a:r>
              <a:rPr lang="ru-RU" sz="2400" dirty="0" err="1"/>
              <a:t>case</a:t>
            </a:r>
            <a:r>
              <a:rPr lang="ru-RU" sz="2400" dirty="0"/>
              <a:t> </a:t>
            </a:r>
            <a:r>
              <a:rPr lang="ru-RU" sz="2400" dirty="0" err="1"/>
              <a:t>TokenType.MORE</a:t>
            </a:r>
            <a:r>
              <a:rPr lang="ru-RU" sz="2400" dirty="0"/>
              <a:t>:</a:t>
            </a:r>
          </a:p>
          <a:p>
            <a:r>
              <a:rPr lang="ru-RU" sz="2400" dirty="0"/>
              <a:t>                            D4();</a:t>
            </a:r>
          </a:p>
          <a:p>
            <a:r>
              <a:rPr lang="ru-RU" sz="2400" dirty="0"/>
              <a:t>                            </a:t>
            </a:r>
            <a:r>
              <a:rPr lang="ru-RU" sz="2400" dirty="0" err="1"/>
              <a:t>break</a:t>
            </a:r>
            <a:r>
              <a:rPr lang="ru-RU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939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8942BE-0A1A-7177-D65E-4C981A1F9726}"/>
              </a:ext>
            </a:extLst>
          </p:cNvPr>
          <p:cNvSpPr txBox="1">
            <a:spLocks/>
          </p:cNvSpPr>
          <p:nvPr/>
        </p:nvSpPr>
        <p:spPr>
          <a:xfrm>
            <a:off x="1640156" y="44259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Демонстрация работы программы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465290-ECFA-4AF6-88B6-0EAF6FD2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14</a:t>
            </a:fld>
            <a:endParaRPr lang="ru-RU" sz="24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A277C7A-BEC9-704C-ACC6-7FA67E3CC2E1}"/>
              </a:ext>
            </a:extLst>
          </p:cNvPr>
          <p:cNvSpPr txBox="1">
            <a:spLocks/>
          </p:cNvSpPr>
          <p:nvPr/>
        </p:nvSpPr>
        <p:spPr>
          <a:xfrm>
            <a:off x="4344118" y="5272004"/>
            <a:ext cx="3899859" cy="64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Обнаружение ошибки лексическим анализатором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5E190A-0AC5-42AA-8F45-6B5CE44CF1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3681" y="1181101"/>
            <a:ext cx="6624638" cy="38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C5ACB6-71C6-6487-9FD6-0D4534D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15</a:t>
            </a:fld>
            <a:endParaRPr lang="ru-RU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65C75ED-B07C-D49F-CB32-A9A28C0898CD}"/>
              </a:ext>
            </a:extLst>
          </p:cNvPr>
          <p:cNvSpPr txBox="1">
            <a:spLocks/>
          </p:cNvSpPr>
          <p:nvPr/>
        </p:nvSpPr>
        <p:spPr>
          <a:xfrm>
            <a:off x="4344118" y="5272004"/>
            <a:ext cx="3899859" cy="64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dirty="0">
                <a:solidFill>
                  <a:schemeClr val="tx1"/>
                </a:solidFill>
              </a:rPr>
              <a:t>Обнаружение ошибки синтаксическим анализатором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18B7D0E-791D-C1BE-5F4F-B8EE160661EA}"/>
              </a:ext>
            </a:extLst>
          </p:cNvPr>
          <p:cNvSpPr txBox="1">
            <a:spLocks/>
          </p:cNvSpPr>
          <p:nvPr/>
        </p:nvSpPr>
        <p:spPr>
          <a:xfrm>
            <a:off x="1640155" y="29630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Демонстрация работы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72A0B0-A562-42F5-8ED7-007C0557FE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9968" y="1088780"/>
            <a:ext cx="5072063" cy="41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0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65739E3-64FF-C62D-2F65-BBEE2957F8A3}"/>
              </a:ext>
            </a:extLst>
          </p:cNvPr>
          <p:cNvSpPr txBox="1">
            <a:spLocks/>
          </p:cNvSpPr>
          <p:nvPr/>
        </p:nvSpPr>
        <p:spPr>
          <a:xfrm>
            <a:off x="2594781" y="13055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Демонстрация работы программы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1C8E67B-43BA-0D48-96C0-EA860AA5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206" y="5266557"/>
            <a:ext cx="3899859" cy="13652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>
                <a:solidFill>
                  <a:schemeClr val="tx1"/>
                </a:solidFill>
              </a:rPr>
              <a:t>Обнаружение ошибки подпрограммой разбора сложных логических выражений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40D1C18-475E-B887-6FCD-D129BC60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16</a:t>
            </a:fld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A889CE-2F79-4831-A3D3-89E9921E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904107"/>
            <a:ext cx="59150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5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521948-6769-D857-7257-39BCE735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17</a:t>
            </a:fld>
            <a:endParaRPr lang="ru-RU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3261CAE-6DC4-413C-9C9E-33C35BF7300E}"/>
              </a:ext>
            </a:extLst>
          </p:cNvPr>
          <p:cNvSpPr txBox="1">
            <a:spLocks/>
          </p:cNvSpPr>
          <p:nvPr/>
        </p:nvSpPr>
        <p:spPr>
          <a:xfrm>
            <a:off x="2594781" y="13055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Демонстрация работы программы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BB3B93D-985E-C1A2-486E-F965796BAE9B}"/>
              </a:ext>
            </a:extLst>
          </p:cNvPr>
          <p:cNvSpPr txBox="1">
            <a:spLocks/>
          </p:cNvSpPr>
          <p:nvPr/>
        </p:nvSpPr>
        <p:spPr>
          <a:xfrm>
            <a:off x="4308880" y="5274227"/>
            <a:ext cx="3899859" cy="954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dirty="0">
                <a:solidFill>
                  <a:schemeClr val="tx1"/>
                </a:solidFill>
              </a:rPr>
              <a:t>Результат успешного выполнения разбора входной последовательности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D7D690-5028-4EF2-A992-97EACE05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261760"/>
            <a:ext cx="1173643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4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5D0377-0C9C-7881-D02C-0195C086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4051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ru-RU" sz="2400" dirty="0">
                <a:solidFill>
                  <a:schemeClr val="tx1"/>
                </a:solidFill>
              </a:rPr>
              <a:t>В ходе выполнения курсовой работы были приобретены практические и теоретические навыки работы с автоматами и формальными языками.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ru-RU" sz="2400" dirty="0">
                <a:solidFill>
                  <a:schemeClr val="tx1"/>
                </a:solidFill>
              </a:rPr>
              <a:t>Разработанное приложение соответствует требованиям технического задания и создано на языке программирования C# в среде Microsoft Visual Studio, используя компоненты Windows </a:t>
            </a:r>
            <a:r>
              <a:rPr lang="ru-RU" sz="2400" dirty="0" err="1">
                <a:solidFill>
                  <a:schemeClr val="tx1"/>
                </a:solidFill>
              </a:rPr>
              <a:t>Forms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B2114A-A3F4-1C07-6973-F990D7D0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18</a:t>
            </a:fld>
            <a:endParaRPr lang="ru-RU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C3CC41-343D-D03D-EAD3-7D7C5A67E16E}"/>
              </a:ext>
            </a:extLst>
          </p:cNvPr>
          <p:cNvSpPr txBox="1">
            <a:spLocks/>
          </p:cNvSpPr>
          <p:nvPr/>
        </p:nvSpPr>
        <p:spPr>
          <a:xfrm>
            <a:off x="1070513" y="74626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>
                <a:solidFill>
                  <a:schemeClr val="tx1"/>
                </a:solidFill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0177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7FDEF-EB7A-5341-20ED-EF9DC2B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15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Цели и 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A18E8-A5F5-278E-C176-8B462D8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840"/>
            <a:ext cx="9012762" cy="37602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tx1"/>
                </a:solidFill>
              </a:rPr>
              <a:t>Целью курсовой работы является написание приложения – транслятора подмножества языка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ru-RU" sz="1800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tx1"/>
                </a:solidFill>
              </a:rPr>
              <a:t>Задачи курсовой работы: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sz="1800" dirty="0"/>
              <a:t>С</a:t>
            </a:r>
            <a:r>
              <a:rPr lang="ru-RU" sz="1800" dirty="0">
                <a:solidFill>
                  <a:schemeClr val="tx1"/>
                </a:solidFill>
              </a:rPr>
              <a:t>оздать грамматику языка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sz="1800" dirty="0">
                <a:solidFill>
                  <a:schemeClr val="tx1"/>
                </a:solidFill>
              </a:rPr>
              <a:t>Осуществить лексический и синтаксический анализы для сложных логических выражений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sz="1800" dirty="0">
                <a:solidFill>
                  <a:schemeClr val="tx1"/>
                </a:solidFill>
              </a:rPr>
              <a:t>Необходимо разработать пользовательский интерфейс для работы с приложением.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B451D-C10C-6539-6642-7FE7D6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47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7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Описание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9ADB1-F985-1288-8632-00F9364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814"/>
            <a:ext cx="8915400" cy="4444372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sz="1600" dirty="0">
                <a:solidFill>
                  <a:schemeClr val="tx1"/>
                </a:solidFill>
              </a:rPr>
              <a:t>Алфавит языка С включает следующий набор символов: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прописные и строчные буквы латинского алфавита;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цифры от 0 до 9;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знаки арифметических операций: «+, -, *, /»;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знаки операций отношения: «=, &lt;,&gt;</a:t>
            </a:r>
            <a:r>
              <a:rPr lang="en-US" sz="1600" dirty="0">
                <a:solidFill>
                  <a:schemeClr val="tx1"/>
                </a:solidFill>
              </a:rPr>
              <a:t>, &lt;=, &gt;=</a:t>
            </a:r>
            <a:r>
              <a:rPr lang="ru-RU" sz="1600" dirty="0">
                <a:solidFill>
                  <a:schemeClr val="tx1"/>
                </a:solidFill>
              </a:rPr>
              <a:t>»;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знаки препинания и разделители: «, . : ; ( )»; 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не изображаемые символы (пробел, табуляция, переход на новую строку).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chemeClr val="tx1"/>
                </a:solidFill>
              </a:rPr>
              <a:t>Кроме того, в языке C существует список зарезервированных слов, которые не могут использоваться как имена переменных или </a:t>
            </a:r>
            <a:r>
              <a:rPr lang="ru-RU" sz="1600" dirty="0" err="1">
                <a:solidFill>
                  <a:schemeClr val="tx1"/>
                </a:solidFill>
              </a:rPr>
              <a:t>процедур.В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 </a:t>
            </a:r>
            <a:r>
              <a:rPr lang="ru-RU" sz="1600" dirty="0">
                <a:solidFill>
                  <a:schemeClr val="tx1"/>
                </a:solidFill>
              </a:rPr>
              <a:t>существуют 4 категории операций: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Арифметические операции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Операции отношений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Логические операции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Функциональные операции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08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F5528AF-D8EB-B8F2-3082-8D0A7960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Разработанная грамматика языка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E5336196-928C-01C1-AF61-DB7B16B1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025"/>
            <a:ext cx="10670125" cy="57594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 T, N, P, 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Т= {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main, (, ), {, int, =, ;, if, else, &gt;, &lt;, +, &amp;&amp;,}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N={&lt;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программа&gt;,&lt;спис_опис.&gt;,&lt;опис.&gt;,&lt;тип&gt;,&lt;спис_перем.&gt;,&lt;опер.&gt;,&lt;условн.&gt;,&lt;блок опер.&gt;,&lt;присв.&gt;,&lt;знак&gt;,&lt;операнд&gt;}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программа&gt; ::=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{ 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спис_опис&gt; &lt;спис_опер&gt; 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&lt;спис_опис&gt; ::= &lt;опис&gt; | &lt;опис&gt; &lt;спис_опис&gt;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&lt;опис&gt; ::= &lt;тип&gt; &lt;спис_перем&gt;;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&lt;тип&gt; ::=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| bool | string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спис_перем&gt; ::=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| 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спис_перем&gt;,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спис_опер&gt; ::= &lt;опер&gt; | &lt;опер&gt; &lt;спис_опер&gt;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&lt;опер.&gt; ::= &lt;условн.&gt; | &lt;присв.&gt;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&lt;условн&gt; ::=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 expr ) 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блок. опер.&gt; |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 expr ) 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блок_опер&gt;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блок_опер&gt;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&lt;блок_опер&gt; ::= &lt;опер&gt; | { &lt;спис_опер&gt; 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&lt;присв&gt; ::=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= 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операнд&gt; &lt;знак&gt; &lt;операнд&gt;; |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= &lt;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операнд&gt;;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&lt;знак&gt; ::= + | - | \ | *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&lt;операнд&gt; ::=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|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FFC3DC-14FA-817F-E90D-3E8C1DCD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0136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EDAA88-ECEA-4039-A57E-F746A4E8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5</a:t>
            </a:fld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515AC-7116-4749-8EDE-DF7E62EE57A0}"/>
              </a:ext>
            </a:extLst>
          </p:cNvPr>
          <p:cNvSpPr txBox="1"/>
          <p:nvPr/>
        </p:nvSpPr>
        <p:spPr>
          <a:xfrm>
            <a:off x="602259" y="1634465"/>
            <a:ext cx="77028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&lt;присв.&gt; ::= id = &lt;операнд&gt; | id = &lt;операнд&gt; &lt;знак&gt; &lt;операнд&gt;</a:t>
            </a:r>
          </a:p>
          <a:p>
            <a:r>
              <a:rPr lang="ru-RU" sz="2000" dirty="0"/>
              <a:t>Избавляемся от левой факторизации:</a:t>
            </a:r>
          </a:p>
          <a:p>
            <a:r>
              <a:rPr lang="ru-RU" sz="2000" dirty="0"/>
              <a:t>&lt;присв&gt; ::= id = &lt;операнд&gt; &lt;доп. присв.&gt;</a:t>
            </a:r>
          </a:p>
          <a:p>
            <a:r>
              <a:rPr lang="ru-RU" sz="2000" dirty="0"/>
              <a:t>&lt;доп. присв&gt; ::= E | &lt;доп.присв.2&gt;</a:t>
            </a:r>
          </a:p>
          <a:p>
            <a:r>
              <a:rPr lang="ru-RU" sz="2000" dirty="0"/>
              <a:t>&lt;доп. присв2&gt; ::= &lt;знак&gt; &lt;операнд&gt;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94387-CC98-4005-B694-FF69A20DDFD1}"/>
              </a:ext>
            </a:extLst>
          </p:cNvPr>
          <p:cNvSpPr txBox="1"/>
          <p:nvPr/>
        </p:nvSpPr>
        <p:spPr>
          <a:xfrm>
            <a:off x="34954" y="136525"/>
            <a:ext cx="121220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+mj-lt"/>
              </a:rPr>
              <a:t>Избавление от леворекурсивных функций</a:t>
            </a:r>
            <a:endParaRPr lang="ru-RU" sz="4400" dirty="0">
              <a:latin typeface="+mj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9C07E0A-B6B6-4F52-9236-8C9FB345E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53650"/>
              </p:ext>
            </p:extLst>
          </p:nvPr>
        </p:nvGraphicFramePr>
        <p:xfrm>
          <a:off x="4857226" y="3429000"/>
          <a:ext cx="6744748" cy="233493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39112">
                  <a:extLst>
                    <a:ext uri="{9D8B030D-6E8A-4147-A177-3AD203B41FA5}">
                      <a16:colId xmlns:a16="http://schemas.microsoft.com/office/drawing/2014/main" val="2594980898"/>
                    </a:ext>
                  </a:extLst>
                </a:gridCol>
                <a:gridCol w="2105636">
                  <a:extLst>
                    <a:ext uri="{9D8B030D-6E8A-4147-A177-3AD203B41FA5}">
                      <a16:colId xmlns:a16="http://schemas.microsoft.com/office/drawing/2014/main" val="2654854324"/>
                    </a:ext>
                  </a:extLst>
                </a:gridCol>
              </a:tblGrid>
              <a:tr h="5488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 &lt;присв.&gt;</a:t>
                      </a:r>
                      <a:r>
                        <a:rPr lang="ru-RU" sz="2000" b="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::=</a:t>
                      </a:r>
                      <a:r>
                        <a:rPr lang="ru-RU" sz="2000" b="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 =</a:t>
                      </a:r>
                      <a:r>
                        <a:rPr lang="ru-RU" sz="2000" b="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&lt;операнд&gt;&lt;</a:t>
                      </a:r>
                      <a:r>
                        <a:rPr lang="ru-RU" sz="2000" b="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доп.</a:t>
                      </a:r>
                      <a:r>
                        <a:rPr lang="ru-RU" sz="2000" b="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присв.&gt;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92714"/>
                  </a:ext>
                </a:extLst>
              </a:tr>
              <a:tr h="9469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 &lt;доп.</a:t>
                      </a:r>
                      <a:r>
                        <a:rPr lang="ru-RU" sz="2000" b="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присв.&gt; ::=</a:t>
                      </a:r>
                      <a:r>
                        <a:rPr lang="ru-RU" sz="2000" b="0" spc="34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 &lt;доп.</a:t>
                      </a:r>
                      <a:r>
                        <a:rPr lang="ru-RU" sz="20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присв.&gt;</a:t>
                      </a:r>
                      <a:r>
                        <a:rPr lang="ru-RU" sz="2000" b="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::=</a:t>
                      </a:r>
                      <a:r>
                        <a:rPr lang="ru-RU" sz="2000" b="0" spc="33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&lt;доп.</a:t>
                      </a:r>
                      <a:r>
                        <a:rPr lang="ru-RU" sz="20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присв.2&gt;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82695"/>
                  </a:ext>
                </a:extLst>
              </a:tr>
              <a:tr h="839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доп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присв.2&gt;</a:t>
                      </a:r>
                      <a:r>
                        <a:rPr lang="en-US" sz="2000" b="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::=</a:t>
                      </a:r>
                      <a:r>
                        <a:rPr lang="en-US" sz="2000" b="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знак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операнд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spc="-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</a:rPr>
                        <a:t>, *, /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6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1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Лексический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9ADB1-F985-1288-8632-00F9364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9534525" cy="128089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Осуществляется выделение лексем из текста, которые могут быть идентификаторами, литералами (константами, как числовыми, так и символьными) или разделителями. При этом производится проверка правильности сборки выделенной лексемы.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76861-CA68-2E3F-93B4-0C09761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6</a:t>
            </a:fld>
            <a:endParaRPr lang="ru-RU" sz="2400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B5F94D7-E36B-4069-B52F-A94DA6C29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14110"/>
              </p:ext>
            </p:extLst>
          </p:nvPr>
        </p:nvGraphicFramePr>
        <p:xfrm>
          <a:off x="949310" y="3651207"/>
          <a:ext cx="9482138" cy="1634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5207">
                  <a:extLst>
                    <a:ext uri="{9D8B030D-6E8A-4147-A177-3AD203B41FA5}">
                      <a16:colId xmlns:a16="http://schemas.microsoft.com/office/drawing/2014/main" val="2697106308"/>
                    </a:ext>
                  </a:extLst>
                </a:gridCol>
                <a:gridCol w="4696931">
                  <a:extLst>
                    <a:ext uri="{9D8B030D-6E8A-4147-A177-3AD203B41FA5}">
                      <a16:colId xmlns:a16="http://schemas.microsoft.com/office/drawing/2014/main" val="1679598956"/>
                    </a:ext>
                  </a:extLst>
                </a:gridCol>
              </a:tblGrid>
              <a:tr h="32691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MAIN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main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015207"/>
                  </a:ext>
                </a:extLst>
              </a:tr>
              <a:tr h="32691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LITERAL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14912"/>
                  </a:ext>
                </a:extLst>
              </a:tr>
              <a:tr h="32691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59847"/>
                  </a:ext>
                </a:extLst>
              </a:tr>
              <a:tr h="326911">
                <a:tc>
                  <a:txBody>
                    <a:bodyPr/>
                    <a:lstStyle/>
                    <a:p>
                      <a:pPr algn="ctr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SEMICOLON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81600"/>
                  </a:ext>
                </a:extLst>
              </a:tr>
              <a:tr h="326911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COMMA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02087"/>
                  </a:ext>
                </a:extLst>
              </a:tr>
            </a:tbl>
          </a:graphicData>
        </a:graphic>
      </p:graphicFrame>
      <p:sp>
        <p:nvSpPr>
          <p:cNvPr id="15" name="Объект 2">
            <a:extLst>
              <a:ext uri="{FF2B5EF4-FFF2-40B4-BE49-F238E27FC236}">
                <a16:creationId xmlns:a16="http://schemas.microsoft.com/office/drawing/2014/main" id="{77E04343-208D-4756-8BEC-BA1512E058A7}"/>
              </a:ext>
            </a:extLst>
          </p:cNvPr>
          <p:cNvSpPr txBox="1">
            <a:spLocks/>
          </p:cNvSpPr>
          <p:nvPr/>
        </p:nvSpPr>
        <p:spPr>
          <a:xfrm>
            <a:off x="838200" y="3118644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800" dirty="0"/>
              <a:t>Пример работы лексического анализатора</a:t>
            </a:r>
          </a:p>
        </p:txBody>
      </p:sp>
    </p:spTree>
    <p:extLst>
      <p:ext uri="{BB962C8B-B14F-4D97-AF65-F5344CB8AC3E}">
        <p14:creationId xmlns:p14="http://schemas.microsoft.com/office/powerpoint/2010/main" val="367212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Синтаксический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9ADB1-F985-1288-8632-00F9364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8915400" cy="5000625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Определяет порождается ли строка лексем данной грамматикой.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Основные принципы </a:t>
            </a:r>
            <a:r>
              <a:rPr lang="ru-RU" sz="2000" dirty="0"/>
              <a:t>нисходящего</a:t>
            </a:r>
            <a:r>
              <a:rPr lang="ru-RU" sz="2000" dirty="0">
                <a:solidFill>
                  <a:schemeClr val="tx1"/>
                </a:solidFill>
              </a:rPr>
              <a:t> разбора: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1. Начало с символа начального </a:t>
            </a:r>
            <a:r>
              <a:rPr lang="ru-RU" sz="2000" dirty="0" err="1">
                <a:solidFill>
                  <a:schemeClr val="tx1"/>
                </a:solidFill>
              </a:rPr>
              <a:t>нетерминала</a:t>
            </a:r>
            <a:r>
              <a:rPr lang="ru-RU" sz="2000" dirty="0">
                <a:solidFill>
                  <a:schemeClr val="tx1"/>
                </a:solidFill>
              </a:rPr>
              <a:t> грамматики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2. Прогнозирование следующей лексемы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3. Когда мы определили следующий символ во входной последовательности и выяснили возможные продукции, которые могут быть применены, следующим шагом является выбор правильного правила продукции для использования.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5AB4F9-9EE4-60E1-4459-7F0DD98B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070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9225"/>
            <a:ext cx="8911687" cy="1280890"/>
          </a:xfrm>
        </p:spPr>
        <p:txBody>
          <a:bodyPr/>
          <a:lstStyle/>
          <a:p>
            <a:r>
              <a:rPr lang="ru-RU" dirty="0"/>
              <a:t>Р</a:t>
            </a:r>
            <a:r>
              <a:rPr lang="ru-RU" dirty="0">
                <a:solidFill>
                  <a:schemeClr val="tx1"/>
                </a:solidFill>
              </a:rPr>
              <a:t>ешающая таблица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9ADB1-F985-1288-8632-00F9364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58469"/>
            <a:ext cx="10420350" cy="68460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Докажем, что полученная после преобразования грамматики является LL(k) и определим k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06A1D-3A44-54F4-C6C6-42962F31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8</a:t>
            </a:fld>
            <a:endParaRPr lang="ru-RU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A1EA30-4A81-4DB7-85C5-27FD7A86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93716"/>
              </p:ext>
            </p:extLst>
          </p:nvPr>
        </p:nvGraphicFramePr>
        <p:xfrm>
          <a:off x="1219200" y="1730628"/>
          <a:ext cx="10141678" cy="46177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126285">
                  <a:extLst>
                    <a:ext uri="{9D8B030D-6E8A-4147-A177-3AD203B41FA5}">
                      <a16:colId xmlns:a16="http://schemas.microsoft.com/office/drawing/2014/main" val="4238124258"/>
                    </a:ext>
                  </a:extLst>
                </a:gridCol>
                <a:gridCol w="5015393">
                  <a:extLst>
                    <a:ext uri="{9D8B030D-6E8A-4147-A177-3AD203B41FA5}">
                      <a16:colId xmlns:a16="http://schemas.microsoft.com/office/drawing/2014/main" val="655544441"/>
                    </a:ext>
                  </a:extLst>
                </a:gridCol>
              </a:tblGrid>
              <a:tr h="364411">
                <a:tc rowSpan="2">
                  <a:txBody>
                    <a:bodyPr/>
                    <a:lstStyle/>
                    <a:p>
                      <a:pPr marL="78105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Правила грамматики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15340" algn="l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Терминальные символы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26471"/>
                  </a:ext>
                </a:extLst>
              </a:tr>
              <a:tr h="364411">
                <a:tc vMerge="1">
                  <a:txBody>
                    <a:bodyPr/>
                    <a:lstStyle/>
                    <a:p>
                      <a:pPr marL="78105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Правила грамматики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15340" algn="l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First1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061000"/>
                  </a:ext>
                </a:extLst>
              </a:tr>
              <a:tr h="369758">
                <a:tc>
                  <a:txBody>
                    <a:bodyPr/>
                    <a:lstStyle/>
                    <a:p>
                      <a:pPr marL="78105" algn="l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&lt;спис_опис.&gt;</a:t>
                      </a:r>
                      <a:r>
                        <a:rPr lang="ru-RU" sz="2000" b="0" spc="-3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::=</a:t>
                      </a:r>
                      <a:r>
                        <a:rPr lang="ru-RU" sz="20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&lt;опис&gt;</a:t>
                      </a:r>
                      <a:r>
                        <a:rPr lang="ru-RU" sz="2000" b="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&lt;доп_опис.&gt;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15340" algn="l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 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int,</a:t>
                      </a:r>
                      <a:r>
                        <a:rPr lang="en-US" sz="2000" b="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bool,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97246"/>
                  </a:ext>
                </a:extLst>
              </a:tr>
              <a:tr h="369758">
                <a:tc>
                  <a:txBody>
                    <a:bodyPr/>
                    <a:lstStyle/>
                    <a:p>
                      <a:pPr marL="78105" algn="l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&lt;опис.&gt;</a:t>
                      </a:r>
                      <a:r>
                        <a:rPr lang="en-US" sz="2000" b="0" spc="-3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::=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тип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&lt;спис_перем.&gt;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15340" algn="l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 int,</a:t>
                      </a:r>
                      <a:r>
                        <a:rPr lang="en-US" sz="2000" b="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bool,</a:t>
                      </a:r>
                      <a:r>
                        <a:rPr lang="en-US" sz="2000" b="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0997"/>
                  </a:ext>
                </a:extLst>
              </a:tr>
              <a:tr h="1199327">
                <a:tc>
                  <a:txBody>
                    <a:bodyPr/>
                    <a:lstStyle/>
                    <a:p>
                      <a:pPr marL="78105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тип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::= int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78105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тип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::=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bool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78105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тип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::=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6970" marR="1128395" indent="-19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0" spc="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156970" marR="1128395" indent="-19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en-US" sz="2000" b="0" spc="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156970" marR="1128395" indent="-19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951"/>
                  </a:ext>
                </a:extLst>
              </a:tr>
              <a:tr h="364411">
                <a:tc>
                  <a:txBody>
                    <a:bodyPr/>
                    <a:lstStyle/>
                    <a:p>
                      <a:pPr marL="78105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&lt;спис_перем.&gt;</a:t>
                      </a:r>
                      <a:r>
                        <a:rPr lang="en-US" sz="2000" b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::=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&lt;X&gt;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7235" marR="711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39478"/>
                  </a:ext>
                </a:extLst>
              </a:tr>
              <a:tr h="778448">
                <a:tc>
                  <a:txBody>
                    <a:bodyPr/>
                    <a:lstStyle/>
                    <a:p>
                      <a:pPr marL="78105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&lt;X&gt;::=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Ɛ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78105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&lt;X&gt;::=</a:t>
                      </a:r>
                      <a:r>
                        <a:rPr lang="en-US" sz="2000" b="0" spc="-1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&lt;альт_2&gt;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7235" marR="711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737235" marR="711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232919"/>
                  </a:ext>
                </a:extLst>
              </a:tr>
              <a:tr h="371253">
                <a:tc>
                  <a:txBody>
                    <a:bodyPr/>
                    <a:lstStyle/>
                    <a:p>
                      <a:pPr marL="78105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&lt;альт_2&gt;</a:t>
                      </a:r>
                      <a:r>
                        <a:rPr lang="en-US" sz="2000" b="0" spc="-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::= ,</a:t>
                      </a:r>
                      <a:r>
                        <a:rPr lang="en-US" sz="2000" b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id&lt;X&gt;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035"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3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7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47E16FF-2CC2-1B02-73A6-4F7AE3C748A5}"/>
              </a:ext>
            </a:extLst>
          </p:cNvPr>
          <p:cNvSpPr txBox="1">
            <a:spLocks/>
          </p:cNvSpPr>
          <p:nvPr/>
        </p:nvSpPr>
        <p:spPr>
          <a:xfrm>
            <a:off x="913285" y="491896"/>
            <a:ext cx="1036543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>
                <a:solidFill>
                  <a:schemeClr val="tx1"/>
                </a:solidFill>
              </a:rPr>
              <a:t>Реализация нисходящего анализатора</a:t>
            </a:r>
            <a:endParaRPr lang="ru-RU" sz="4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4D1483-59F3-DE1B-F281-ED7DA149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z="2400" smtClean="0"/>
              <a:t>9</a:t>
            </a:fld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8A4A4-19B3-EE6B-D871-EF3B1129D469}"/>
              </a:ext>
            </a:extLst>
          </p:cNvPr>
          <p:cNvSpPr txBox="1"/>
          <p:nvPr/>
        </p:nvSpPr>
        <p:spPr>
          <a:xfrm>
            <a:off x="1092994" y="2863649"/>
            <a:ext cx="56136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Opis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{</a:t>
            </a:r>
          </a:p>
          <a:p>
            <a:r>
              <a:rPr lang="en-US" sz="2400" dirty="0"/>
              <a:t>            Type();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SpisPerem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}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84D74-8396-41EC-87B3-75EF60CDF551}"/>
              </a:ext>
            </a:extLst>
          </p:cNvPr>
          <p:cNvSpPr txBox="1"/>
          <p:nvPr/>
        </p:nvSpPr>
        <p:spPr>
          <a:xfrm>
            <a:off x="1092994" y="1772786"/>
            <a:ext cx="6281736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105" algn="l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tx1"/>
                </a:solidFill>
                <a:effectLst/>
              </a:rPr>
              <a:t>&lt;опис.&gt;</a:t>
            </a:r>
            <a:r>
              <a:rPr lang="en-US" sz="2400" b="0" spc="-3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::=</a:t>
            </a:r>
            <a:r>
              <a:rPr lang="en-US" sz="2400" b="0" spc="-1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тип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b="0" spc="-5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&lt;спис_перем.&gt;</a:t>
            </a:r>
            <a:endParaRPr lang="ru-RU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49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</TotalTime>
  <Words>1394</Words>
  <Application>Microsoft Office PowerPoint</Application>
  <PresentationFormat>Широкоэкранный</PresentationFormat>
  <Paragraphs>249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 3</vt:lpstr>
      <vt:lpstr>Тема Office</vt:lpstr>
      <vt:lpstr>Курсовая работа   По дисциплине: «Теория автоматов и формальных языков» Тема работы: «Транслятор с подмножества языка C»  </vt:lpstr>
      <vt:lpstr>Цели и задачи курсовой работы</vt:lpstr>
      <vt:lpstr>Описание языка</vt:lpstr>
      <vt:lpstr>Разработанная грамматика языка</vt:lpstr>
      <vt:lpstr>Презентация PowerPoint</vt:lpstr>
      <vt:lpstr>Лексический анализатор</vt:lpstr>
      <vt:lpstr>Синтаксический анализатор</vt:lpstr>
      <vt:lpstr>Решающая таблица</vt:lpstr>
      <vt:lpstr>Презентация PowerPoint</vt:lpstr>
      <vt:lpstr>Презентация PowerPoint</vt:lpstr>
      <vt:lpstr>Презентация PowerPoint</vt:lpstr>
      <vt:lpstr>Разбор сложных логических выражений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По дисциплине: «Теория автоматов и формальных языков» Тема работы: «Транслятор с подмножества языка VB»  </dc:title>
  <dc:creator>Кокурин Ярослав</dc:creator>
  <cp:lastModifiedBy>Эдуард Карасёв</cp:lastModifiedBy>
  <cp:revision>38</cp:revision>
  <dcterms:created xsi:type="dcterms:W3CDTF">2023-05-26T17:27:06Z</dcterms:created>
  <dcterms:modified xsi:type="dcterms:W3CDTF">2023-05-30T00:30:04Z</dcterms:modified>
</cp:coreProperties>
</file>