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82" r:id="rId6"/>
    <p:sldId id="261" r:id="rId7"/>
    <p:sldId id="262" r:id="rId8"/>
    <p:sldId id="266" r:id="rId9"/>
    <p:sldId id="277" r:id="rId10"/>
    <p:sldId id="296" r:id="rId11"/>
    <p:sldId id="293" r:id="rId12"/>
    <p:sldId id="294" r:id="rId13"/>
    <p:sldId id="295" r:id="rId14"/>
    <p:sldId id="29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374" autoAdjust="0"/>
  </p:normalViewPr>
  <p:slideViewPr>
    <p:cSldViewPr snapToGrid="0">
      <p:cViewPr varScale="1">
        <p:scale>
          <a:sx n="113" d="100"/>
          <a:sy n="113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8CEB-2270-4306-ABF3-E290042A1134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F44D-9753-469C-B046-1DAA80FDE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2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F44D-9753-469C-B046-1DAA80FDEB0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C1BD-C706-437E-8699-11C5765F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5AA1D2-FAB3-437D-94E4-72B507987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7C4CD-ECF8-4B69-AD7B-3C58A624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05010-1435-4BBC-9C1E-BE4E4DAF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DCD60-147F-4C9C-B96D-9A8FCE1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8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0CAA1-B7D8-4D74-8BBC-9E60D434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E05D5D-DBC7-4A00-9D7C-094B10BC4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AFF83-38C8-4ED6-B9A7-F702D37E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12268-D2A3-4C68-B281-74AE1019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6D766-1153-485B-A12F-ACA986CC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15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0702F6-A215-4138-A844-3081C3A73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9DF1A2-253F-47E3-A303-9EEEA0CE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D48D4-453B-4D5A-AA82-CEE7900C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63D27D-5E31-444A-A1B7-6DCC6DDA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7E189-5B2A-41FC-9B14-7D411DB0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0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D18D2-3F7E-4C06-83F8-4B03D8F2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8C70A-D9BF-4DCD-89ED-3FF4E867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B4FB4-57E9-42F7-8B79-CF93508C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2F2F7-5ABE-43C4-8075-A6077892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9F279-248A-4EB8-969B-ED54E8E8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5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F1EB-8056-4606-A5C4-84E22305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7369AD-03BD-4F4C-8323-E190CC48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1B1311-135D-46C7-A7E7-73865E8C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4E88E4-B631-49FB-B4DE-898B7B18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B3B02-8B4B-45E3-B422-0A45FD13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5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2FD57-1F41-42A4-B51E-DC667F1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3543E-09E0-4F69-A209-58A3B38EC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886FFB-0671-4D54-9FBF-71BDE25E7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339872-F0BB-456B-9B74-BB92783C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559D5F-E79A-438D-A4FD-3BC5274E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B8E751-CF3A-478F-A91D-72495F65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7ECC7-D233-4969-BAE1-52DF5AFC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8260A-5D3F-4C87-9B18-CE4918A4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E4C74B-5F21-41DC-A012-80BE04A40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FC39DC-518F-404D-B9DD-96D72EE52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1948E9-EA7E-492A-AA4E-D7C270DB3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327F65-6A3F-494E-A83B-7FAA18FE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/>
              <a:t>22.12.2024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8A0742-4659-4381-AEEE-8EC35B43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E0F6C5-3D21-4B17-948A-373F289B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2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46B81-C6E8-4D93-872F-954B9C9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4347D2-AFAC-45FC-8D97-9DAAD9B9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/>
              <a:t>22.12.2024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78E2FF-AC25-45D8-863C-57134AE8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526C27-3855-4974-A84A-120B82AE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8D3D1F-A0A8-47E1-97FF-0F1DD5EF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/>
              <a:t>22.12.2024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3CFCD7-0640-446E-8600-22F1949A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F86C71-8931-4A4C-8811-3E2C6FF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8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F5888-CBA6-43FE-B078-F8EF00F8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5B6DC-5FC6-40D5-AC33-4C916140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DB3505-6975-446A-ABD8-395CCBCC4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B5DB22-2D68-4E7B-8717-4CE5F6E2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49AF76-C639-4172-8995-9CC5C415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A6B5E-635C-45DA-930E-4E18C819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6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666BB-9658-4996-8043-1EAC281E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E59D4-3588-4379-993F-D80EC8752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5D2B2A-E074-4B1D-BF03-E31A632D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7F461D-042F-41B1-9738-9B450FDD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245C6E-6C0D-4498-8EB4-5FFEED40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618358-A88F-4073-95D7-61336F55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8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A6FC5-E8BF-4C86-936B-CB84D1CB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26A5CA-A73E-42A0-83F6-D94A9BBB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2EFB7F-3DC0-44C9-9B27-E6DC147EC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19DCB-C91F-4B45-9126-35C18876A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903153-9096-45A4-80F0-CECD4308B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1AE04-D3A9-5578-F93F-95E4A841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825" y="2607398"/>
            <a:ext cx="8915399" cy="1599281"/>
          </a:xfrm>
        </p:spPr>
        <p:txBody>
          <a:bodyPr>
            <a:noAutofit/>
          </a:bodyPr>
          <a:lstStyle/>
          <a:p>
            <a:pPr marR="71755" algn="ctr" defTabSz="0" hangingPunct="0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</a:rPr>
              <a:t>Курсовая работа </a:t>
            </a:r>
            <a:br>
              <a:rPr lang="ru-RU" sz="3000" dirty="0">
                <a:solidFill>
                  <a:schemeClr val="tx1"/>
                </a:solidFill>
              </a:rPr>
            </a:b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По дисциплине: «Разработка приложений для мобильных операционных систем»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Тема работы: «Пассажироперевозки»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E98F58-9EA6-9269-BB44-ECA76773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848" y="169117"/>
            <a:ext cx="10813408" cy="1189900"/>
          </a:xfrm>
        </p:spPr>
        <p:txBody>
          <a:bodyPr>
            <a:normAutofit/>
          </a:bodyPr>
          <a:lstStyle/>
          <a:p>
            <a:pPr marL="71755" marR="71755" algn="ctr" hangingPunct="0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Муромский институт (филиал)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Информационных Технологий и Радиоэлектроники Кафедра программной инженерии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C8A66E5-DA64-5E45-9329-277479657BBB}"/>
              </a:ext>
            </a:extLst>
          </p:cNvPr>
          <p:cNvSpPr txBox="1">
            <a:spLocks/>
          </p:cNvSpPr>
          <p:nvPr/>
        </p:nvSpPr>
        <p:spPr>
          <a:xfrm>
            <a:off x="9605892" y="4780803"/>
            <a:ext cx="1828800" cy="1599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</a:rPr>
              <a:t>Группа </a:t>
            </a:r>
          </a:p>
          <a:p>
            <a:r>
              <a:rPr lang="ru-RU" sz="1600" dirty="0">
                <a:solidFill>
                  <a:schemeClr val="tx1"/>
                </a:solidFill>
              </a:rPr>
              <a:t>ПИН – 121</a:t>
            </a:r>
          </a:p>
          <a:p>
            <a:r>
              <a:rPr lang="ru-RU" sz="1600" dirty="0">
                <a:solidFill>
                  <a:schemeClr val="tx1"/>
                </a:solidFill>
              </a:rPr>
              <a:t>Студент </a:t>
            </a:r>
          </a:p>
          <a:p>
            <a:r>
              <a:rPr lang="ru-RU" sz="1600" dirty="0">
                <a:solidFill>
                  <a:schemeClr val="tx1"/>
                </a:solidFill>
              </a:rPr>
              <a:t>Карасев Э.Ф.</a:t>
            </a:r>
          </a:p>
        </p:txBody>
      </p:sp>
    </p:spTree>
    <p:extLst>
      <p:ext uri="{BB962C8B-B14F-4D97-AF65-F5344CB8AC3E}">
        <p14:creationId xmlns:p14="http://schemas.microsoft.com/office/powerpoint/2010/main" val="273888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2" y="597524"/>
            <a:ext cx="6058152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Основные окна приложения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7C353C-2A66-4994-9689-9BACEA44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24" y="1240320"/>
            <a:ext cx="2209665" cy="4919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35342-C036-438C-890E-21B3EE4735BE}"/>
              </a:ext>
            </a:extLst>
          </p:cNvPr>
          <p:cNvSpPr txBox="1"/>
          <p:nvPr/>
        </p:nvSpPr>
        <p:spPr>
          <a:xfrm>
            <a:off x="1886771" y="6159453"/>
            <a:ext cx="1845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Окно маршруты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C7061-8219-4AD1-8306-DFBBF352E66C}"/>
              </a:ext>
            </a:extLst>
          </p:cNvPr>
          <p:cNvSpPr txBox="1"/>
          <p:nvPr/>
        </p:nvSpPr>
        <p:spPr>
          <a:xfrm>
            <a:off x="4849282" y="6169580"/>
            <a:ext cx="254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Подробнее о маршруте</a:t>
            </a:r>
            <a:endParaRPr lang="en-US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5EDF41A-01C7-4B6B-B394-B853261C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11" y="1240319"/>
            <a:ext cx="2209665" cy="49191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852FE9-A481-4502-9AFC-AA5AD0A5AF30}"/>
              </a:ext>
            </a:extLst>
          </p:cNvPr>
          <p:cNvSpPr txBox="1"/>
          <p:nvPr/>
        </p:nvSpPr>
        <p:spPr>
          <a:xfrm>
            <a:off x="8967841" y="6169580"/>
            <a:ext cx="1076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Профиль</a:t>
            </a:r>
            <a:endParaRPr lang="en-US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4C1A3FD-8E97-4BAB-A416-CAE4D66BC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66" y="1240319"/>
            <a:ext cx="2209665" cy="49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7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2" y="597524"/>
            <a:ext cx="6058152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Основные окна приложения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35342-C036-438C-890E-21B3EE4735BE}"/>
              </a:ext>
            </a:extLst>
          </p:cNvPr>
          <p:cNvSpPr txBox="1"/>
          <p:nvPr/>
        </p:nvSpPr>
        <p:spPr>
          <a:xfrm>
            <a:off x="1743074" y="6159351"/>
            <a:ext cx="205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Последние билеты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C7061-8219-4AD1-8306-DFBBF352E66C}"/>
              </a:ext>
            </a:extLst>
          </p:cNvPr>
          <p:cNvSpPr txBox="1"/>
          <p:nvPr/>
        </p:nvSpPr>
        <p:spPr>
          <a:xfrm>
            <a:off x="8471002" y="6159351"/>
            <a:ext cx="205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Остальные билеты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852FE9-A481-4502-9AFC-AA5AD0A5AF30}"/>
              </a:ext>
            </a:extLst>
          </p:cNvPr>
          <p:cNvSpPr txBox="1"/>
          <p:nvPr/>
        </p:nvSpPr>
        <p:spPr>
          <a:xfrm>
            <a:off x="5072394" y="6171684"/>
            <a:ext cx="205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Билеты на сегодня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597E3B-65AE-4A78-9B44-5774AA33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04" y="1240317"/>
            <a:ext cx="2209665" cy="49191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402643-866F-4AEE-9E11-61CE9872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68" y="1240318"/>
            <a:ext cx="2209664" cy="49191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9D790E-AFD7-4D94-8D32-8BB39D905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776" y="1240316"/>
            <a:ext cx="2209664" cy="49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3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2" y="597524"/>
            <a:ext cx="6058152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Основные окна приложения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35342-C036-438C-890E-21B3EE4735BE}"/>
              </a:ext>
            </a:extLst>
          </p:cNvPr>
          <p:cNvSpPr txBox="1"/>
          <p:nvPr/>
        </p:nvSpPr>
        <p:spPr>
          <a:xfrm>
            <a:off x="1493583" y="6150785"/>
            <a:ext cx="263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Панель администратора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C7061-8219-4AD1-8306-DFBBF352E66C}"/>
              </a:ext>
            </a:extLst>
          </p:cNvPr>
          <p:cNvSpPr txBox="1"/>
          <p:nvPr/>
        </p:nvSpPr>
        <p:spPr>
          <a:xfrm>
            <a:off x="8427711" y="6150785"/>
            <a:ext cx="2129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Просмотр билетов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852FE9-A481-4502-9AFC-AA5AD0A5AF30}"/>
              </a:ext>
            </a:extLst>
          </p:cNvPr>
          <p:cNvSpPr txBox="1"/>
          <p:nvPr/>
        </p:nvSpPr>
        <p:spPr>
          <a:xfrm>
            <a:off x="4720844" y="6171684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Просмотр пользователей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E6D1DB-200D-4E3C-8BAB-A018477D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05" y="1240315"/>
            <a:ext cx="2209620" cy="49190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4FBF91-153B-4A45-8554-600B2DA7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558" y="1240315"/>
            <a:ext cx="2205772" cy="491047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5278BB-C4B8-481D-9391-FDC00E4F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777" y="1240314"/>
            <a:ext cx="2205772" cy="49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13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2" y="597524"/>
            <a:ext cx="6058152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Основные окна приложения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852FE9-A481-4502-9AFC-AA5AD0A5AF30}"/>
              </a:ext>
            </a:extLst>
          </p:cNvPr>
          <p:cNvSpPr txBox="1"/>
          <p:nvPr/>
        </p:nvSpPr>
        <p:spPr>
          <a:xfrm>
            <a:off x="4887763" y="6156630"/>
            <a:ext cx="2436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Добавление маршрута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CA19DB-1B78-46A8-AA61-4957D767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43" y="1240314"/>
            <a:ext cx="2205772" cy="49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9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1" y="597524"/>
            <a:ext cx="8911687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Тестирование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7B6704-7DAA-4EDA-AAAD-63AD9092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99" y="1240321"/>
            <a:ext cx="2235719" cy="49771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0B52C9-A692-4AEC-90A7-DFAD8BE8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40" y="1240321"/>
            <a:ext cx="2235719" cy="497713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B7A7B2-8357-4405-BB0F-59F1EE05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781" y="1240321"/>
            <a:ext cx="2235719" cy="49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2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5D0377-0C9C-7881-D02C-0195C086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891" y="1487156"/>
            <a:ext cx="8915400" cy="50844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</a:rPr>
              <a:t>Результатом курсовой работы по разработке АИС «Пассажироперевозки» является мобильное приложение, созданное с использованием </a:t>
            </a:r>
            <a:r>
              <a:rPr lang="ru-RU" sz="2000" dirty="0" err="1">
                <a:solidFill>
                  <a:schemeClr val="tx1"/>
                </a:solidFill>
              </a:rPr>
              <a:t>Android</a:t>
            </a:r>
            <a:r>
              <a:rPr lang="ru-RU" sz="2000" dirty="0">
                <a:solidFill>
                  <a:schemeClr val="tx1"/>
                </a:solidFill>
              </a:rPr>
              <a:t> Studio и языка </a:t>
            </a:r>
            <a:r>
              <a:rPr lang="ru-RU" sz="2000" dirty="0" err="1">
                <a:solidFill>
                  <a:schemeClr val="tx1"/>
                </a:solidFill>
              </a:rPr>
              <a:t>Kotlin</a:t>
            </a:r>
            <a:r>
              <a:rPr lang="ru-RU" sz="2000" dirty="0">
                <a:solidFill>
                  <a:schemeClr val="tx1"/>
                </a:solidFill>
              </a:rPr>
              <a:t>. В процессе разработки были составлены концептуальная, логическая и физическая модели системы, реализованы основные функции: выбор нужного маршрута, покупка билета. Приложение успешно прошло тестирование и адаптировано под различные сценарии. 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</a:rPr>
              <a:t>В целом, данная работа демонстрирует возможности и перспективы использования </a:t>
            </a:r>
            <a:r>
              <a:rPr lang="ru-RU" sz="2000" dirty="0" err="1">
                <a:solidFill>
                  <a:schemeClr val="tx1"/>
                </a:solidFill>
              </a:rPr>
              <a:t>Android</a:t>
            </a:r>
            <a:r>
              <a:rPr lang="ru-RU" sz="2000" dirty="0">
                <a:solidFill>
                  <a:schemeClr val="tx1"/>
                </a:solidFill>
              </a:rPr>
              <a:t> Studio для разработки информационных систем, а также подчеркивает значимость автоматизации бизнес-процессов для повышения эффективности и конкурентоспособности организации.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B2114A-A3F4-1C07-6973-F990D7D0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C3CC41-343D-D03D-EAD3-7D7C5A67E16E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5362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500" dirty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7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7FDEF-EB7A-5341-20ED-EF9DC2B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34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Цели и 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A18E8-A5F5-278E-C176-8B462D8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3" y="1838324"/>
            <a:ext cx="9012762" cy="37602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Целями данной работы являются разработка моделей информационной системы пассажироперевозок с учётом требуемых обработки данных для последующего проектирования клиентского мобильного приложения.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Задачи курсовой работы: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chemeClr val="tx1"/>
                </a:solidFill>
              </a:rPr>
              <a:t>Программная реализация мобильного приложения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chemeClr val="tx1"/>
                </a:solidFill>
              </a:rPr>
              <a:t>Проверка его работоспособности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B451D-C10C-6539-6642-7FE7D6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Анализ технического задания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3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43D243F-47E9-0C92-6893-7B9EA8345998}"/>
              </a:ext>
            </a:extLst>
          </p:cNvPr>
          <p:cNvSpPr txBox="1">
            <a:spLocks/>
          </p:cNvSpPr>
          <p:nvPr/>
        </p:nvSpPr>
        <p:spPr>
          <a:xfrm>
            <a:off x="1442977" y="1548890"/>
            <a:ext cx="10061635" cy="482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Разрабатываемое приложение «Пассажироперевозки» предназначено для удобного оформления заявок на услуги пассажирских перевозок. Программный продукт будет использоваться частными лицами и организациями, нуждающимися в транспортировке пассажиров. Приложение предоставляет пользователю следующие возможности: просмотр подробной информации о доступных маршрутах, просмотр данных и истории последние поездок.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716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Разработанные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9ADB1-F985-1288-8632-00F9364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8479"/>
            <a:ext cx="8915400" cy="41242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Концептуальная модель данных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Логическая модель данных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Физическая модель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76861-CA68-2E3F-93B4-0C09761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2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102954-8BC7-7A23-8ED1-D6AD60F4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716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Концептуальная модель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5B761C-3513-8AE3-7689-5B5FA3CC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22D941-E373-45ED-BE2B-A8BD3A0D69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33" y="1152907"/>
            <a:ext cx="9389534" cy="5253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03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Логическая модель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5AB4F9-9EE4-60E1-4459-7F0DD98B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C58395-EB75-4F4F-BD8E-F12BD3B1E4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3" y="1490134"/>
            <a:ext cx="8532773" cy="4676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70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781" y="623521"/>
            <a:ext cx="8911687" cy="51040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Физическая модель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06A1D-3A44-54F4-C6C6-42962F31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BE0062-8A16-40F7-A88E-C46F2C1A7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4" y="1620548"/>
            <a:ext cx="10659331" cy="38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47E16FF-2CC2-1B02-73A6-4F7AE3C748A5}"/>
              </a:ext>
            </a:extLst>
          </p:cNvPr>
          <p:cNvSpPr txBox="1">
            <a:spLocks/>
          </p:cNvSpPr>
          <p:nvPr/>
        </p:nvSpPr>
        <p:spPr>
          <a:xfrm>
            <a:off x="2144778" y="691287"/>
            <a:ext cx="8911687" cy="55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Реализация приложения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4D1483-59F3-DE1B-F281-ED7DA149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8</a:t>
            </a:fld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8A4A4-19B3-EE6B-D871-EF3B1129D469}"/>
              </a:ext>
            </a:extLst>
          </p:cNvPr>
          <p:cNvSpPr txBox="1"/>
          <p:nvPr/>
        </p:nvSpPr>
        <p:spPr>
          <a:xfrm>
            <a:off x="1775264" y="1750821"/>
            <a:ext cx="9281201" cy="326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Инструменты для реализации приложения: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000" dirty="0"/>
              <a:t>Среда разработки </a:t>
            </a:r>
            <a:r>
              <a:rPr lang="en-US" sz="2000" dirty="0"/>
              <a:t>Android Studio 2024.1.2,</a:t>
            </a:r>
            <a:r>
              <a:rPr lang="ru-RU" sz="2000" dirty="0"/>
              <a:t> язык программирования </a:t>
            </a:r>
            <a:r>
              <a:rPr lang="en-US" sz="2000" dirty="0"/>
              <a:t>Kotlin</a:t>
            </a:r>
            <a:r>
              <a:rPr lang="ru-RU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000" dirty="0"/>
              <a:t>Эмулятор </a:t>
            </a:r>
            <a:r>
              <a:rPr lang="en-US" sz="2000" dirty="0"/>
              <a:t>Pixel 8 Pro API 35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/>
              <a:t>Для хранения необходимой информации применяется </a:t>
            </a:r>
            <a:r>
              <a:rPr lang="ru-RU" sz="2000" dirty="0" err="1"/>
              <a:t>SQLite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/>
              <a:t>Управление версиями осуществлялось через систему контроля версий </a:t>
            </a:r>
            <a:r>
              <a:rPr lang="ru-RU" sz="2000" dirty="0" err="1"/>
              <a:t>GitHub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404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2594782" y="597524"/>
            <a:ext cx="6058152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Основные окна приложения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C7061-8219-4AD1-8306-DFBBF352E66C}"/>
              </a:ext>
            </a:extLst>
          </p:cNvPr>
          <p:cNvSpPr txBox="1"/>
          <p:nvPr/>
        </p:nvSpPr>
        <p:spPr>
          <a:xfrm>
            <a:off x="3448154" y="6159456"/>
            <a:ext cx="2209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Форма авторизации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852FE9-A481-4502-9AFC-AA5AD0A5AF30}"/>
              </a:ext>
            </a:extLst>
          </p:cNvPr>
          <p:cNvSpPr txBox="1"/>
          <p:nvPr/>
        </p:nvSpPr>
        <p:spPr>
          <a:xfrm>
            <a:off x="6891764" y="6159456"/>
            <a:ext cx="2142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Форма регистрации</a:t>
            </a:r>
            <a:endParaRPr lang="en-US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77C9C2D-FF3D-43DF-A88D-AF03B3C8C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55" y="1240320"/>
            <a:ext cx="2209665" cy="491913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A7210CF-5106-4C57-B226-E80B7A8F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240320"/>
            <a:ext cx="2209665" cy="49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3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369</Words>
  <Application>Microsoft Office PowerPoint</Application>
  <PresentationFormat>Широкоэкранный</PresentationFormat>
  <Paragraphs>67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 3</vt:lpstr>
      <vt:lpstr>Тема Office</vt:lpstr>
      <vt:lpstr>Курсовая работа   По дисциплине: «Разработка приложений для мобильных операционных систем» Тема работы: «Пассажироперевозки»</vt:lpstr>
      <vt:lpstr>Цели и задачи курсовой работы</vt:lpstr>
      <vt:lpstr>Анализ технического задания</vt:lpstr>
      <vt:lpstr>Разработанные модели данных</vt:lpstr>
      <vt:lpstr>Концептуальная модель данных</vt:lpstr>
      <vt:lpstr>Логическая модель данных</vt:lpstr>
      <vt:lpstr>Физическая модель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По дисциплине: «Теория автоматов и формальных языков» Тема работы: «Транслятор с подмножества языка VB»</dc:title>
  <dc:creator>Кокурин Ярослав</dc:creator>
  <cp:lastModifiedBy>Эдуард Карасёв</cp:lastModifiedBy>
  <cp:revision>126</cp:revision>
  <dcterms:created xsi:type="dcterms:W3CDTF">2023-05-26T17:27:06Z</dcterms:created>
  <dcterms:modified xsi:type="dcterms:W3CDTF">2024-12-22T21:45:20Z</dcterms:modified>
</cp:coreProperties>
</file>