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7" r:id="rId3"/>
    <p:sldId id="257" r:id="rId4"/>
    <p:sldId id="271" r:id="rId5"/>
    <p:sldId id="258" r:id="rId6"/>
    <p:sldId id="276" r:id="rId7"/>
    <p:sldId id="277" r:id="rId8"/>
    <p:sldId id="259" r:id="rId9"/>
    <p:sldId id="283" r:id="rId10"/>
    <p:sldId id="261" r:id="rId11"/>
    <p:sldId id="282" r:id="rId12"/>
    <p:sldId id="280" r:id="rId13"/>
    <p:sldId id="262" r:id="rId14"/>
    <p:sldId id="281" r:id="rId15"/>
    <p:sldId id="285" r:id="rId16"/>
    <p:sldId id="273" r:id="rId17"/>
    <p:sldId id="269" r:id="rId18"/>
    <p:sldId id="264" r:id="rId19"/>
    <p:sldId id="265" r:id="rId20"/>
    <p:sldId id="272" r:id="rId21"/>
    <p:sldId id="279" r:id="rId22"/>
  </p:sldIdLst>
  <p:sldSz cx="9144000" cy="6858000" type="screen4x3"/>
  <p:notesSz cx="7099300" cy="10234613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76327" autoAdjust="0"/>
  </p:normalViewPr>
  <p:slideViewPr>
    <p:cSldViewPr>
      <p:cViewPr varScale="1">
        <p:scale>
          <a:sx n="96" d="100"/>
          <a:sy n="96" d="100"/>
        </p:scale>
        <p:origin x="3096" y="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2373876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dstem.org/eu/courses/90/discuss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%3cehsan.mokhtarian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mohammadreza.banaei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gar.foroutan@epfl.ch" TargetMode="External"/><Relationship Id="rId5" Type="http://schemas.openxmlformats.org/officeDocument/2006/relationships/hyperlink" Target="mailto:angelika.romanou@epfl.ch" TargetMode="External"/><Relationship Id="rId4" Type="http://schemas.openxmlformats.org/officeDocument/2006/relationships/hyperlink" Target="mailto:karl.aberer@epfl.ch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23738761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be.switch.ch/channels/PH1KLlGUs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2022 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Thursday 10:15 – 12:00, CM3</a:t>
            </a:r>
            <a:r>
              <a:rPr lang="en-GB" sz="2400" dirty="0"/>
              <a:t> </a:t>
            </a:r>
            <a:r>
              <a:rPr lang="fr-CH" sz="2400" dirty="0">
                <a:hlinkClick r:id="rId3"/>
              </a:rPr>
              <a:t>https://epfl.zoom.us/j/66237387610</a:t>
            </a:r>
            <a:r>
              <a:rPr lang="fr-CH" sz="2400" dirty="0"/>
              <a:t> 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Thursday</a:t>
            </a:r>
            <a:r>
              <a:rPr lang="en-GB" sz="2400" dirty="0"/>
              <a:t> </a:t>
            </a:r>
            <a:r>
              <a:rPr lang="fr-CH" sz="2400" dirty="0"/>
              <a:t>12:15-13:00, CM3</a:t>
            </a:r>
            <a:r>
              <a:rPr lang="en-GB" sz="2400" dirty="0"/>
              <a:t> 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Weekly exercises</a:t>
            </a:r>
          </a:p>
          <a:p>
            <a:pPr lvl="1"/>
            <a:r>
              <a:rPr lang="en-US" dirty="0"/>
              <a:t>2-3 problems to solve</a:t>
            </a:r>
            <a:endParaRPr lang="en-US" sz="3200" dirty="0"/>
          </a:p>
          <a:p>
            <a:r>
              <a:rPr lang="en-US" dirty="0"/>
              <a:t>Most problems will be (simple) programming exercises</a:t>
            </a:r>
          </a:p>
          <a:p>
            <a:pPr lvl="1"/>
            <a:r>
              <a:rPr lang="en-US" dirty="0"/>
              <a:t>Uses Python</a:t>
            </a:r>
          </a:p>
          <a:p>
            <a:pPr lvl="1"/>
            <a:r>
              <a:rPr lang="en-US" dirty="0"/>
              <a:t>Focus on understanding the techniques (not programming skills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sz="3200" dirty="0"/>
          </a:p>
          <a:p>
            <a:r>
              <a:rPr lang="en-US" dirty="0"/>
              <a:t>Exercises and exam questions from previous years will be made available as well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Zoom</a:t>
            </a:r>
            <a:r>
              <a:rPr lang="en-US" dirty="0"/>
              <a:t> for communicating with assistants during exercises</a:t>
            </a:r>
          </a:p>
          <a:p>
            <a:endParaRPr lang="en-GB" dirty="0"/>
          </a:p>
          <a:p>
            <a:pPr indent="-285750"/>
            <a:r>
              <a:rPr lang="en-GB" dirty="0"/>
              <a:t>Ed Forum to ask questions offline:</a:t>
            </a:r>
            <a:br>
              <a:rPr lang="en-GB" dirty="0"/>
            </a:br>
            <a:r>
              <a:rPr lang="en-GB" dirty="0">
                <a:hlinkClick r:id="rId2"/>
              </a:rPr>
              <a:t>https://edstem.org/eu/courses/90/discussion/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Both among students and with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During the semester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Midterm programming exercise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1 Quiz</a:t>
            </a:r>
          </a:p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eaLnBrk="1" hangingPunct="1"/>
            <a:r>
              <a:rPr lang="en-US" dirty="0"/>
              <a:t>Will be graded</a:t>
            </a:r>
          </a:p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marL="342900" indent="-342900" eaLnBrk="1" hangingPunct="1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Final Exam: 75%</a:t>
            </a:r>
          </a:p>
          <a:p>
            <a:pPr lvl="1" eaLnBrk="1" hangingPunct="1"/>
            <a:r>
              <a:rPr lang="en-US" dirty="0"/>
              <a:t>Questions similar to the question in exercises and quizzes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exercises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planning to join the lecture live or virtually?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join live today, and plan to continue live</a:t>
            </a:r>
          </a:p>
          <a:p>
            <a:pPr marL="514350" indent="-514350">
              <a:buAutoNum type="arabicPeriod"/>
            </a:pPr>
            <a:r>
              <a:rPr lang="en-US" dirty="0"/>
              <a:t>I join live today, but plan to join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and plan to continue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but plan to join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997152"/>
              </p:ext>
            </p:extLst>
          </p:nvPr>
        </p:nvGraphicFramePr>
        <p:xfrm>
          <a:off x="179388" y="2204864"/>
          <a:ext cx="8305800" cy="3156643"/>
        </p:xfrm>
        <a:graphic>
          <a:graphicData uri="http://schemas.openxmlformats.org/drawingml/2006/table">
            <a:tbl>
              <a:tblPr/>
              <a:tblGrid>
                <a:gridCol w="72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Week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Cont.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Eval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Area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Topic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 September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Distributed Information Systems - An Overview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 September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 Basics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 October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Probabilistic Retrieval  and Relevance Feedback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 October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Indexing and Distributed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 October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Embedding Models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 October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Prog. midterm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Link-based ranking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03 November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Data Mining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Graph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 November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Document Classification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Recommender Systems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 November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Association Rules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01 December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From Documents to Knowledge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Semantic Web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08 December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Extraction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 December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Knowledge Inference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 December 2022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Reserve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 err="1"/>
              <a:t>Romanou</a:t>
            </a:r>
            <a:r>
              <a:rPr lang="en-US" sz="1600" dirty="0"/>
              <a:t> Angelika 		</a:t>
            </a:r>
            <a:r>
              <a:rPr lang="en-US" sz="1600" dirty="0">
                <a:hlinkClick r:id="rId5"/>
              </a:rPr>
              <a:t>angelika.romanou@epfl.ch</a:t>
            </a:r>
            <a:endParaRPr lang="en-US" sz="1600" dirty="0"/>
          </a:p>
          <a:p>
            <a:pPr lvl="1"/>
            <a:r>
              <a:rPr lang="en-US" sz="1600" dirty="0"/>
              <a:t>Negar </a:t>
            </a:r>
            <a:r>
              <a:rPr lang="en-GB" sz="1600" dirty="0" err="1"/>
              <a:t>Foroutan</a:t>
            </a:r>
            <a:r>
              <a:rPr lang="en-GB" sz="1600" dirty="0"/>
              <a:t>		</a:t>
            </a:r>
            <a:r>
              <a:rPr lang="en-GB" sz="1600" dirty="0">
                <a:hlinkClick r:id="rId6"/>
              </a:rPr>
              <a:t>negar.foroutan@epfl.ch</a:t>
            </a:r>
            <a:endParaRPr lang="en-GB" sz="1600" dirty="0"/>
          </a:p>
          <a:p>
            <a:pPr lvl="1"/>
            <a:r>
              <a:rPr lang="en-GB" sz="1600" dirty="0"/>
              <a:t>Mohammadreza </a:t>
            </a:r>
            <a:r>
              <a:rPr lang="en-GB" sz="1600" dirty="0" err="1"/>
              <a:t>Banaei</a:t>
            </a:r>
            <a:r>
              <a:rPr lang="en-GB" sz="1600" dirty="0"/>
              <a:t>		</a:t>
            </a:r>
            <a:r>
              <a:rPr lang="en-GB" sz="1600" dirty="0">
                <a:hlinkClick r:id="rId7"/>
              </a:rPr>
              <a:t>mohammadreza.banaei@epfl.ch</a:t>
            </a:r>
            <a:endParaRPr lang="en-US" sz="1600" dirty="0"/>
          </a:p>
          <a:p>
            <a:pPr lvl="1"/>
            <a:r>
              <a:rPr lang="en-US" sz="1600" dirty="0" err="1"/>
              <a:t>Mokhtarian</a:t>
            </a:r>
            <a:r>
              <a:rPr lang="en-US" sz="1600" dirty="0"/>
              <a:t> Ehsan 		</a:t>
            </a:r>
            <a:r>
              <a:rPr lang="en-US" sz="1600" dirty="0">
                <a:hlinkClick r:id="rId8"/>
              </a:rPr>
              <a:t>ehsan.mokhtarian@epfl.ch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3FF8-8308-BE44-A4A8-933E517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 to a normal semester!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B856-6EC6-8446-9A3F-FF691FC9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41438"/>
            <a:ext cx="8964612" cy="5029200"/>
          </a:xfrm>
        </p:spPr>
        <p:txBody>
          <a:bodyPr/>
          <a:lstStyle/>
          <a:p>
            <a:r>
              <a:rPr lang="en-US" dirty="0"/>
              <a:t>We will be working in hybrid mode</a:t>
            </a:r>
          </a:p>
          <a:p>
            <a:endParaRPr lang="en-US" dirty="0"/>
          </a:p>
          <a:p>
            <a:r>
              <a:rPr lang="en-US" dirty="0"/>
              <a:t>Program of today:</a:t>
            </a:r>
          </a:p>
          <a:p>
            <a:pPr lvl="1"/>
            <a:r>
              <a:rPr lang="en-US" dirty="0"/>
              <a:t>Hour 1: Everything you need to know on the organization</a:t>
            </a:r>
          </a:p>
          <a:p>
            <a:pPr lvl="1"/>
            <a:r>
              <a:rPr lang="en-US" dirty="0"/>
              <a:t>Hour 2-3: An overview of the basic concepts related to distributed information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EB18-3BDB-754E-999A-C51B93D60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01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Know which are </a:t>
            </a:r>
            <a:r>
              <a:rPr lang="en-US" sz="2800" b="1" dirty="0"/>
              <a:t>key tasks</a:t>
            </a:r>
            <a:r>
              <a:rPr lang="en-US" sz="2800" dirty="0"/>
              <a:t> relevant for DIS?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retrieval</a:t>
            </a:r>
            <a:r>
              <a:rPr lang="fr-CH" sz="2400" dirty="0"/>
              <a:t>,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recommending</a:t>
            </a:r>
            <a:r>
              <a:rPr lang="fr-CH" sz="2400" dirty="0"/>
              <a:t>, information extraction, data </a:t>
            </a:r>
            <a:r>
              <a:rPr lang="fr-CH" sz="2400" dirty="0" err="1"/>
              <a:t>integration</a:t>
            </a:r>
            <a:r>
              <a:rPr lang="fr-CH" sz="2400" dirty="0"/>
              <a:t>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techniques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space</a:t>
            </a:r>
            <a:r>
              <a:rPr lang="fr-CH" sz="2400" dirty="0"/>
              <a:t> model, graph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word</a:t>
            </a:r>
            <a:r>
              <a:rPr lang="fr-CH" sz="2400" dirty="0"/>
              <a:t> </a:t>
            </a:r>
            <a:r>
              <a:rPr lang="fr-CH" sz="2400" dirty="0" err="1"/>
              <a:t>embeddings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Pre-existing knowledge not required</a:t>
            </a:r>
          </a:p>
          <a:p>
            <a:r>
              <a:rPr lang="en-US" sz="2800" dirty="0"/>
              <a:t>Knowledge in databases and machine learning helpful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4" y="1340768"/>
            <a:ext cx="8305800" cy="5029200"/>
          </a:xfrm>
        </p:spPr>
        <p:txBody>
          <a:bodyPr/>
          <a:lstStyle/>
          <a:p>
            <a:r>
              <a:rPr lang="en-US" dirty="0"/>
              <a:t>Master important </a:t>
            </a:r>
            <a:r>
              <a:rPr lang="en-US" b="1" dirty="0">
                <a:solidFill>
                  <a:schemeClr val="bg2"/>
                </a:solidFill>
              </a:rPr>
              <a:t>Models and Algorithms</a:t>
            </a:r>
            <a:r>
              <a:rPr lang="en-US" dirty="0"/>
              <a:t> for representing and processing information:</a:t>
            </a:r>
          </a:p>
          <a:p>
            <a:r>
              <a:rPr lang="en-US" i="1" dirty="0"/>
              <a:t>Data Science</a:t>
            </a:r>
          </a:p>
          <a:p>
            <a:endParaRPr lang="en-US" dirty="0"/>
          </a:p>
          <a:p>
            <a:r>
              <a:rPr lang="en-US" dirty="0"/>
              <a:t>Conceptual foundations to practically use tools and platforms for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Complementary to </a:t>
            </a:r>
            <a:r>
              <a:rPr lang="en-US" i="1" dirty="0"/>
              <a:t>Applied Data Analysis </a:t>
            </a:r>
            <a:r>
              <a:rPr lang="en-US" dirty="0"/>
              <a:t>by Bob West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1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r>
              <a:rPr lang="en-US" sz="2400" dirty="0"/>
              <a:t>In synergy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r>
              <a:rPr lang="en-US" sz="2400" dirty="0"/>
              <a:t>Complementary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r>
              <a:rPr lang="en-US" sz="2400" dirty="0"/>
              <a:t>Some overlaps possible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master's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Did you take Applied Data Analysis?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37BC9-2682-EC4C-A446-BC12DA98E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©2022,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Lecture streamed via Zoom</a:t>
            </a:r>
          </a:p>
          <a:p>
            <a:pPr lvl="2"/>
            <a:r>
              <a:rPr lang="en-GB" b="0" i="0" dirty="0">
                <a:effectLst/>
                <a:latin typeface="Helvetica" pitchFamily="2" charset="0"/>
                <a:hlinkClick r:id="rId3"/>
              </a:rPr>
              <a:t>https://epfl.zoom.us/j/66237387610</a:t>
            </a:r>
            <a:endParaRPr lang="en-GB" b="0" i="0" dirty="0">
              <a:effectLst/>
              <a:latin typeface="Helvetica" pitchFamily="2" charset="0"/>
            </a:endParaRPr>
          </a:p>
          <a:p>
            <a:pPr lvl="2"/>
            <a:r>
              <a:rPr lang="en-US" dirty="0"/>
              <a:t>Zoom QA tool to ask questions</a:t>
            </a:r>
          </a:p>
          <a:p>
            <a:pPr lvl="2"/>
            <a:r>
              <a:rPr lang="en-US" dirty="0"/>
              <a:t>Will be answered privately by assistants, or by the lecturer, depending on the questions</a:t>
            </a:r>
          </a:p>
          <a:p>
            <a:pPr lvl="1"/>
            <a:r>
              <a:rPr lang="en-US" dirty="0"/>
              <a:t>Zoom Quizzes (anonymous)</a:t>
            </a:r>
          </a:p>
          <a:p>
            <a:pPr lvl="1"/>
            <a:r>
              <a:rPr lang="en-US" dirty="0"/>
              <a:t>Zoom Chat to collect feedbacks </a:t>
            </a:r>
          </a:p>
          <a:p>
            <a:r>
              <a:rPr lang="en-US" dirty="0"/>
              <a:t>Video recordings </a:t>
            </a:r>
            <a:r>
              <a:rPr lang="en-GB" u="sng" dirty="0">
                <a:hlinkClick r:id="rId4"/>
              </a:rPr>
              <a:t>https://tube.switch.ch/channels/PH1KLlGUsX</a:t>
            </a:r>
            <a:endParaRPr lang="en-GB" u="sng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exercises will be published on the Web in advance: </a:t>
            </a:r>
            <a:br>
              <a:rPr lang="en-US" dirty="0"/>
            </a:br>
            <a:r>
              <a:rPr lang="en-GB" dirty="0">
                <a:hlinkClick r:id="rId2"/>
              </a:rPr>
              <a:t>https://lsir.github.io/DIS/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©2022,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990A505D64CF788E148F4DDA7E0A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E41236B03F644C3AB166FCCDD2B05C6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990A505D64CF788E148F4DDA7E0A0&lt;/guid&gt;&lt;repollguid&gt;6343E9A0EEC94D738FC0F971AE5CB77F&lt;/repollguid&gt;&lt;sourceid&gt;ACE99DB9FCFE4CD1BED07041FA99569D&lt;/sourceid&gt;&lt;questiontext&gt;Did you take Applied Data Analysi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236532A29DF45DB83D96547CA1C80F3&lt;/guid&gt;&lt;answertext&gt;Yes&lt;/answertext&gt;&lt;valuetype&gt;0&lt;/valuetype&gt;&lt;/answer&gt;&lt;answer&gt;&lt;guid&gt;1CC0B890823849548581C56F2B6E1237&lt;/guid&gt;&lt;answertext&gt;No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Did you take Applied Data Analysis[;crlf;]62[;]65[;]62[;]False[;]0[;][;crlf;]1.5968[;]2[;]0.4905[;]0.2406[;crlf;]25[;]0[;]Yes1[;]Yes[;][;crlf;]37[;]0[;]No2[;]No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28666</TotalTime>
  <Words>1212</Words>
  <Application>Microsoft Macintosh PowerPoint</Application>
  <PresentationFormat>On-screen Show (4:3)</PresentationFormat>
  <Paragraphs>210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Comic Sans MS</vt:lpstr>
      <vt:lpstr>Helvetica</vt:lpstr>
      <vt:lpstr>Tempus Sans ITC</vt:lpstr>
      <vt:lpstr>Verdana</vt:lpstr>
      <vt:lpstr>part1 XML</vt:lpstr>
      <vt:lpstr>Distributed Information Systems Fall Semester – 2022  CS-423  Time and Place Lecture: Thursday 10:15 – 12:00, CM3 https://epfl.zoom.us/j/66237387610   Exercise: Thursday 12:15-13:00, CM3   </vt:lpstr>
      <vt:lpstr>Welcome back to a normal semester!</vt:lpstr>
      <vt:lpstr>Goals of the Course</vt:lpstr>
      <vt:lpstr>Focus of the Course</vt:lpstr>
      <vt:lpstr>Other Related Courses</vt:lpstr>
      <vt:lpstr>Which master's program are you from?</vt:lpstr>
      <vt:lpstr>Did you take Applied Data Analysis?</vt:lpstr>
      <vt:lpstr>The Course - Lecture</vt:lpstr>
      <vt:lpstr>Materials</vt:lpstr>
      <vt:lpstr>Exercises</vt:lpstr>
      <vt:lpstr>Exercise Platform</vt:lpstr>
      <vt:lpstr>Continuous control</vt:lpstr>
      <vt:lpstr>Grading</vt:lpstr>
      <vt:lpstr>Exam Support</vt:lpstr>
      <vt:lpstr>Are you planning to join the lecture live or virtually?</vt:lpstr>
      <vt:lpstr>Schedule</vt:lpstr>
      <vt:lpstr>Lecturer</vt:lpstr>
      <vt:lpstr>Organizational Info</vt:lpstr>
      <vt:lpstr>References</vt:lpstr>
      <vt:lpstr>Free books</vt:lpstr>
      <vt:lpstr>Exam Date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489</cp:revision>
  <cp:lastPrinted>2020-09-07T08:08:15Z</cp:lastPrinted>
  <dcterms:created xsi:type="dcterms:W3CDTF">2002-10-01T12:44:42Z</dcterms:created>
  <dcterms:modified xsi:type="dcterms:W3CDTF">2022-09-21T12:37:04Z</dcterms:modified>
</cp:coreProperties>
</file>