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6" r:id="rId8"/>
    <p:sldId id="265" r:id="rId9"/>
    <p:sldId id="264" r:id="rId10"/>
    <p:sldId id="267" r:id="rId11"/>
    <p:sldId id="268" r:id="rId12"/>
  </p:sldIdLst>
  <p:sldSz cx="12192000" cy="6858000"/>
  <p:notesSz cx="6858000" cy="9144000"/>
  <p:embeddedFontLst>
    <p:embeddedFont>
      <p:font typeface="서울남산 장체 L" panose="020205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배달의민족 도현" panose="020B0600000101010101" pitchFamily="50" charset="-127"/>
      <p:regular r:id="rId16"/>
    </p:embeddedFont>
    <p:embeddedFont>
      <p:font typeface="서울한강체 EB" panose="02020503020101020101" pitchFamily="18" charset="-127"/>
      <p:regular r:id="rId17"/>
    </p:embeddedFont>
    <p:embeddedFont>
      <p:font typeface="서울한강체 L" panose="02020503020101020101" pitchFamily="18" charset="-127"/>
      <p:regular r:id="rId18"/>
    </p:embeddedFont>
    <p:embeddedFont>
      <p:font typeface="서울한강체 M" panose="020205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4" autoAdjust="0"/>
    <p:restoredTop sz="94660"/>
  </p:normalViewPr>
  <p:slideViewPr>
    <p:cSldViewPr snapToGrid="0">
      <p:cViewPr>
        <p:scale>
          <a:sx n="125" d="100"/>
          <a:sy n="125" d="100"/>
        </p:scale>
        <p:origin x="256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9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2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3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4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5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4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096708" y="2504909"/>
            <a:ext cx="1369954" cy="136995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2041" y="3528453"/>
            <a:ext cx="3852000" cy="245749"/>
            <a:chOff x="2370690" y="1872648"/>
            <a:chExt cx="3852000" cy="245749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370690" y="1873584"/>
              <a:ext cx="38520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743186" y="2335806"/>
            <a:ext cx="4894428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 </a:t>
            </a:r>
            <a:endParaRPr lang="ko-KR" altLang="en-US" sz="2400" dirty="0">
              <a:solidFill>
                <a:srgbClr val="E7E6E6">
                  <a:lumMod val="25000"/>
                </a:srgb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3488135" y="2963290"/>
            <a:ext cx="648059" cy="453192"/>
          </a:xfrm>
          <a:prstGeom prst="triangle">
            <a:avLst/>
          </a:prstGeom>
          <a:solidFill>
            <a:schemeClr val="bg1">
              <a:alpha val="77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8F1083-E1F4-4927-A315-7771DBA18283}"/>
              </a:ext>
            </a:extLst>
          </p:cNvPr>
          <p:cNvSpPr/>
          <p:nvPr/>
        </p:nvSpPr>
        <p:spPr>
          <a:xfrm>
            <a:off x="7011764" y="3550609"/>
            <a:ext cx="4894428" cy="28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최인호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안건우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김성수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박기춘</a:t>
            </a:r>
            <a:endParaRPr lang="ko-KR" altLang="en-US" sz="2400" dirty="0">
              <a:solidFill>
                <a:srgbClr val="E7E6E6">
                  <a:lumMod val="25000"/>
                </a:srgb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75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096708" y="2504909"/>
            <a:ext cx="1369954" cy="136995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2041" y="3528453"/>
            <a:ext cx="3852000" cy="245749"/>
            <a:chOff x="2370690" y="1872648"/>
            <a:chExt cx="3852000" cy="245749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370690" y="1873584"/>
              <a:ext cx="38520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743186" y="2335806"/>
            <a:ext cx="4894428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 </a:t>
            </a:r>
            <a:endParaRPr lang="ko-KR" altLang="en-US" sz="2400" dirty="0">
              <a:solidFill>
                <a:srgbClr val="E7E6E6">
                  <a:lumMod val="25000"/>
                </a:srgb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3488135" y="2963290"/>
            <a:ext cx="648059" cy="453192"/>
          </a:xfrm>
          <a:prstGeom prst="triangle">
            <a:avLst/>
          </a:prstGeom>
          <a:solidFill>
            <a:schemeClr val="bg1">
              <a:alpha val="77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8F1083-E1F4-4927-A315-7771DBA18283}"/>
              </a:ext>
            </a:extLst>
          </p:cNvPr>
          <p:cNvSpPr/>
          <p:nvPr/>
        </p:nvSpPr>
        <p:spPr>
          <a:xfrm>
            <a:off x="7011764" y="3550609"/>
            <a:ext cx="4894428" cy="28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최인호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안건우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김성수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박기춘</a:t>
            </a:r>
            <a:endParaRPr lang="ko-KR" altLang="en-US" sz="2400" dirty="0">
              <a:solidFill>
                <a:srgbClr val="E7E6E6">
                  <a:lumMod val="25000"/>
                </a:srgb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0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 장면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75B03C-2002-4F38-A5A9-CA8134CE3BB4}"/>
              </a:ext>
            </a:extLst>
          </p:cNvPr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8A4B2DC-9275-4BC4-824F-5D850073AC8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"/>
          <a:stretch/>
        </p:blipFill>
        <p:spPr bwMode="auto">
          <a:xfrm>
            <a:off x="1033272" y="2322952"/>
            <a:ext cx="5364498" cy="41574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185DBA-9372-483E-8091-0147A4295CC3}"/>
              </a:ext>
            </a:extLst>
          </p:cNvPr>
          <p:cNvGrpSpPr/>
          <p:nvPr/>
        </p:nvGrpSpPr>
        <p:grpSpPr>
          <a:xfrm>
            <a:off x="7205997" y="1552973"/>
            <a:ext cx="4144010" cy="1621790"/>
            <a:chOff x="-1" y="0"/>
            <a:chExt cx="5726430" cy="224155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B44A474-26AA-49B7-A97D-74F8AFE96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413"/>
            <a:stretch/>
          </p:blipFill>
          <p:spPr bwMode="auto">
            <a:xfrm>
              <a:off x="-1" y="0"/>
              <a:ext cx="5726430" cy="2241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DC2C6A0-774E-46A4-9791-EBB67E2C4C1A}"/>
                </a:ext>
              </a:extLst>
            </p:cNvPr>
            <p:cNvGrpSpPr/>
            <p:nvPr/>
          </p:nvGrpSpPr>
          <p:grpSpPr>
            <a:xfrm>
              <a:off x="1023938" y="176213"/>
              <a:ext cx="797814" cy="2013966"/>
              <a:chOff x="0" y="0"/>
              <a:chExt cx="797814" cy="2013966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949EF7C-A7F8-4517-85E2-844CCBB0CE1D}"/>
                  </a:ext>
                </a:extLst>
              </p:cNvPr>
              <p:cNvSpPr/>
              <p:nvPr/>
            </p:nvSpPr>
            <p:spPr>
              <a:xfrm>
                <a:off x="0" y="0"/>
                <a:ext cx="329184" cy="3291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6DDC788-B43E-4AA7-B8FE-607D7EFC1A0E}"/>
                  </a:ext>
                </a:extLst>
              </p:cNvPr>
              <p:cNvSpPr/>
              <p:nvPr/>
            </p:nvSpPr>
            <p:spPr>
              <a:xfrm>
                <a:off x="512064" y="1292352"/>
                <a:ext cx="185166" cy="18516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B48BB52-EB62-4CF6-8B3F-D5749F8B096C}"/>
                  </a:ext>
                </a:extLst>
              </p:cNvPr>
              <p:cNvSpPr/>
              <p:nvPr/>
            </p:nvSpPr>
            <p:spPr>
              <a:xfrm>
                <a:off x="612648" y="1569720"/>
                <a:ext cx="185166" cy="18516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BCEF15D-7D0B-410B-BA44-271663617514}"/>
                  </a:ext>
                </a:extLst>
              </p:cNvPr>
              <p:cNvSpPr/>
              <p:nvPr/>
            </p:nvSpPr>
            <p:spPr>
              <a:xfrm>
                <a:off x="457200" y="1828800"/>
                <a:ext cx="185166" cy="18516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DBB8A286-A889-47CB-A7BE-799EB19CB1A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04" y="3257947"/>
            <a:ext cx="4610204" cy="356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6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문제의식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: Problem Consciousness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음원 사재기, 케이팝 경쟁력이 무너진다">
            <a:extLst>
              <a:ext uri="{FF2B5EF4-FFF2-40B4-BE49-F238E27FC236}">
                <a16:creationId xmlns:a16="http://schemas.microsoft.com/office/drawing/2014/main" id="{48924AD1-25DC-4297-86AF-D213DA3D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85" y="2538822"/>
            <a:ext cx="3076514" cy="1763119"/>
          </a:xfrm>
          <a:prstGeom prst="rect">
            <a:avLst/>
          </a:prstGeom>
          <a:noFill/>
          <a:ln w="15875">
            <a:solidFill>
              <a:srgbClr val="49D7D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음원 사재기 파문 확산...사재기 증거 드러날까? / YTN - YouTube">
            <a:extLst>
              <a:ext uri="{FF2B5EF4-FFF2-40B4-BE49-F238E27FC236}">
                <a16:creationId xmlns:a16="http://schemas.microsoft.com/office/drawing/2014/main" id="{D8E9964D-BD7A-452A-AD16-1F1DE7D5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85" y="4583977"/>
            <a:ext cx="3076514" cy="1730539"/>
          </a:xfrm>
          <a:prstGeom prst="rect">
            <a:avLst/>
          </a:prstGeom>
          <a:noFill/>
          <a:ln w="15875">
            <a:solidFill>
              <a:srgbClr val="49D7D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382D18-F69F-4C53-AEDF-CA23D2D60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842" y="3143817"/>
            <a:ext cx="5387430" cy="2395620"/>
          </a:xfrm>
          <a:prstGeom prst="rect">
            <a:avLst/>
          </a:prstGeom>
          <a:ln w="15875">
            <a:solidFill>
              <a:srgbClr val="49D7D7"/>
            </a:solidFill>
          </a:ln>
        </p:spPr>
      </p:pic>
    </p:spTree>
    <p:extLst>
      <p:ext uri="{BB962C8B-B14F-4D97-AF65-F5344CB8AC3E}">
        <p14:creationId xmlns:p14="http://schemas.microsoft.com/office/powerpoint/2010/main" val="16140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0DB242-B8BA-4AD9-B8BB-D9379C6E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697" y="2463417"/>
            <a:ext cx="5755445" cy="1706207"/>
          </a:xfrm>
          <a:prstGeom prst="rect">
            <a:avLst/>
          </a:prstGeom>
          <a:ln w="15875">
            <a:solidFill>
              <a:srgbClr val="49D7D7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9D64A9-AA05-4CF4-9A0D-5187857B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45" y="3182301"/>
            <a:ext cx="6545606" cy="2384288"/>
          </a:xfrm>
          <a:prstGeom prst="rect">
            <a:avLst/>
          </a:prstGeom>
          <a:ln w="15875">
            <a:solidFill>
              <a:srgbClr val="49D7D7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D1671B-6803-4176-B306-ABFAB6EC5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44" y="4197831"/>
            <a:ext cx="6574704" cy="1527786"/>
          </a:xfrm>
          <a:prstGeom prst="rect">
            <a:avLst/>
          </a:prstGeom>
          <a:ln w="15875">
            <a:solidFill>
              <a:srgbClr val="49D7D7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826D284-6763-425B-965B-4F0C4A7CD9D7}"/>
              </a:ext>
            </a:extLst>
          </p:cNvPr>
          <p:cNvSpPr txBox="1"/>
          <p:nvPr/>
        </p:nvSpPr>
        <p:spPr>
          <a:xfrm>
            <a:off x="4299811" y="6063842"/>
            <a:ext cx="3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자동추천이 아닌 사용자 판단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387278-5212-4AE2-8109-8B031D6D017B}"/>
              </a:ext>
            </a:extLst>
          </p:cNvPr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A3436A-22D2-4B38-A751-C64CC3EDEF47}"/>
              </a:ext>
            </a:extLst>
          </p:cNvPr>
          <p:cNvSpPr/>
          <p:nvPr/>
        </p:nvSpPr>
        <p:spPr>
          <a:xfrm>
            <a:off x="2322069" y="1410336"/>
            <a:ext cx="441773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문제의식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: Problem Consciousness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C90AD9-D162-4662-9752-44BE80A832A4}"/>
              </a:ext>
            </a:extLst>
          </p:cNvPr>
          <p:cNvSpPr txBox="1"/>
          <p:nvPr/>
        </p:nvSpPr>
        <p:spPr>
          <a:xfrm>
            <a:off x="7003767" y="2664588"/>
            <a:ext cx="75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&lt; </a:t>
            </a:r>
            <a:r>
              <a:rPr lang="ko-KR" altLang="en-US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멜론 </a:t>
            </a:r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&gt;</a:t>
            </a:r>
            <a:endParaRPr lang="ko-KR" altLang="en-US" sz="1200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E082D-D2A8-473A-9004-E456AAA9BEA4}"/>
              </a:ext>
            </a:extLst>
          </p:cNvPr>
          <p:cNvSpPr txBox="1"/>
          <p:nvPr/>
        </p:nvSpPr>
        <p:spPr>
          <a:xfrm>
            <a:off x="9126351" y="3603131"/>
            <a:ext cx="75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&lt; </a:t>
            </a:r>
            <a:r>
              <a:rPr lang="ko-KR" altLang="en-US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벅스 </a:t>
            </a:r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&gt;</a:t>
            </a:r>
            <a:endParaRPr lang="ko-KR" altLang="en-US" sz="1200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8C304F-2FCD-4F16-94C2-25F9E4E36876}"/>
              </a:ext>
            </a:extLst>
          </p:cNvPr>
          <p:cNvSpPr txBox="1"/>
          <p:nvPr/>
        </p:nvSpPr>
        <p:spPr>
          <a:xfrm>
            <a:off x="10489192" y="4823224"/>
            <a:ext cx="75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&lt; </a:t>
            </a:r>
            <a:r>
              <a:rPr lang="ko-KR" altLang="en-US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지니 </a:t>
            </a:r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&gt;</a:t>
            </a:r>
            <a:endParaRPr lang="ko-KR" altLang="en-US" sz="1200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46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실현 가능성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: Feasibility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A31A293-8DF5-4D1A-B667-824E8984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93" y="2305714"/>
            <a:ext cx="3298572" cy="1845839"/>
          </a:xfrm>
          <a:prstGeom prst="rect">
            <a:avLst/>
          </a:prstGeom>
          <a:ln w="15875">
            <a:solidFill>
              <a:srgbClr val="49D7D7"/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572503A-7F6B-405D-8372-764DE5619770}"/>
              </a:ext>
            </a:extLst>
          </p:cNvPr>
          <p:cNvGrpSpPr/>
          <p:nvPr/>
        </p:nvGrpSpPr>
        <p:grpSpPr>
          <a:xfrm>
            <a:off x="1206993" y="2299609"/>
            <a:ext cx="2112736" cy="4386019"/>
            <a:chOff x="677397" y="2305714"/>
            <a:chExt cx="2112736" cy="438601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6778A8-5282-4E19-B43E-C2C77B3A0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97" y="2305714"/>
              <a:ext cx="2112736" cy="4046024"/>
            </a:xfrm>
            <a:prstGeom prst="rect">
              <a:avLst/>
            </a:prstGeom>
            <a:ln w="15875">
              <a:solidFill>
                <a:srgbClr val="49D7D7"/>
              </a:solidFill>
            </a:ln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A64120-AC97-4075-8A2E-991B0ACC323E}"/>
                </a:ext>
              </a:extLst>
            </p:cNvPr>
            <p:cNvSpPr txBox="1"/>
            <p:nvPr/>
          </p:nvSpPr>
          <p:spPr>
            <a:xfrm>
              <a:off x="1156641" y="6383956"/>
              <a:ext cx="1154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&lt; </a:t>
              </a:r>
              <a:r>
                <a:rPr lang="ko-KR" altLang="en-US" sz="1400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뮤직차트 </a:t>
              </a:r>
              <a:r>
                <a:rPr lang="en-US" altLang="ko-KR" sz="1400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&gt;</a:t>
              </a:r>
              <a:endParaRPr lang="ko-KR" altLang="en-US" sz="1400" dirty="0">
                <a:latin typeface="서울한강체 EB" panose="02020503020101020101" pitchFamily="18" charset="-127"/>
                <a:ea typeface="서울한강체 EB" panose="02020503020101020101" pitchFamily="18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FCD5F7-E534-4CC8-8089-502F4CA6801A}"/>
              </a:ext>
            </a:extLst>
          </p:cNvPr>
          <p:cNvSpPr txBox="1"/>
          <p:nvPr/>
        </p:nvSpPr>
        <p:spPr>
          <a:xfrm>
            <a:off x="4875224" y="4203139"/>
            <a:ext cx="183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sz="14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&lt; </a:t>
            </a:r>
            <a:r>
              <a:rPr lang="ko-KR" altLang="en-US" sz="14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음악차트 </a:t>
            </a:r>
            <a:r>
              <a:rPr lang="ko-KR" altLang="en-US" sz="1400" dirty="0" err="1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끝판왕</a:t>
            </a:r>
            <a:r>
              <a:rPr lang="ko-KR" altLang="en-US" sz="14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sz="14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&gt;</a:t>
            </a:r>
            <a:endParaRPr lang="ko-KR" altLang="en-US" sz="1400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532B6FC-8520-4D03-92A2-994A51FD0182}"/>
              </a:ext>
            </a:extLst>
          </p:cNvPr>
          <p:cNvGrpSpPr/>
          <p:nvPr/>
        </p:nvGrpSpPr>
        <p:grpSpPr>
          <a:xfrm>
            <a:off x="8264554" y="2299609"/>
            <a:ext cx="2913940" cy="3481081"/>
            <a:chOff x="8499530" y="2299609"/>
            <a:chExt cx="2913940" cy="34810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1EE06F1-8BE2-4B6D-A1A8-08ECDE233D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887" t="37321" r="4244" b="27926"/>
            <a:stretch/>
          </p:blipFill>
          <p:spPr>
            <a:xfrm>
              <a:off x="8499530" y="2299609"/>
              <a:ext cx="2913940" cy="3136864"/>
            </a:xfrm>
            <a:prstGeom prst="rect">
              <a:avLst/>
            </a:prstGeom>
            <a:ln w="15875">
              <a:solidFill>
                <a:srgbClr val="49D7D7"/>
              </a:solidFill>
            </a:ln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B08384-EE63-4CDF-9A43-EA2C491CF5F7}"/>
                </a:ext>
              </a:extLst>
            </p:cNvPr>
            <p:cNvSpPr txBox="1"/>
            <p:nvPr/>
          </p:nvSpPr>
          <p:spPr>
            <a:xfrm>
              <a:off x="8837985" y="5472913"/>
              <a:ext cx="2237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&lt; </a:t>
              </a:r>
              <a:r>
                <a:rPr lang="ko-KR" altLang="en-US" sz="1400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실시간 음악순위 위젯 </a:t>
              </a:r>
              <a:r>
                <a:rPr lang="en-US" altLang="ko-KR" sz="1400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&gt;</a:t>
              </a:r>
              <a:endParaRPr lang="ko-KR" altLang="en-US" sz="1400" dirty="0">
                <a:latin typeface="서울한강체 EB" panose="02020503020101020101" pitchFamily="18" charset="-127"/>
                <a:ea typeface="서울한강체 EB" panose="0202050302010102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732D86-8B48-476D-B1FF-56B16C1377E0}"/>
              </a:ext>
            </a:extLst>
          </p:cNvPr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534505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기술개발 목표 및 내용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: Technology Development Goals and Contents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7E0AB75-C43A-4531-92CB-30A771BF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86" y="2392386"/>
            <a:ext cx="7562032" cy="3822306"/>
          </a:xfrm>
          <a:prstGeom prst="rect">
            <a:avLst/>
          </a:prstGeom>
          <a:ln w="15875">
            <a:solidFill>
              <a:srgbClr val="49D7D7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F065F98-26B5-41A4-9EB0-26B697B97901}"/>
              </a:ext>
            </a:extLst>
          </p:cNvPr>
          <p:cNvSpPr/>
          <p:nvPr/>
        </p:nvSpPr>
        <p:spPr>
          <a:xfrm>
            <a:off x="8134396" y="2565664"/>
            <a:ext cx="3514548" cy="357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- </a:t>
            </a:r>
            <a:r>
              <a:rPr lang="ko-KR" altLang="en-US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기존 </a:t>
            </a: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–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MVC </a:t>
            </a:r>
            <a:r>
              <a:rPr lang="ko-KR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패턴 분리 및 </a:t>
            </a:r>
            <a:r>
              <a:rPr lang="ko-KR" altLang="ko-KR" kern="100" dirty="0" err="1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리팩토링</a:t>
            </a:r>
            <a:endParaRPr lang="ko-KR" altLang="ko-KR" kern="100" dirty="0">
              <a:latin typeface="서울한강체 EB" panose="02020503020101020101" pitchFamily="18" charset="-127"/>
              <a:ea typeface="서울한강체 EB" panose="02020503020101020101" pitchFamily="18" charset="-127"/>
              <a:cs typeface="LG스마트체테스트 Regular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각 사이트</a:t>
            </a: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 Parser </a:t>
            </a:r>
            <a:r>
              <a:rPr lang="ko-KR" altLang="ko-KR" kern="100" dirty="0" err="1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리팩토링</a:t>
            </a:r>
            <a:r>
              <a:rPr lang="ko-KR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 </a:t>
            </a:r>
            <a:endParaRPr lang="en-US" altLang="ko-KR" kern="100" dirty="0">
              <a:latin typeface="서울한강체 EB" panose="02020503020101020101" pitchFamily="18" charset="-127"/>
              <a:ea typeface="서울한강체 EB" panose="02020503020101020101" pitchFamily="18" charset="-127"/>
              <a:cs typeface="LG스마트체테스트 Regular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서울한강체 EB" panose="02020503020101020101" pitchFamily="18" charset="-127"/>
              <a:ea typeface="서울한강체 EB" panose="02020503020101020101" pitchFamily="18" charset="-127"/>
              <a:cs typeface="LG스마트체테스트 Regular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- </a:t>
            </a:r>
            <a:r>
              <a:rPr lang="ko-KR" altLang="en-US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추가 </a:t>
            </a: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–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최근에 본 목록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DB</a:t>
            </a:r>
            <a:r>
              <a:rPr lang="ko-KR" altLang="en-US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연결</a:t>
            </a:r>
            <a:endParaRPr lang="en-US" altLang="ko-KR" kern="100" dirty="0">
              <a:latin typeface="서울한강체 EB" panose="02020503020101020101" pitchFamily="18" charset="-127"/>
              <a:ea typeface="서울한강체 EB" panose="02020503020101020101" pitchFamily="18" charset="-127"/>
              <a:cs typeface="LG스마트체테스트 Regular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앨범 별 사이트 </a:t>
            </a: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Parser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Youtube</a:t>
            </a:r>
            <a:r>
              <a:rPr lang="en-US" altLang="ko-KR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 </a:t>
            </a:r>
            <a:r>
              <a:rPr lang="ko-KR" altLang="en-US" kern="100" dirty="0">
                <a:latin typeface="서울한강체 EB" panose="02020503020101020101" pitchFamily="18" charset="-127"/>
                <a:ea typeface="서울한강체 EB" panose="02020503020101020101" pitchFamily="18" charset="-127"/>
                <a:cs typeface="LG스마트체테스트 Regular"/>
              </a:rPr>
              <a:t>스트리밍 연결 </a:t>
            </a:r>
            <a:endParaRPr lang="en-US" altLang="ko-KR" kern="100" dirty="0">
              <a:latin typeface="서울한강체 EB" panose="02020503020101020101" pitchFamily="18" charset="-127"/>
              <a:ea typeface="서울한강체 EB" panose="02020503020101020101" pitchFamily="18" charset="-127"/>
              <a:cs typeface="LG스마트체테스트 Regular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5F20C2-396A-40C8-BD34-61A43D4924AC}"/>
              </a:ext>
            </a:extLst>
          </p:cNvPr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9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추진 일정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: Detailed Promotion Schedule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FB47B03-A815-48C1-BC3E-0C00558CD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1838"/>
              </p:ext>
            </p:extLst>
          </p:nvPr>
        </p:nvGraphicFramePr>
        <p:xfrm>
          <a:off x="713678" y="2493329"/>
          <a:ext cx="10716576" cy="289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146">
                  <a:extLst>
                    <a:ext uri="{9D8B030D-6E8A-4147-A177-3AD203B41FA5}">
                      <a16:colId xmlns:a16="http://schemas.microsoft.com/office/drawing/2014/main" val="1262902033"/>
                    </a:ext>
                  </a:extLst>
                </a:gridCol>
                <a:gridCol w="1340720">
                  <a:extLst>
                    <a:ext uri="{9D8B030D-6E8A-4147-A177-3AD203B41FA5}">
                      <a16:colId xmlns:a16="http://schemas.microsoft.com/office/drawing/2014/main" val="3066829146"/>
                    </a:ext>
                  </a:extLst>
                </a:gridCol>
                <a:gridCol w="786530">
                  <a:extLst>
                    <a:ext uri="{9D8B030D-6E8A-4147-A177-3AD203B41FA5}">
                      <a16:colId xmlns:a16="http://schemas.microsoft.com/office/drawing/2014/main" val="519806310"/>
                    </a:ext>
                  </a:extLst>
                </a:gridCol>
                <a:gridCol w="786530">
                  <a:extLst>
                    <a:ext uri="{9D8B030D-6E8A-4147-A177-3AD203B41FA5}">
                      <a16:colId xmlns:a16="http://schemas.microsoft.com/office/drawing/2014/main" val="75270057"/>
                    </a:ext>
                  </a:extLst>
                </a:gridCol>
                <a:gridCol w="786530">
                  <a:extLst>
                    <a:ext uri="{9D8B030D-6E8A-4147-A177-3AD203B41FA5}">
                      <a16:colId xmlns:a16="http://schemas.microsoft.com/office/drawing/2014/main" val="597437303"/>
                    </a:ext>
                  </a:extLst>
                </a:gridCol>
                <a:gridCol w="786530">
                  <a:extLst>
                    <a:ext uri="{9D8B030D-6E8A-4147-A177-3AD203B41FA5}">
                      <a16:colId xmlns:a16="http://schemas.microsoft.com/office/drawing/2014/main" val="2271832189"/>
                    </a:ext>
                  </a:extLst>
                </a:gridCol>
                <a:gridCol w="786530">
                  <a:extLst>
                    <a:ext uri="{9D8B030D-6E8A-4147-A177-3AD203B41FA5}">
                      <a16:colId xmlns:a16="http://schemas.microsoft.com/office/drawing/2014/main" val="325412303"/>
                    </a:ext>
                  </a:extLst>
                </a:gridCol>
                <a:gridCol w="786530">
                  <a:extLst>
                    <a:ext uri="{9D8B030D-6E8A-4147-A177-3AD203B41FA5}">
                      <a16:colId xmlns:a16="http://schemas.microsoft.com/office/drawing/2014/main" val="1235756800"/>
                    </a:ext>
                  </a:extLst>
                </a:gridCol>
                <a:gridCol w="786530">
                  <a:extLst>
                    <a:ext uri="{9D8B030D-6E8A-4147-A177-3AD203B41FA5}">
                      <a16:colId xmlns:a16="http://schemas.microsoft.com/office/drawing/2014/main" val="1220261602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세부 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 ~ 6</a:t>
                      </a:r>
                      <a:endParaRPr lang="ko-KR" altLang="en-US" b="1" dirty="0"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7</a:t>
                      </a:r>
                      <a:endParaRPr lang="ko-KR" altLang="en-US" b="1" dirty="0"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8</a:t>
                      </a:r>
                      <a:endParaRPr lang="ko-KR" altLang="en-US" b="1" dirty="0"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9</a:t>
                      </a:r>
                      <a:endParaRPr lang="ko-KR" altLang="en-US" b="1" dirty="0"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</a:t>
                      </a:r>
                      <a:endParaRPr lang="ko-KR" altLang="en-US" b="1" dirty="0"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</a:t>
                      </a:r>
                      <a:endParaRPr lang="ko-KR" altLang="en-US" b="1" dirty="0"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12</a:t>
                      </a:r>
                      <a:endParaRPr lang="ko-KR" altLang="en-US" b="1" dirty="0"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01161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앨범 별 사이트 </a:t>
                      </a:r>
                      <a:r>
                        <a:rPr lang="en-US" altLang="ko-KR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Parser </a:t>
                      </a:r>
                      <a:r>
                        <a:rPr lang="ko-KR" altLang="en-US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최인호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8425575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최근에 본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김성수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3345525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MVC</a:t>
                      </a:r>
                      <a:r>
                        <a:rPr lang="ko-KR" altLang="en-US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각 파트 별 </a:t>
                      </a:r>
                      <a:r>
                        <a:rPr lang="ko-KR" altLang="en-US" dirty="0" err="1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리팩토링</a:t>
                      </a:r>
                      <a:endParaRPr lang="en-US" altLang="ko-KR" dirty="0"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최인호 </a:t>
                      </a:r>
                      <a:r>
                        <a:rPr lang="en-US" altLang="ko-KR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뷰 </a:t>
                      </a:r>
                      <a:r>
                        <a:rPr lang="en-US" altLang="ko-KR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| </a:t>
                      </a:r>
                      <a:r>
                        <a:rPr lang="ko-KR" altLang="en-US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안건우 </a:t>
                      </a:r>
                      <a:r>
                        <a:rPr lang="en-US" altLang="ko-KR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모델</a:t>
                      </a:r>
                      <a:r>
                        <a:rPr lang="en-US" altLang="ko-KR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| </a:t>
                      </a:r>
                      <a:r>
                        <a:rPr lang="ko-KR" altLang="en-US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김성수 </a:t>
                      </a:r>
                      <a:r>
                        <a:rPr lang="en-US" altLang="ko-KR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900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컨트롤러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0491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DB</a:t>
                      </a:r>
                      <a:r>
                        <a:rPr lang="ko-KR" altLang="en-US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연결 및 데이터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박기춘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42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유튜브 음악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안건우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한강체 L" panose="02020503020101020101" pitchFamily="18" charset="-127"/>
                          <a:ea typeface="서울한강체 L" panose="02020503020101020101" pitchFamily="18" charset="-127"/>
                        </a:rPr>
                        <a:t>-</a:t>
                      </a:r>
                      <a:endParaRPr lang="ko-KR" altLang="en-US" dirty="0">
                        <a:latin typeface="서울한강체 L" panose="02020503020101020101" pitchFamily="18" charset="-127"/>
                        <a:ea typeface="서울한강체 L" panose="02020503020101020101" pitchFamily="18" charset="-127"/>
                      </a:endParaRPr>
                    </a:p>
                  </a:txBody>
                  <a:tcPr anchor="ctr">
                    <a:pattFill prst="lg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237953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96AF-D74B-4686-900F-CDAD9BC4AF9A}"/>
              </a:ext>
            </a:extLst>
          </p:cNvPr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83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추진 일정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: Detailed Promotion Schedule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96AF-D74B-4686-900F-CDAD9BC4AF9A}"/>
              </a:ext>
            </a:extLst>
          </p:cNvPr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6FB468-56F6-4053-B467-5FC928701827}"/>
              </a:ext>
            </a:extLst>
          </p:cNvPr>
          <p:cNvSpPr txBox="1"/>
          <p:nvPr/>
        </p:nvSpPr>
        <p:spPr>
          <a:xfrm>
            <a:off x="645558" y="3801907"/>
            <a:ext cx="105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프로젝트</a:t>
            </a:r>
            <a:endParaRPr lang="en-US" altLang="ko-KR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8976D8-C23B-4BD3-BE9D-6210ECEDDC8E}"/>
              </a:ext>
            </a:extLst>
          </p:cNvPr>
          <p:cNvSpPr txBox="1"/>
          <p:nvPr/>
        </p:nvSpPr>
        <p:spPr>
          <a:xfrm>
            <a:off x="1761567" y="4688307"/>
            <a:ext cx="105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5CE128-5278-4594-9ABF-E34310EDE67E}"/>
              </a:ext>
            </a:extLst>
          </p:cNvPr>
          <p:cNvSpPr txBox="1"/>
          <p:nvPr/>
        </p:nvSpPr>
        <p:spPr>
          <a:xfrm>
            <a:off x="1763754" y="6221101"/>
            <a:ext cx="13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Controller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99430-8211-48B0-B627-AD287C5479D8}"/>
              </a:ext>
            </a:extLst>
          </p:cNvPr>
          <p:cNvSpPr txBox="1"/>
          <p:nvPr/>
        </p:nvSpPr>
        <p:spPr>
          <a:xfrm>
            <a:off x="1761567" y="2796724"/>
            <a:ext cx="105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View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2214C4-D2DC-44A1-9277-DFB1CD898AA5}"/>
              </a:ext>
            </a:extLst>
          </p:cNvPr>
          <p:cNvSpPr txBox="1"/>
          <p:nvPr/>
        </p:nvSpPr>
        <p:spPr>
          <a:xfrm>
            <a:off x="3911444" y="1930297"/>
            <a:ext cx="4011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Chart Primary Panel</a:t>
            </a:r>
          </a:p>
          <a:p>
            <a:endParaRPr lang="en-US" altLang="ko-KR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Comment</a:t>
            </a:r>
            <a:r>
              <a:rPr lang="ko-KR" altLang="en-US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UI</a:t>
            </a:r>
            <a:r>
              <a:rPr lang="ko-KR" altLang="en-US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Panel</a:t>
            </a:r>
          </a:p>
          <a:p>
            <a:endParaRPr lang="en-US" altLang="ko-KR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Site Panel</a:t>
            </a:r>
          </a:p>
          <a:p>
            <a:endParaRPr lang="en-US" altLang="ko-KR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Youtube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Play Panel (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예정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/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가칭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603C19-2564-4823-B883-D71161E422B4}"/>
              </a:ext>
            </a:extLst>
          </p:cNvPr>
          <p:cNvSpPr txBox="1"/>
          <p:nvPr/>
        </p:nvSpPr>
        <p:spPr>
          <a:xfrm>
            <a:off x="3911444" y="4239620"/>
            <a:ext cx="3909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Bugs/Genie/Melon Parser</a:t>
            </a:r>
          </a:p>
          <a:p>
            <a:endParaRPr lang="en-US" altLang="ko-KR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Comment Parser (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예정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/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가칭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7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Connect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DB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작성 중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0BD53-837F-439D-A7B4-BCC8745FC0C9}"/>
              </a:ext>
            </a:extLst>
          </p:cNvPr>
          <p:cNvSpPr txBox="1"/>
          <p:nvPr/>
        </p:nvSpPr>
        <p:spPr>
          <a:xfrm>
            <a:off x="3911444" y="6221101"/>
            <a:ext cx="29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Controller (</a:t>
            </a:r>
            <a:r>
              <a:rPr lang="ko-KR" altLang="en-US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분리 중</a:t>
            </a:r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176AE0-7776-4CA9-9566-25DCF0A07419}"/>
              </a:ext>
            </a:extLst>
          </p:cNvPr>
          <p:cNvCxnSpPr/>
          <p:nvPr/>
        </p:nvCxnSpPr>
        <p:spPr>
          <a:xfrm>
            <a:off x="2322069" y="4049543"/>
            <a:ext cx="6895083" cy="0"/>
          </a:xfrm>
          <a:prstGeom prst="line">
            <a:avLst/>
          </a:prstGeom>
          <a:ln w="9525">
            <a:solidFill>
              <a:srgbClr val="49D7D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DFCFF94-271E-4AC0-80D7-565D85DB822B}"/>
              </a:ext>
            </a:extLst>
          </p:cNvPr>
          <p:cNvCxnSpPr/>
          <p:nvPr/>
        </p:nvCxnSpPr>
        <p:spPr>
          <a:xfrm>
            <a:off x="2325489" y="5907024"/>
            <a:ext cx="6895083" cy="0"/>
          </a:xfrm>
          <a:prstGeom prst="line">
            <a:avLst/>
          </a:prstGeom>
          <a:ln w="9525">
            <a:solidFill>
              <a:srgbClr val="49D7D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C34C1A-70ED-45ED-8EA5-321ABE6C7E24}"/>
              </a:ext>
            </a:extLst>
          </p:cNvPr>
          <p:cNvSpPr txBox="1"/>
          <p:nvPr/>
        </p:nvSpPr>
        <p:spPr>
          <a:xfrm>
            <a:off x="7994863" y="5409171"/>
            <a:ext cx="105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박기춘</a:t>
            </a:r>
            <a:endParaRPr lang="en-US" altLang="ko-KR" sz="14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E1EA64-A93F-47E0-A255-23011FB799B1}"/>
              </a:ext>
            </a:extLst>
          </p:cNvPr>
          <p:cNvSpPr txBox="1"/>
          <p:nvPr/>
        </p:nvSpPr>
        <p:spPr>
          <a:xfrm>
            <a:off x="7994863" y="6248953"/>
            <a:ext cx="105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김성수</a:t>
            </a:r>
            <a:endParaRPr lang="en-US" altLang="ko-KR" sz="14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8425F9-E231-4E51-B82F-C192C30E2CC7}"/>
              </a:ext>
            </a:extLst>
          </p:cNvPr>
          <p:cNvSpPr txBox="1"/>
          <p:nvPr/>
        </p:nvSpPr>
        <p:spPr>
          <a:xfrm>
            <a:off x="7994863" y="3600748"/>
            <a:ext cx="105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안건우</a:t>
            </a:r>
            <a:endParaRPr lang="en-US" altLang="ko-KR" sz="14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7C00C-3C2F-4D6A-B3EC-18CC91F608C4}"/>
              </a:ext>
            </a:extLst>
          </p:cNvPr>
          <p:cNvSpPr txBox="1"/>
          <p:nvPr/>
        </p:nvSpPr>
        <p:spPr>
          <a:xfrm>
            <a:off x="7994863" y="4826664"/>
            <a:ext cx="105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최인호</a:t>
            </a:r>
            <a:endParaRPr lang="en-US" altLang="ko-KR" sz="14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4C45A3-7988-45B9-9A6D-8169336B17AB}"/>
              </a:ext>
            </a:extLst>
          </p:cNvPr>
          <p:cNvSpPr txBox="1"/>
          <p:nvPr/>
        </p:nvSpPr>
        <p:spPr>
          <a:xfrm>
            <a:off x="487639" y="4123119"/>
            <a:ext cx="29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App Manager</a:t>
            </a:r>
          </a:p>
        </p:txBody>
      </p:sp>
    </p:spTree>
    <p:extLst>
      <p:ext uri="{BB962C8B-B14F-4D97-AF65-F5344CB8AC3E}">
        <p14:creationId xmlns:p14="http://schemas.microsoft.com/office/powerpoint/2010/main" val="110667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방법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: Evaluation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96AF-D74B-4686-900F-CDAD9BC4AF9A}"/>
              </a:ext>
            </a:extLst>
          </p:cNvPr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C6AA01-9CC2-4FAB-870C-D2891381CF18}"/>
              </a:ext>
            </a:extLst>
          </p:cNvPr>
          <p:cNvGrpSpPr/>
          <p:nvPr/>
        </p:nvGrpSpPr>
        <p:grpSpPr>
          <a:xfrm>
            <a:off x="2678085" y="5860362"/>
            <a:ext cx="4373989" cy="835337"/>
            <a:chOff x="1606648" y="5748628"/>
            <a:chExt cx="4373989" cy="83533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BBAED9-0748-4FC9-B728-2A69C4D2FD65}"/>
                </a:ext>
              </a:extLst>
            </p:cNvPr>
            <p:cNvSpPr txBox="1"/>
            <p:nvPr/>
          </p:nvSpPr>
          <p:spPr>
            <a:xfrm>
              <a:off x="2615718" y="6000252"/>
              <a:ext cx="336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일정 준수 여부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B0476E4-3316-4F4F-AD30-18AACEDB13C6}"/>
                </a:ext>
              </a:extLst>
            </p:cNvPr>
            <p:cNvSpPr/>
            <p:nvPr/>
          </p:nvSpPr>
          <p:spPr>
            <a:xfrm>
              <a:off x="1606648" y="5748628"/>
              <a:ext cx="835337" cy="835337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2225">
              <a:solidFill>
                <a:srgbClr val="49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D8D3F1-C9D7-4B22-9ADF-C603D814AB10}"/>
              </a:ext>
            </a:extLst>
          </p:cNvPr>
          <p:cNvGrpSpPr/>
          <p:nvPr/>
        </p:nvGrpSpPr>
        <p:grpSpPr>
          <a:xfrm>
            <a:off x="2673694" y="2489098"/>
            <a:ext cx="4397635" cy="835337"/>
            <a:chOff x="1583002" y="2489098"/>
            <a:chExt cx="4397635" cy="83533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9C569D-82EE-436C-B5B0-C261E0F0F89E}"/>
                </a:ext>
              </a:extLst>
            </p:cNvPr>
            <p:cNvSpPr txBox="1"/>
            <p:nvPr/>
          </p:nvSpPr>
          <p:spPr>
            <a:xfrm>
              <a:off x="2615718" y="2750358"/>
              <a:ext cx="336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 err="1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Github</a:t>
              </a:r>
              <a:r>
                <a:rPr lang="en-US" altLang="ko-KR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 </a:t>
              </a:r>
              <a:r>
                <a:rPr lang="ko-KR" altLang="en-US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코드 리뷰 참여율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AE5F586-C668-44BB-8DAA-912EDCDAAB03}"/>
                </a:ext>
              </a:extLst>
            </p:cNvPr>
            <p:cNvSpPr/>
            <p:nvPr/>
          </p:nvSpPr>
          <p:spPr>
            <a:xfrm>
              <a:off x="1583002" y="2489098"/>
              <a:ext cx="835337" cy="835337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22225">
              <a:solidFill>
                <a:srgbClr val="49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A7BB51-D4D6-47F5-A34E-6D37184940F8}"/>
              </a:ext>
            </a:extLst>
          </p:cNvPr>
          <p:cNvGrpSpPr/>
          <p:nvPr/>
        </p:nvGrpSpPr>
        <p:grpSpPr>
          <a:xfrm>
            <a:off x="2678085" y="3610800"/>
            <a:ext cx="4373989" cy="835337"/>
            <a:chOff x="1606648" y="3689641"/>
            <a:chExt cx="4373989" cy="835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ACA77E-8166-4D03-93E2-FD228F39E125}"/>
                </a:ext>
              </a:extLst>
            </p:cNvPr>
            <p:cNvSpPr txBox="1"/>
            <p:nvPr/>
          </p:nvSpPr>
          <p:spPr>
            <a:xfrm>
              <a:off x="2615718" y="3784145"/>
              <a:ext cx="3364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코드 리뷰를 통한 </a:t>
              </a:r>
              <a:r>
                <a:rPr lang="ko-KR" altLang="en-US" dirty="0" err="1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리팩토링</a:t>
              </a:r>
              <a:r>
                <a:rPr lang="ko-KR" altLang="en-US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 적절성</a:t>
              </a:r>
              <a:r>
                <a:rPr lang="en-US" altLang="ko-KR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( </a:t>
              </a:r>
              <a:r>
                <a:rPr lang="ko-KR" altLang="en-US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기존 코드 </a:t>
              </a:r>
              <a:r>
                <a:rPr lang="en-US" altLang="ko-KR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+ </a:t>
              </a:r>
              <a:r>
                <a:rPr lang="ko-KR" altLang="en-US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새로 작성 코드 </a:t>
              </a:r>
              <a:r>
                <a:rPr lang="en-US" altLang="ko-KR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)</a:t>
              </a:r>
              <a:endParaRPr lang="ko-KR" altLang="en-US" dirty="0">
                <a:latin typeface="서울한강체 EB" panose="02020503020101020101" pitchFamily="18" charset="-127"/>
                <a:ea typeface="서울한강체 EB" panose="0202050302010102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C475B4C-A91B-41D5-A561-06203538C43E}"/>
                </a:ext>
              </a:extLst>
            </p:cNvPr>
            <p:cNvSpPr/>
            <p:nvPr/>
          </p:nvSpPr>
          <p:spPr>
            <a:xfrm>
              <a:off x="1606648" y="3689641"/>
              <a:ext cx="835337" cy="835337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22225">
              <a:solidFill>
                <a:srgbClr val="49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B5EE3B-AE8F-471B-A4CB-DFB47BFE0C18}"/>
              </a:ext>
            </a:extLst>
          </p:cNvPr>
          <p:cNvGrpSpPr/>
          <p:nvPr/>
        </p:nvGrpSpPr>
        <p:grpSpPr>
          <a:xfrm>
            <a:off x="2673694" y="4735581"/>
            <a:ext cx="5655421" cy="835337"/>
            <a:chOff x="1606648" y="4720172"/>
            <a:chExt cx="5655421" cy="83533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A82CAF-88E3-436E-9819-5E512EF7F201}"/>
                </a:ext>
              </a:extLst>
            </p:cNvPr>
            <p:cNvSpPr txBox="1"/>
            <p:nvPr/>
          </p:nvSpPr>
          <p:spPr>
            <a:xfrm>
              <a:off x="2615718" y="4991593"/>
              <a:ext cx="464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서울한강체 EB" panose="02020503020101020101" pitchFamily="18" charset="-127"/>
                  <a:ea typeface="서울한강체 EB" panose="02020503020101020101" pitchFamily="18" charset="-127"/>
                </a:rPr>
                <a:t>약속된 코드 작성 규칙을 작성했는지 여부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F80905A-F70C-477A-8985-4408CBD23B65}"/>
                </a:ext>
              </a:extLst>
            </p:cNvPr>
            <p:cNvSpPr/>
            <p:nvPr/>
          </p:nvSpPr>
          <p:spPr>
            <a:xfrm>
              <a:off x="1606648" y="4720172"/>
              <a:ext cx="835337" cy="835337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 w="22225">
              <a:solidFill>
                <a:srgbClr val="49D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D90D767-F714-4C88-9617-B420BA7E0B86}"/>
              </a:ext>
            </a:extLst>
          </p:cNvPr>
          <p:cNvSpPr txBox="1"/>
          <p:nvPr/>
        </p:nvSpPr>
        <p:spPr>
          <a:xfrm>
            <a:off x="8599075" y="3893536"/>
            <a:ext cx="75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[ 50% ]</a:t>
            </a:r>
            <a:endParaRPr lang="ko-KR" altLang="en-US" sz="1200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35F14F-2013-4C5B-AFDD-F2254DCC9892}"/>
              </a:ext>
            </a:extLst>
          </p:cNvPr>
          <p:cNvSpPr txBox="1"/>
          <p:nvPr/>
        </p:nvSpPr>
        <p:spPr>
          <a:xfrm>
            <a:off x="8599074" y="2796524"/>
            <a:ext cx="75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[ 20% ]</a:t>
            </a:r>
            <a:endParaRPr lang="ko-KR" altLang="en-US" sz="1200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4FA69-F5EE-440B-BBD7-3B2C6B0652C3}"/>
              </a:ext>
            </a:extLst>
          </p:cNvPr>
          <p:cNvSpPr txBox="1"/>
          <p:nvPr/>
        </p:nvSpPr>
        <p:spPr>
          <a:xfrm>
            <a:off x="8599074" y="6158152"/>
            <a:ext cx="75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[ 20% ]</a:t>
            </a:r>
            <a:endParaRPr lang="ko-KR" altLang="en-US" sz="1200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5319F6-B468-482A-B87B-E3A4648EBD8E}"/>
              </a:ext>
            </a:extLst>
          </p:cNvPr>
          <p:cNvSpPr txBox="1"/>
          <p:nvPr/>
        </p:nvSpPr>
        <p:spPr>
          <a:xfrm>
            <a:off x="8599074" y="5053168"/>
            <a:ext cx="75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[ 10% ]</a:t>
            </a:r>
            <a:endParaRPr lang="ko-KR" altLang="en-US" sz="1200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02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291411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: Development environment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C6C864E5-2C5A-43E3-8034-7B3439082D06}"/>
              </a:ext>
            </a:extLst>
          </p:cNvPr>
          <p:cNvSpPr/>
          <p:nvPr/>
        </p:nvSpPr>
        <p:spPr>
          <a:xfrm>
            <a:off x="939702" y="3049973"/>
            <a:ext cx="2042160" cy="20421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2225">
            <a:solidFill>
              <a:srgbClr val="49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B120B90-EA94-471A-8774-664FDBFAA312}"/>
              </a:ext>
            </a:extLst>
          </p:cNvPr>
          <p:cNvSpPr/>
          <p:nvPr/>
        </p:nvSpPr>
        <p:spPr>
          <a:xfrm>
            <a:off x="3672683" y="3049973"/>
            <a:ext cx="2042160" cy="204216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2225">
            <a:solidFill>
              <a:srgbClr val="49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6862A1-4C2A-425F-A8DD-862E2EFF8C6D}"/>
              </a:ext>
            </a:extLst>
          </p:cNvPr>
          <p:cNvSpPr/>
          <p:nvPr/>
        </p:nvSpPr>
        <p:spPr>
          <a:xfrm>
            <a:off x="6405664" y="3003574"/>
            <a:ext cx="2042160" cy="20421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2225">
            <a:solidFill>
              <a:srgbClr val="49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75B03C-2002-4F38-A5A9-CA8134CE3BB4}"/>
              </a:ext>
            </a:extLst>
          </p:cNvPr>
          <p:cNvSpPr/>
          <p:nvPr/>
        </p:nvSpPr>
        <p:spPr>
          <a:xfrm>
            <a:off x="3911444" y="11378"/>
            <a:ext cx="4369113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문제해결기법 제안서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실력만은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</a:t>
            </a:r>
            <a:r>
              <a:rPr lang="ko-KR" altLang="en-US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학번 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 </a:t>
            </a:r>
            <a:r>
              <a:rPr lang="en-US" altLang="ko-KR" sz="900" dirty="0" err="1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MusicChart</a:t>
            </a:r>
            <a:r>
              <a:rPr lang="en-US" altLang="ko-KR" sz="900" dirty="0">
                <a:solidFill>
                  <a:prstClr val="white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With Community</a:t>
            </a:r>
            <a:endParaRPr lang="ko-KR" altLang="en-US" sz="2400" dirty="0">
              <a:solidFill>
                <a:prstClr val="white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9B4EA0-58BF-420C-86E7-4E1887057D60}"/>
              </a:ext>
            </a:extLst>
          </p:cNvPr>
          <p:cNvSpPr/>
          <p:nvPr/>
        </p:nvSpPr>
        <p:spPr>
          <a:xfrm>
            <a:off x="9678443" y="3113392"/>
            <a:ext cx="1415991" cy="1415991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22225">
            <a:solidFill>
              <a:srgbClr val="49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7C36B46-FF8F-4AF3-8832-D580DC9DBAC8}"/>
              </a:ext>
            </a:extLst>
          </p:cNvPr>
          <p:cNvSpPr/>
          <p:nvPr/>
        </p:nvSpPr>
        <p:spPr>
          <a:xfrm>
            <a:off x="9144050" y="3551343"/>
            <a:ext cx="1412147" cy="1415991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22225">
            <a:solidFill>
              <a:srgbClr val="49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62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378</Words>
  <Application>Microsoft Office PowerPoint</Application>
  <PresentationFormat>와이드스크린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서울남산 장체 L</vt:lpstr>
      <vt:lpstr>서울한강체 L</vt:lpstr>
      <vt:lpstr>Arial</vt:lpstr>
      <vt:lpstr>맑은 고딕</vt:lpstr>
      <vt:lpstr>배달의민족 도현</vt:lpstr>
      <vt:lpstr>서울한강체 EB</vt:lpstr>
      <vt:lpstr>서울한강체 M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Inho Choi</cp:lastModifiedBy>
  <cp:revision>24</cp:revision>
  <dcterms:created xsi:type="dcterms:W3CDTF">2019-04-23T06:54:30Z</dcterms:created>
  <dcterms:modified xsi:type="dcterms:W3CDTF">2020-10-08T01:46:37Z</dcterms:modified>
</cp:coreProperties>
</file>