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1" r:id="rId8"/>
    <p:sldId id="262" r:id="rId9"/>
    <p:sldId id="263" r:id="rId10"/>
    <p:sldId id="264" r:id="rId11"/>
    <p:sldId id="270" r:id="rId12"/>
    <p:sldId id="271" r:id="rId13"/>
    <p:sldId id="272" r:id="rId14"/>
    <p:sldId id="273" r:id="rId15"/>
    <p:sldId id="274" r:id="rId16"/>
    <p:sldId id="275" r:id="rId17"/>
    <p:sldId id="276" r:id="rId18"/>
    <p:sldId id="283" r:id="rId19"/>
    <p:sldId id="284" r:id="rId20"/>
    <p:sldId id="285" r:id="rId21"/>
    <p:sldId id="265" r:id="rId22"/>
    <p:sldId id="277" r:id="rId23"/>
    <p:sldId id="278" r:id="rId24"/>
    <p:sldId id="279" r:id="rId25"/>
    <p:sldId id="280" r:id="rId26"/>
    <p:sldId id="281" r:id="rId27"/>
    <p:sldId id="266" r:id="rId28"/>
    <p:sldId id="282" r:id="rId29"/>
    <p:sldId id="267"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23465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28F8AF5-D6F6-4A68-AC55-3CA653A59C34}" type="datetimeFigureOut">
              <a:rPr lang="de-DE" smtClean="0"/>
              <a:t>02.01.2024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153368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302469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526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169138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214969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271791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417162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35572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38601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43975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28F8AF5-D6F6-4A68-AC55-3CA653A59C34}" type="datetimeFigureOut">
              <a:rPr lang="de-DE" smtClean="0"/>
              <a:t>02.01.2024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391186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28F8AF5-D6F6-4A68-AC55-3CA653A59C34}" type="datetimeFigureOut">
              <a:rPr lang="de-DE" smtClean="0"/>
              <a:t>02.01.2024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280377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395525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216591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328F8AF5-D6F6-4A68-AC55-3CA653A59C34}" type="datetimeFigureOut">
              <a:rPr lang="de-DE" smtClean="0"/>
              <a:t>02.01.2024</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98119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28F8AF5-D6F6-4A68-AC55-3CA653A59C34}" type="datetimeFigureOut">
              <a:rPr lang="de-DE" smtClean="0"/>
              <a:t>02.01.2024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265BDF4-A337-41CE-BC9D-7A20E94168E5}" type="slidenum">
              <a:rPr lang="de-DE" smtClean="0"/>
              <a:t>‹#›</a:t>
            </a:fld>
            <a:endParaRPr lang="de-DE"/>
          </a:p>
        </p:txBody>
      </p:sp>
    </p:spTree>
    <p:extLst>
      <p:ext uri="{BB962C8B-B14F-4D97-AF65-F5344CB8AC3E}">
        <p14:creationId xmlns:p14="http://schemas.microsoft.com/office/powerpoint/2010/main" val="187117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8F8AF5-D6F6-4A68-AC55-3CA653A59C34}" type="datetimeFigureOut">
              <a:rPr lang="de-DE" smtClean="0"/>
              <a:t>02.01.2024</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65BDF4-A337-41CE-BC9D-7A20E94168E5}" type="slidenum">
              <a:rPr lang="de-DE" smtClean="0"/>
              <a:t>‹#›</a:t>
            </a:fld>
            <a:endParaRPr lang="de-DE"/>
          </a:p>
        </p:txBody>
      </p:sp>
    </p:spTree>
    <p:extLst>
      <p:ext uri="{BB962C8B-B14F-4D97-AF65-F5344CB8AC3E}">
        <p14:creationId xmlns:p14="http://schemas.microsoft.com/office/powerpoint/2010/main" val="135193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7DAB084-D3A6-9AC8-7A8E-637B806D6251}"/>
              </a:ext>
            </a:extLst>
          </p:cNvPr>
          <p:cNvPicPr>
            <a:picLocks noChangeAspect="1"/>
          </p:cNvPicPr>
          <p:nvPr/>
        </p:nvPicPr>
        <p:blipFill rotWithShape="1">
          <a:blip r:embed="rId2">
            <a:alphaModFix amt="40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3A68E925-9D96-0938-2BA4-F1B2DCAAF596}"/>
              </a:ext>
            </a:extLst>
          </p:cNvPr>
          <p:cNvSpPr>
            <a:spLocks noGrp="1"/>
          </p:cNvSpPr>
          <p:nvPr>
            <p:ph type="ctrTitle"/>
          </p:nvPr>
        </p:nvSpPr>
        <p:spPr>
          <a:xfrm>
            <a:off x="1154955" y="1447800"/>
            <a:ext cx="8825658" cy="3329581"/>
          </a:xfrm>
        </p:spPr>
        <p:txBody>
          <a:bodyPr>
            <a:normAutofit/>
          </a:bodyPr>
          <a:lstStyle/>
          <a:p>
            <a:pPr>
              <a:lnSpc>
                <a:spcPct val="90000"/>
              </a:lnSpc>
            </a:pPr>
            <a:r>
              <a:rPr lang="de-DE" sz="6100" b="1" i="0">
                <a:solidFill>
                  <a:schemeClr val="tx1"/>
                </a:solidFill>
                <a:effectLst/>
                <a:latin typeface="Söhne"/>
              </a:rPr>
              <a:t>"Portfolio Risk Management Dashboard</a:t>
            </a:r>
            <a:br>
              <a:rPr lang="de-DE" sz="6100" b="1" i="0">
                <a:solidFill>
                  <a:schemeClr val="tx1"/>
                </a:solidFill>
                <a:effectLst/>
                <a:latin typeface="Söhne"/>
              </a:rPr>
            </a:br>
            <a:endParaRPr lang="de-DE" sz="6100">
              <a:solidFill>
                <a:schemeClr val="tx1"/>
              </a:solidFill>
            </a:endParaRPr>
          </a:p>
        </p:txBody>
      </p:sp>
      <p:sp>
        <p:nvSpPr>
          <p:cNvPr id="3" name="Subtitle 2">
            <a:extLst>
              <a:ext uri="{FF2B5EF4-FFF2-40B4-BE49-F238E27FC236}">
                <a16:creationId xmlns:a16="http://schemas.microsoft.com/office/drawing/2014/main" id="{53BC1948-F991-538E-05DD-B2AB7B8B360F}"/>
              </a:ext>
            </a:extLst>
          </p:cNvPr>
          <p:cNvSpPr>
            <a:spLocks noGrp="1"/>
          </p:cNvSpPr>
          <p:nvPr>
            <p:ph type="subTitle" idx="1"/>
          </p:nvPr>
        </p:nvSpPr>
        <p:spPr>
          <a:xfrm>
            <a:off x="1154955" y="4777380"/>
            <a:ext cx="8825658" cy="861420"/>
          </a:xfrm>
        </p:spPr>
        <p:txBody>
          <a:bodyPr>
            <a:normAutofit/>
          </a:bodyPr>
          <a:lstStyle/>
          <a:p>
            <a:pPr>
              <a:lnSpc>
                <a:spcPct val="90000"/>
              </a:lnSpc>
            </a:pPr>
            <a:endParaRPr lang="de-DE" sz="1100" b="1" i="0">
              <a:solidFill>
                <a:schemeClr val="tx1"/>
              </a:solidFill>
              <a:effectLst/>
              <a:latin typeface="Söhne"/>
            </a:endParaRPr>
          </a:p>
          <a:p>
            <a:pPr>
              <a:lnSpc>
                <a:spcPct val="90000"/>
              </a:lnSpc>
            </a:pPr>
            <a:r>
              <a:rPr lang="en-GB" sz="1100">
                <a:solidFill>
                  <a:schemeClr val="tx1"/>
                </a:solidFill>
              </a:rPr>
              <a:t>”SAFEGUARDING INVESTMENTS IN AN UNCERTAIN MARKET” </a:t>
            </a:r>
          </a:p>
          <a:p>
            <a:pPr>
              <a:lnSpc>
                <a:spcPct val="90000"/>
              </a:lnSpc>
            </a:pPr>
            <a:r>
              <a:rPr lang="en-GB" sz="1100">
                <a:solidFill>
                  <a:schemeClr val="tx1"/>
                </a:solidFill>
              </a:rPr>
              <a:t>IS THE PORTFOLIO DOING WELL? </a:t>
            </a:r>
            <a:endParaRPr lang="de-DE" sz="1100">
              <a:solidFill>
                <a:schemeClr val="tx1"/>
              </a:solidFill>
            </a:endParaRPr>
          </a:p>
        </p:txBody>
      </p:sp>
    </p:spTree>
    <p:extLst>
      <p:ext uri="{BB962C8B-B14F-4D97-AF65-F5344CB8AC3E}">
        <p14:creationId xmlns:p14="http://schemas.microsoft.com/office/powerpoint/2010/main" val="40626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old coloured compass">
            <a:extLst>
              <a:ext uri="{FF2B5EF4-FFF2-40B4-BE49-F238E27FC236}">
                <a16:creationId xmlns:a16="http://schemas.microsoft.com/office/drawing/2014/main" id="{B19ED197-FF6A-4D2A-24A8-E1C695855F8D}"/>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AF0F49D9-E558-9CBC-5671-FCB7BB700CBB}"/>
              </a:ext>
            </a:extLst>
          </p:cNvPr>
          <p:cNvSpPr>
            <a:spLocks noGrp="1"/>
          </p:cNvSpPr>
          <p:nvPr>
            <p:ph type="title"/>
          </p:nvPr>
        </p:nvSpPr>
        <p:spPr>
          <a:xfrm>
            <a:off x="841249" y="941832"/>
            <a:ext cx="10506456" cy="2057400"/>
          </a:xfrm>
        </p:spPr>
        <p:txBody>
          <a:bodyPr anchor="b">
            <a:normAutofit/>
          </a:bodyPr>
          <a:lstStyle/>
          <a:p>
            <a:r>
              <a:rPr lang="en-GB" sz="5000" b="1" i="0" dirty="0">
                <a:solidFill>
                  <a:schemeClr val="tx1"/>
                </a:solidFill>
                <a:effectLst/>
                <a:latin typeface="Söhne"/>
              </a:rPr>
              <a:t>Insights from Visualization</a:t>
            </a:r>
            <a:br>
              <a:rPr lang="en-GB" sz="5000" b="1" i="0" dirty="0">
                <a:solidFill>
                  <a:schemeClr val="tx1"/>
                </a:solidFill>
                <a:effectLst/>
                <a:latin typeface="Söhne"/>
              </a:rPr>
            </a:br>
            <a:endParaRPr lang="de-DE" sz="5000" dirty="0">
              <a:solidFill>
                <a:schemeClr val="tx1"/>
              </a:solidFill>
            </a:endParaRPr>
          </a:p>
        </p:txBody>
      </p:sp>
      <p:sp>
        <p:nvSpPr>
          <p:cNvPr id="3" name="Content Placeholder 2">
            <a:extLst>
              <a:ext uri="{FF2B5EF4-FFF2-40B4-BE49-F238E27FC236}">
                <a16:creationId xmlns:a16="http://schemas.microsoft.com/office/drawing/2014/main" id="{E0308B38-63CC-DFB7-26D4-4930D5BEF161}"/>
              </a:ext>
            </a:extLst>
          </p:cNvPr>
          <p:cNvSpPr>
            <a:spLocks noGrp="1"/>
          </p:cNvSpPr>
          <p:nvPr>
            <p:ph idx="1"/>
          </p:nvPr>
        </p:nvSpPr>
        <p:spPr>
          <a:xfrm>
            <a:off x="841248" y="3502152"/>
            <a:ext cx="10506456" cy="2670048"/>
          </a:xfrm>
        </p:spPr>
        <p:txBody>
          <a:bodyPr>
            <a:normAutofit fontScale="92500" lnSpcReduction="20000"/>
          </a:bodyPr>
          <a:lstStyle/>
          <a:p>
            <a:pPr marL="0" indent="0">
              <a:buNone/>
            </a:pPr>
            <a:r>
              <a:rPr lang="en-GB" sz="1100" b="1" i="0" dirty="0">
                <a:effectLst/>
                <a:latin typeface="Söhne"/>
              </a:rPr>
              <a:t>"Decoding Risk Metrics"</a:t>
            </a:r>
          </a:p>
          <a:p>
            <a:pPr>
              <a:buFont typeface="+mj-lt"/>
              <a:buAutoNum type="arabicPeriod"/>
            </a:pPr>
            <a:r>
              <a:rPr lang="en-GB" sz="1100" b="1" i="0" dirty="0">
                <a:effectLst/>
                <a:latin typeface="Söhne"/>
              </a:rPr>
              <a:t>Fig. 1.1: Historical Volatility</a:t>
            </a:r>
            <a:endParaRPr lang="en-GB" sz="1100" b="0" i="0" dirty="0">
              <a:effectLst/>
              <a:latin typeface="Söhne"/>
            </a:endParaRPr>
          </a:p>
          <a:p>
            <a:pPr marL="742950" lvl="1" indent="-285750">
              <a:buFont typeface="+mj-lt"/>
              <a:buAutoNum type="arabicPeriod"/>
            </a:pPr>
            <a:r>
              <a:rPr lang="en-GB" sz="1100" b="0" i="0" dirty="0">
                <a:effectLst/>
                <a:latin typeface="Söhne"/>
              </a:rPr>
              <a:t>Interpretation of high historical volatility indicating potential price fluctuations.</a:t>
            </a:r>
          </a:p>
          <a:p>
            <a:pPr>
              <a:buFont typeface="+mj-lt"/>
              <a:buAutoNum type="arabicPeriod"/>
            </a:pPr>
            <a:r>
              <a:rPr lang="en-GB" sz="1100" b="1" i="0" dirty="0">
                <a:effectLst/>
                <a:latin typeface="Söhne"/>
              </a:rPr>
              <a:t>Fig. 1.2: Asset Contribution and Local Excess Risk Breakdown</a:t>
            </a:r>
            <a:endParaRPr lang="en-GB" sz="1100" b="0" i="0" dirty="0">
              <a:effectLst/>
              <a:latin typeface="Söhne"/>
            </a:endParaRPr>
          </a:p>
          <a:p>
            <a:pPr marL="742950" lvl="1" indent="-285750">
              <a:buFont typeface="+mj-lt"/>
              <a:buAutoNum type="arabicPeriod"/>
            </a:pPr>
            <a:r>
              <a:rPr lang="en-GB" sz="1100" b="0" i="0" dirty="0">
                <a:effectLst/>
                <a:latin typeface="Söhne"/>
              </a:rPr>
              <a:t>Understanding high Asset Contribution and Local Excess Risk during specific time periods.</a:t>
            </a:r>
          </a:p>
          <a:p>
            <a:pPr>
              <a:buFont typeface="+mj-lt"/>
              <a:buAutoNum type="arabicPeriod"/>
            </a:pPr>
            <a:r>
              <a:rPr lang="en-GB" sz="1100" b="1" i="0" dirty="0">
                <a:effectLst/>
                <a:latin typeface="Söhne"/>
              </a:rPr>
              <a:t>Fig. 2.1 and 2.2: Asset Contribution to Risk and Asset Weight</a:t>
            </a:r>
            <a:endParaRPr lang="en-GB" sz="1100" b="0" i="0" dirty="0">
              <a:effectLst/>
              <a:latin typeface="Söhne"/>
            </a:endParaRPr>
          </a:p>
          <a:p>
            <a:pPr marL="742950" lvl="1" indent="-285750">
              <a:buFont typeface="+mj-lt"/>
              <a:buAutoNum type="arabicPeriod"/>
            </a:pPr>
            <a:r>
              <a:rPr lang="en-GB" sz="1100" b="0" i="0" dirty="0">
                <a:effectLst/>
                <a:latin typeface="Söhne"/>
              </a:rPr>
              <a:t>Relationship between asset contribution to risk and asset weight, emphasizing risk concentration and diversification.</a:t>
            </a:r>
          </a:p>
          <a:p>
            <a:pPr>
              <a:buFont typeface="+mj-lt"/>
              <a:buAutoNum type="arabicPeriod"/>
            </a:pPr>
            <a:r>
              <a:rPr lang="en-GB" sz="1100" b="1" i="0" dirty="0">
                <a:effectLst/>
                <a:latin typeface="Söhne"/>
              </a:rPr>
              <a:t>Fig. 2.4: Risk Metrics</a:t>
            </a:r>
            <a:endParaRPr lang="en-GB" sz="1100" b="0" i="0" dirty="0">
              <a:effectLst/>
              <a:latin typeface="Söhne"/>
            </a:endParaRPr>
          </a:p>
          <a:p>
            <a:pPr marL="742950" lvl="1" indent="-285750">
              <a:buFont typeface="+mj-lt"/>
              <a:buAutoNum type="arabicPeriod"/>
            </a:pPr>
            <a:r>
              <a:rPr lang="en-GB" sz="1100" b="0" i="0" dirty="0">
                <a:effectLst/>
                <a:latin typeface="Söhne"/>
              </a:rPr>
              <a:t>Interpreting positive and negative risk metrics for each stock.</a:t>
            </a:r>
          </a:p>
          <a:p>
            <a:br>
              <a:rPr lang="en-GB" sz="1100" dirty="0"/>
            </a:br>
            <a:endParaRPr lang="de-DE" sz="1100" dirty="0"/>
          </a:p>
        </p:txBody>
      </p:sp>
    </p:spTree>
    <p:extLst>
      <p:ext uri="{BB962C8B-B14F-4D97-AF65-F5344CB8AC3E}">
        <p14:creationId xmlns:p14="http://schemas.microsoft.com/office/powerpoint/2010/main" val="39857125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8CCC-41AA-8AE2-B11C-46F798DCDC80}"/>
              </a:ext>
            </a:extLst>
          </p:cNvPr>
          <p:cNvSpPr>
            <a:spLocks noGrp="1"/>
          </p:cNvSpPr>
          <p:nvPr>
            <p:ph type="title"/>
          </p:nvPr>
        </p:nvSpPr>
        <p:spPr>
          <a:xfrm>
            <a:off x="6597016" y="905011"/>
            <a:ext cx="4589328" cy="1889135"/>
          </a:xfrm>
        </p:spPr>
        <p:txBody>
          <a:bodyPr anchor="b">
            <a:normAutofit/>
          </a:bodyPr>
          <a:lstStyle/>
          <a:p>
            <a:r>
              <a:rPr lang="en-GB" sz="4800" b="1" i="0" dirty="0">
                <a:effectLst/>
                <a:latin typeface="Söhne"/>
              </a:rPr>
              <a:t>Historical Volatility</a:t>
            </a:r>
            <a:endParaRPr lang="de-DE" sz="4800" dirty="0"/>
          </a:p>
        </p:txBody>
      </p:sp>
      <p:sp>
        <p:nvSpPr>
          <p:cNvPr id="7" name="Content Placeholder 6">
            <a:extLst>
              <a:ext uri="{FF2B5EF4-FFF2-40B4-BE49-F238E27FC236}">
                <a16:creationId xmlns:a16="http://schemas.microsoft.com/office/drawing/2014/main" id="{BE765FFE-9FF8-F069-9DB5-9DB4187D2723}"/>
              </a:ext>
            </a:extLst>
          </p:cNvPr>
          <p:cNvSpPr>
            <a:spLocks noGrp="1"/>
          </p:cNvSpPr>
          <p:nvPr>
            <p:ph idx="1"/>
          </p:nvPr>
        </p:nvSpPr>
        <p:spPr>
          <a:xfrm>
            <a:off x="6597016" y="2965592"/>
            <a:ext cx="4589328" cy="2987397"/>
          </a:xfrm>
        </p:spPr>
        <p:txBody>
          <a:bodyPr>
            <a:normAutofit/>
          </a:bodyPr>
          <a:lstStyle/>
          <a:p>
            <a:pPr marL="0" indent="0">
              <a:buNone/>
            </a:pPr>
            <a:r>
              <a:rPr lang="en-US" sz="1800" dirty="0"/>
              <a:t>In the Fig. we the stocks on average has a more 50% volatility except for the stock KO which is below 50%, </a:t>
            </a: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endParaRPr lang="de-DE" sz="1800" dirty="0"/>
          </a:p>
        </p:txBody>
      </p:sp>
      <p:pic>
        <p:nvPicPr>
          <p:cNvPr id="9" name="Picture 8">
            <a:extLst>
              <a:ext uri="{FF2B5EF4-FFF2-40B4-BE49-F238E27FC236}">
                <a16:creationId xmlns:a16="http://schemas.microsoft.com/office/drawing/2014/main" id="{4D54A1B1-E82E-9F4C-0398-E3406F722DA5}"/>
              </a:ext>
            </a:extLst>
          </p:cNvPr>
          <p:cNvPicPr>
            <a:picLocks noChangeAspect="1"/>
          </p:cNvPicPr>
          <p:nvPr/>
        </p:nvPicPr>
        <p:blipFill>
          <a:blip r:embed="rId2"/>
          <a:stretch>
            <a:fillRect/>
          </a:stretch>
        </p:blipFill>
        <p:spPr>
          <a:xfrm>
            <a:off x="720807" y="1859306"/>
            <a:ext cx="5468347" cy="3130627"/>
          </a:xfrm>
          <a:prstGeom prst="rect">
            <a:avLst/>
          </a:prstGeom>
        </p:spPr>
      </p:pic>
    </p:spTree>
    <p:extLst>
      <p:ext uri="{BB962C8B-B14F-4D97-AF65-F5344CB8AC3E}">
        <p14:creationId xmlns:p14="http://schemas.microsoft.com/office/powerpoint/2010/main" val="300560506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9615-0D29-D6D6-D5E9-E98D2A0F562C}"/>
              </a:ext>
            </a:extLst>
          </p:cNvPr>
          <p:cNvSpPr>
            <a:spLocks noGrp="1"/>
          </p:cNvSpPr>
          <p:nvPr>
            <p:ph type="title"/>
          </p:nvPr>
        </p:nvSpPr>
        <p:spPr>
          <a:xfrm>
            <a:off x="1191966" y="900622"/>
            <a:ext cx="6611012" cy="1893524"/>
          </a:xfrm>
        </p:spPr>
        <p:txBody>
          <a:bodyPr anchor="b">
            <a:normAutofit/>
          </a:bodyPr>
          <a:lstStyle/>
          <a:p>
            <a:r>
              <a:rPr lang="en-US" sz="4800" dirty="0"/>
              <a:t>Conti….</a:t>
            </a:r>
            <a:endParaRPr lang="de-DE" sz="4800" dirty="0"/>
          </a:p>
        </p:txBody>
      </p:sp>
      <p:sp>
        <p:nvSpPr>
          <p:cNvPr id="3" name="Content Placeholder 2">
            <a:extLst>
              <a:ext uri="{FF2B5EF4-FFF2-40B4-BE49-F238E27FC236}">
                <a16:creationId xmlns:a16="http://schemas.microsoft.com/office/drawing/2014/main" id="{096DA946-688F-A6A4-5A34-393E899B73F8}"/>
              </a:ext>
            </a:extLst>
          </p:cNvPr>
          <p:cNvSpPr>
            <a:spLocks noGrp="1"/>
          </p:cNvSpPr>
          <p:nvPr>
            <p:ph idx="1"/>
          </p:nvPr>
        </p:nvSpPr>
        <p:spPr>
          <a:xfrm>
            <a:off x="1191966" y="2965593"/>
            <a:ext cx="6611012" cy="2941544"/>
          </a:xfrm>
        </p:spPr>
        <p:txBody>
          <a:bodyPr>
            <a:normAutofit lnSpcReduction="10000"/>
          </a:bodyPr>
          <a:lstStyle/>
          <a:p>
            <a:pPr marL="0" indent="0">
              <a:buNone/>
            </a:pPr>
            <a:r>
              <a:rPr lang="en-US" sz="1000"/>
              <a:t>A high volatility means:</a:t>
            </a:r>
          </a:p>
          <a:p>
            <a:r>
              <a:rPr lang="en-GB" sz="1000"/>
              <a:t>Greater Price Fluctuations </a:t>
            </a:r>
          </a:p>
          <a:p>
            <a:r>
              <a:rPr lang="en-GB" sz="1000"/>
              <a:t> Increased Risk</a:t>
            </a:r>
          </a:p>
          <a:p>
            <a:r>
              <a:rPr lang="en-GB" sz="1000"/>
              <a:t>Market Uncertainty</a:t>
            </a:r>
          </a:p>
          <a:p>
            <a:r>
              <a:rPr lang="en-GB" sz="1000"/>
              <a:t>Options Pricing Impact</a:t>
            </a:r>
          </a:p>
          <a:p>
            <a:r>
              <a:rPr lang="en-GB" sz="1000"/>
              <a:t>Short-Term Trading Opportunities:. </a:t>
            </a:r>
          </a:p>
          <a:p>
            <a:r>
              <a:rPr lang="en-GB" sz="1000"/>
              <a:t>Potential for Rapid Losses or Gains</a:t>
            </a:r>
          </a:p>
          <a:p>
            <a:r>
              <a:rPr lang="en-GB" sz="1000"/>
              <a:t>Consideration in Risk Management</a:t>
            </a:r>
          </a:p>
          <a:p>
            <a:endParaRPr lang="en-GB" sz="1000"/>
          </a:p>
          <a:p>
            <a:pPr marL="0" indent="0">
              <a:buNone/>
            </a:pPr>
            <a:r>
              <a:rPr lang="en-GB" sz="1000"/>
              <a:t>It's important to note that historical volatility is based on past price movements and does not predict future volatility with certainty. Market conditions can change, and historical volatility may not accurately reflect future price behavior.</a:t>
            </a:r>
            <a:endParaRPr lang="en-US" sz="1000"/>
          </a:p>
          <a:p>
            <a:endParaRPr lang="de-DE" sz="1000"/>
          </a:p>
        </p:txBody>
      </p:sp>
    </p:spTree>
    <p:extLst>
      <p:ext uri="{BB962C8B-B14F-4D97-AF65-F5344CB8AC3E}">
        <p14:creationId xmlns:p14="http://schemas.microsoft.com/office/powerpoint/2010/main" val="164403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D62C9-AE1C-7DE0-6F36-15AA94A7C629}"/>
              </a:ext>
            </a:extLst>
          </p:cNvPr>
          <p:cNvPicPr>
            <a:picLocks noChangeAspect="1"/>
          </p:cNvPicPr>
          <p:nvPr/>
        </p:nvPicPr>
        <p:blipFill>
          <a:blip r:embed="rId2"/>
          <a:stretch>
            <a:fillRect/>
          </a:stretch>
        </p:blipFill>
        <p:spPr>
          <a:xfrm>
            <a:off x="786385" y="2607486"/>
            <a:ext cx="5270026" cy="3082964"/>
          </a:xfrm>
          <a:prstGeom prst="rect">
            <a:avLst/>
          </a:prstGeom>
        </p:spPr>
      </p:pic>
      <p:sp>
        <p:nvSpPr>
          <p:cNvPr id="2" name="Title 1">
            <a:extLst>
              <a:ext uri="{FF2B5EF4-FFF2-40B4-BE49-F238E27FC236}">
                <a16:creationId xmlns:a16="http://schemas.microsoft.com/office/drawing/2014/main" id="{1FFD6CE7-E0CB-0E2E-EB8D-DEB268ADC655}"/>
              </a:ext>
            </a:extLst>
          </p:cNvPr>
          <p:cNvSpPr>
            <a:spLocks noGrp="1"/>
          </p:cNvSpPr>
          <p:nvPr>
            <p:ph type="title"/>
          </p:nvPr>
        </p:nvSpPr>
        <p:spPr>
          <a:xfrm>
            <a:off x="786384" y="576072"/>
            <a:ext cx="10377484" cy="1546533"/>
          </a:xfrm>
        </p:spPr>
        <p:txBody>
          <a:bodyPr anchor="t">
            <a:normAutofit fontScale="90000"/>
          </a:bodyPr>
          <a:lstStyle/>
          <a:p>
            <a:r>
              <a:rPr lang="en-GB" sz="4800" b="1" i="0">
                <a:solidFill>
                  <a:schemeClr val="tx1"/>
                </a:solidFill>
                <a:effectLst/>
                <a:latin typeface="Söhne"/>
              </a:rPr>
              <a:t>Contribution and Local Excess Risk Breakdown</a:t>
            </a:r>
            <a:endParaRPr lang="de-DE" sz="4800">
              <a:solidFill>
                <a:schemeClr val="tx1"/>
              </a:solidFill>
            </a:endParaRPr>
          </a:p>
        </p:txBody>
      </p:sp>
      <p:sp>
        <p:nvSpPr>
          <p:cNvPr id="3" name="Content Placeholder 2">
            <a:extLst>
              <a:ext uri="{FF2B5EF4-FFF2-40B4-BE49-F238E27FC236}">
                <a16:creationId xmlns:a16="http://schemas.microsoft.com/office/drawing/2014/main" id="{837DCDD2-6C31-EA07-548A-E16A2C1A2540}"/>
              </a:ext>
            </a:extLst>
          </p:cNvPr>
          <p:cNvSpPr>
            <a:spLocks noGrp="1"/>
          </p:cNvSpPr>
          <p:nvPr>
            <p:ph idx="1"/>
          </p:nvPr>
        </p:nvSpPr>
        <p:spPr>
          <a:xfrm>
            <a:off x="6464409" y="2197386"/>
            <a:ext cx="4699459" cy="3903163"/>
          </a:xfrm>
        </p:spPr>
        <p:txBody>
          <a:bodyPr anchor="ctr">
            <a:normAutofit/>
          </a:bodyPr>
          <a:lstStyle/>
          <a:p>
            <a:r>
              <a:rPr lang="en-GB" sz="1800" dirty="0"/>
              <a:t>In the Fig. we see the breakdown of asset contribution and excess risk, we can see the portfolio is at its highest level in 2021 towards 2022 and it has been fluctuating since then.</a:t>
            </a:r>
            <a:endParaRPr lang="de-DE" sz="1800" dirty="0"/>
          </a:p>
        </p:txBody>
      </p:sp>
    </p:spTree>
    <p:extLst>
      <p:ext uri="{BB962C8B-B14F-4D97-AF65-F5344CB8AC3E}">
        <p14:creationId xmlns:p14="http://schemas.microsoft.com/office/powerpoint/2010/main" val="99164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EB57-E817-28E4-6E3B-E3F3CAD5D976}"/>
              </a:ext>
            </a:extLst>
          </p:cNvPr>
          <p:cNvSpPr>
            <a:spLocks noGrp="1"/>
          </p:cNvSpPr>
          <p:nvPr>
            <p:ph type="title"/>
          </p:nvPr>
        </p:nvSpPr>
        <p:spPr/>
        <p:txBody>
          <a:bodyPr/>
          <a:lstStyle/>
          <a:p>
            <a:r>
              <a:rPr lang="en-US" dirty="0"/>
              <a:t>Conti….</a:t>
            </a:r>
            <a:endParaRPr lang="de-DE" dirty="0"/>
          </a:p>
        </p:txBody>
      </p:sp>
      <p:sp>
        <p:nvSpPr>
          <p:cNvPr id="3" name="Content Placeholder 2">
            <a:extLst>
              <a:ext uri="{FF2B5EF4-FFF2-40B4-BE49-F238E27FC236}">
                <a16:creationId xmlns:a16="http://schemas.microsoft.com/office/drawing/2014/main" id="{4AF6CEA2-5963-F9A5-B9F9-EC9EB14CB44C}"/>
              </a:ext>
            </a:extLst>
          </p:cNvPr>
          <p:cNvSpPr>
            <a:spLocks noGrp="1"/>
          </p:cNvSpPr>
          <p:nvPr>
            <p:ph idx="1"/>
          </p:nvPr>
        </p:nvSpPr>
        <p:spPr/>
        <p:txBody>
          <a:bodyPr>
            <a:normAutofit/>
          </a:bodyPr>
          <a:lstStyle/>
          <a:p>
            <a:pPr marL="0" indent="0">
              <a:buNone/>
            </a:pPr>
            <a:r>
              <a:rPr lang="en-GB" sz="1400" dirty="0"/>
              <a:t>A high Asset Contribution and Local Excess Risk Breakdown can highlight the strengths and vulnerabilities of a portfolio</a:t>
            </a:r>
          </a:p>
          <a:p>
            <a:pPr marL="228600" indent="-228600">
              <a:buAutoNum type="arabicPeriod"/>
            </a:pPr>
            <a:r>
              <a:rPr lang="en-GB" sz="1400" dirty="0"/>
              <a:t>Potential Trade-offs</a:t>
            </a:r>
          </a:p>
          <a:p>
            <a:pPr marL="228600" indent="-228600">
              <a:buAutoNum type="arabicPeriod"/>
            </a:pPr>
            <a:r>
              <a:rPr lang="en-GB" sz="1400" dirty="0"/>
              <a:t>Active Management Considerations</a:t>
            </a:r>
          </a:p>
          <a:p>
            <a:pPr marL="228600" indent="-228600">
              <a:buAutoNum type="arabicPeriod"/>
            </a:pPr>
            <a:r>
              <a:rPr lang="en-GB" sz="1400" dirty="0"/>
              <a:t> Strategic Decision-Making.</a:t>
            </a:r>
          </a:p>
          <a:p>
            <a:pPr marL="228600" indent="-228600">
              <a:buAutoNum type="arabicPeriod"/>
            </a:pPr>
            <a:r>
              <a:rPr lang="en-GB" sz="1400" dirty="0"/>
              <a:t>Market and Economic Insights</a:t>
            </a:r>
            <a:endParaRPr lang="de-DE" sz="1400" dirty="0"/>
          </a:p>
        </p:txBody>
      </p:sp>
    </p:spTree>
    <p:extLst>
      <p:ext uri="{BB962C8B-B14F-4D97-AF65-F5344CB8AC3E}">
        <p14:creationId xmlns:p14="http://schemas.microsoft.com/office/powerpoint/2010/main" val="468178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EB5D-B109-2663-D08A-1BECE14B483D}"/>
              </a:ext>
            </a:extLst>
          </p:cNvPr>
          <p:cNvSpPr>
            <a:spLocks noGrp="1"/>
          </p:cNvSpPr>
          <p:nvPr>
            <p:ph type="title"/>
          </p:nvPr>
        </p:nvSpPr>
        <p:spPr/>
        <p:txBody>
          <a:bodyPr/>
          <a:lstStyle/>
          <a:p>
            <a:r>
              <a:rPr lang="en-GB" sz="4400" b="1" i="0" dirty="0">
                <a:solidFill>
                  <a:schemeClr val="tx1"/>
                </a:solidFill>
                <a:effectLst/>
                <a:latin typeface="Söhne"/>
              </a:rPr>
              <a:t>Asset Contribution to Risk and Asset Weight</a:t>
            </a:r>
            <a:endParaRPr lang="de-DE" dirty="0">
              <a:solidFill>
                <a:schemeClr val="tx1"/>
              </a:solidFill>
            </a:endParaRPr>
          </a:p>
        </p:txBody>
      </p:sp>
      <p:sp>
        <p:nvSpPr>
          <p:cNvPr id="3" name="Content Placeholder 2">
            <a:extLst>
              <a:ext uri="{FF2B5EF4-FFF2-40B4-BE49-F238E27FC236}">
                <a16:creationId xmlns:a16="http://schemas.microsoft.com/office/drawing/2014/main" id="{AADA0758-F465-9541-C964-7D4913B32D80}"/>
              </a:ext>
            </a:extLst>
          </p:cNvPr>
          <p:cNvSpPr>
            <a:spLocks noGrp="1"/>
          </p:cNvSpPr>
          <p:nvPr>
            <p:ph idx="1"/>
          </p:nvPr>
        </p:nvSpPr>
        <p:spPr/>
        <p:txBody>
          <a:bodyPr>
            <a:normAutofit/>
          </a:bodyPr>
          <a:lstStyle/>
          <a:p>
            <a:pPr marL="0" indent="0">
              <a:buNone/>
            </a:pPr>
            <a:r>
              <a:rPr lang="en-GB" sz="1400" dirty="0"/>
              <a:t>In this Fig its shows the asset contribution to risk and the asset weight of the stock in a portfolio and we can see TSLA has the highest contribution to risk and has the lowest asset weight, before we understand this visualization, and we see the contribution risk is more than asset weight in the visualization.</a:t>
            </a:r>
          </a:p>
          <a:p>
            <a:pPr marL="0" indent="0">
              <a:buNone/>
            </a:pPr>
            <a:endParaRPr lang="de-DE" sz="1400" dirty="0"/>
          </a:p>
        </p:txBody>
      </p:sp>
      <p:pic>
        <p:nvPicPr>
          <p:cNvPr id="5" name="Picture 4">
            <a:extLst>
              <a:ext uri="{FF2B5EF4-FFF2-40B4-BE49-F238E27FC236}">
                <a16:creationId xmlns:a16="http://schemas.microsoft.com/office/drawing/2014/main" id="{CBCEA734-F999-E54A-A4D3-A9D848C6D483}"/>
              </a:ext>
            </a:extLst>
          </p:cNvPr>
          <p:cNvPicPr>
            <a:picLocks noChangeAspect="1"/>
          </p:cNvPicPr>
          <p:nvPr/>
        </p:nvPicPr>
        <p:blipFill>
          <a:blip r:embed="rId2"/>
          <a:stretch>
            <a:fillRect/>
          </a:stretch>
        </p:blipFill>
        <p:spPr>
          <a:xfrm>
            <a:off x="1322363" y="3142433"/>
            <a:ext cx="7946328" cy="3305636"/>
          </a:xfrm>
          <a:prstGeom prst="rect">
            <a:avLst/>
          </a:prstGeom>
        </p:spPr>
      </p:pic>
    </p:spTree>
    <p:extLst>
      <p:ext uri="{BB962C8B-B14F-4D97-AF65-F5344CB8AC3E}">
        <p14:creationId xmlns:p14="http://schemas.microsoft.com/office/powerpoint/2010/main" val="15113122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EFFA-668F-518C-5228-DD6D5BC52B0E}"/>
              </a:ext>
            </a:extLst>
          </p:cNvPr>
          <p:cNvSpPr>
            <a:spLocks noGrp="1"/>
          </p:cNvSpPr>
          <p:nvPr>
            <p:ph type="title"/>
          </p:nvPr>
        </p:nvSpPr>
        <p:spPr/>
        <p:txBody>
          <a:bodyPr/>
          <a:lstStyle/>
          <a:p>
            <a:r>
              <a:rPr lang="en-US" dirty="0"/>
              <a:t>Conti…</a:t>
            </a:r>
            <a:endParaRPr lang="de-DE" dirty="0"/>
          </a:p>
        </p:txBody>
      </p:sp>
      <p:sp>
        <p:nvSpPr>
          <p:cNvPr id="3" name="Content Placeholder 2">
            <a:extLst>
              <a:ext uri="{FF2B5EF4-FFF2-40B4-BE49-F238E27FC236}">
                <a16:creationId xmlns:a16="http://schemas.microsoft.com/office/drawing/2014/main" id="{101B9E67-7A95-B028-D2F8-8BF5CF97719E}"/>
              </a:ext>
            </a:extLst>
          </p:cNvPr>
          <p:cNvSpPr>
            <a:spLocks noGrp="1"/>
          </p:cNvSpPr>
          <p:nvPr>
            <p:ph idx="1"/>
          </p:nvPr>
        </p:nvSpPr>
        <p:spPr/>
        <p:txBody>
          <a:bodyPr>
            <a:normAutofit/>
          </a:bodyPr>
          <a:lstStyle/>
          <a:p>
            <a:pPr marL="0" indent="0">
              <a:buNone/>
            </a:pPr>
            <a:r>
              <a:rPr lang="en-GB" dirty="0"/>
              <a:t>Relationship Between Asset Contribution to Risk and Asset Weight:</a:t>
            </a:r>
          </a:p>
          <a:p>
            <a:pPr marL="0" indent="0">
              <a:buNone/>
            </a:pPr>
            <a:r>
              <a:rPr lang="en-GB" dirty="0"/>
              <a:t>1. Risk Concentration</a:t>
            </a:r>
          </a:p>
          <a:p>
            <a:pPr marL="0" indent="0">
              <a:buNone/>
            </a:pPr>
            <a:r>
              <a:rPr lang="en-GB" dirty="0"/>
              <a:t>2. Diversification Effect</a:t>
            </a:r>
          </a:p>
          <a:p>
            <a:pPr marL="0" indent="0">
              <a:buNone/>
            </a:pPr>
            <a:r>
              <a:rPr lang="en-GB" dirty="0"/>
              <a:t>3. Risk-Return Trade-off</a:t>
            </a:r>
          </a:p>
          <a:p>
            <a:pPr marL="0" indent="0">
              <a:buNone/>
            </a:pPr>
            <a:r>
              <a:rPr lang="en-GB" dirty="0"/>
              <a:t>4. Strategic Decision-Making</a:t>
            </a:r>
            <a:endParaRPr lang="de-DE" dirty="0"/>
          </a:p>
        </p:txBody>
      </p:sp>
    </p:spTree>
    <p:extLst>
      <p:ext uri="{BB962C8B-B14F-4D97-AF65-F5344CB8AC3E}">
        <p14:creationId xmlns:p14="http://schemas.microsoft.com/office/powerpoint/2010/main" val="2835903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9FF2-7AC3-D0B8-7F8C-6296295E5F5A}"/>
              </a:ext>
            </a:extLst>
          </p:cNvPr>
          <p:cNvSpPr>
            <a:spLocks noGrp="1"/>
          </p:cNvSpPr>
          <p:nvPr>
            <p:ph type="title"/>
          </p:nvPr>
        </p:nvSpPr>
        <p:spPr/>
        <p:txBody>
          <a:bodyPr/>
          <a:lstStyle/>
          <a:p>
            <a:r>
              <a:rPr lang="en-US" dirty="0"/>
              <a:t>Risk Metric</a:t>
            </a:r>
            <a:endParaRPr lang="de-DE" dirty="0"/>
          </a:p>
        </p:txBody>
      </p:sp>
      <p:sp>
        <p:nvSpPr>
          <p:cNvPr id="7" name="Content Placeholder 6">
            <a:extLst>
              <a:ext uri="{FF2B5EF4-FFF2-40B4-BE49-F238E27FC236}">
                <a16:creationId xmlns:a16="http://schemas.microsoft.com/office/drawing/2014/main" id="{3C043627-53A5-003C-6FD6-278D7F6FC76D}"/>
              </a:ext>
            </a:extLst>
          </p:cNvPr>
          <p:cNvSpPr>
            <a:spLocks noGrp="1"/>
          </p:cNvSpPr>
          <p:nvPr>
            <p:ph idx="1"/>
          </p:nvPr>
        </p:nvSpPr>
        <p:spPr/>
        <p:txBody>
          <a:bodyPr>
            <a:normAutofit/>
          </a:bodyPr>
          <a:lstStyle/>
          <a:p>
            <a:pPr marL="0" indent="0">
              <a:buNone/>
            </a:pPr>
            <a:r>
              <a:rPr lang="en-GB" sz="1400" dirty="0"/>
              <a:t>Risk metric, the we see above the we have both a positive and negative metrices on some of the tickers or stocks and a positive value indicates the magnitude or level of risk and a lower value is desirable, a negative result could indicate a reduction in risk, so with this the portfolio manager can see stocks that positively risker like show in the Visualisation and the ones that are negative and not risk at all.</a:t>
            </a:r>
          </a:p>
          <a:p>
            <a:pPr marL="0" indent="0">
              <a:buNone/>
            </a:pPr>
            <a:endParaRPr lang="de-DE" sz="1400" dirty="0"/>
          </a:p>
        </p:txBody>
      </p:sp>
      <p:pic>
        <p:nvPicPr>
          <p:cNvPr id="9" name="Picture 8">
            <a:extLst>
              <a:ext uri="{FF2B5EF4-FFF2-40B4-BE49-F238E27FC236}">
                <a16:creationId xmlns:a16="http://schemas.microsoft.com/office/drawing/2014/main" id="{847BC437-2028-0F30-F0FF-583AB580174D}"/>
              </a:ext>
            </a:extLst>
          </p:cNvPr>
          <p:cNvPicPr>
            <a:picLocks noChangeAspect="1"/>
          </p:cNvPicPr>
          <p:nvPr/>
        </p:nvPicPr>
        <p:blipFill>
          <a:blip r:embed="rId2"/>
          <a:stretch>
            <a:fillRect/>
          </a:stretch>
        </p:blipFill>
        <p:spPr>
          <a:xfrm>
            <a:off x="1681233" y="3428999"/>
            <a:ext cx="7364293" cy="2819399"/>
          </a:xfrm>
          <a:prstGeom prst="rect">
            <a:avLst/>
          </a:prstGeom>
        </p:spPr>
      </p:pic>
    </p:spTree>
    <p:extLst>
      <p:ext uri="{BB962C8B-B14F-4D97-AF65-F5344CB8AC3E}">
        <p14:creationId xmlns:p14="http://schemas.microsoft.com/office/powerpoint/2010/main" val="3034230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2DBC-99FF-6D42-6526-F03D9E8D719B}"/>
              </a:ext>
            </a:extLst>
          </p:cNvPr>
          <p:cNvSpPr>
            <a:spLocks noGrp="1"/>
          </p:cNvSpPr>
          <p:nvPr>
            <p:ph type="title"/>
          </p:nvPr>
        </p:nvSpPr>
        <p:spPr/>
        <p:txBody>
          <a:bodyPr/>
          <a:lstStyle/>
          <a:p>
            <a:r>
              <a:rPr lang="en-US" sz="24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BOTTOM FACTOR RISK CONTRIBUTION</a:t>
            </a:r>
            <a:br>
              <a:rPr lang="de-DE"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de-DE" sz="2400" dirty="0">
              <a:solidFill>
                <a:schemeClr val="tx1"/>
              </a:solidFill>
            </a:endParaRPr>
          </a:p>
        </p:txBody>
      </p:sp>
      <p:sp>
        <p:nvSpPr>
          <p:cNvPr id="3" name="Content Placeholder 2">
            <a:extLst>
              <a:ext uri="{FF2B5EF4-FFF2-40B4-BE49-F238E27FC236}">
                <a16:creationId xmlns:a16="http://schemas.microsoft.com/office/drawing/2014/main" id="{CDB628AA-D519-C9E0-DD18-E7993694F019}"/>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rPr>
              <a:t>The bottom factor risk or the factor risk contribution, in the above we can see  below in stock MA has the highest factor risks contribution of 0.56 which means If a specific factor has a high-risk contribution to the overall portfolio risk, it means that the fluctuations or movements in that factor have a significant impact on the portfolio's volatility.</a:t>
            </a:r>
          </a:p>
          <a:p>
            <a:endParaRPr lang="de-DE" dirty="0"/>
          </a:p>
        </p:txBody>
      </p:sp>
      <p:pic>
        <p:nvPicPr>
          <p:cNvPr id="4" name="Picture 3" descr="A screenshot of a computer&#10;&#10;Description automatically generated">
            <a:extLst>
              <a:ext uri="{FF2B5EF4-FFF2-40B4-BE49-F238E27FC236}">
                <a16:creationId xmlns:a16="http://schemas.microsoft.com/office/drawing/2014/main" id="{A1279050-3F70-D961-80A0-888240702C17}"/>
              </a:ext>
            </a:extLst>
          </p:cNvPr>
          <p:cNvPicPr>
            <a:picLocks noChangeAspect="1"/>
          </p:cNvPicPr>
          <p:nvPr/>
        </p:nvPicPr>
        <p:blipFill>
          <a:blip r:embed="rId2"/>
          <a:stretch>
            <a:fillRect/>
          </a:stretch>
        </p:blipFill>
        <p:spPr>
          <a:xfrm>
            <a:off x="1561102" y="3309258"/>
            <a:ext cx="7771583" cy="3096024"/>
          </a:xfrm>
          <a:prstGeom prst="rect">
            <a:avLst/>
          </a:prstGeom>
        </p:spPr>
      </p:pic>
    </p:spTree>
    <p:extLst>
      <p:ext uri="{BB962C8B-B14F-4D97-AF65-F5344CB8AC3E}">
        <p14:creationId xmlns:p14="http://schemas.microsoft.com/office/powerpoint/2010/main" val="332061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2439-F6AE-F1E7-C27E-9517F4C30FA2}"/>
              </a:ext>
            </a:extLst>
          </p:cNvPr>
          <p:cNvSpPr>
            <a:spLocks noGrp="1"/>
          </p:cNvSpPr>
          <p:nvPr>
            <p:ph type="title"/>
          </p:nvPr>
        </p:nvSpPr>
        <p:spPr/>
        <p:txBody>
          <a:bodyPr/>
          <a:lstStyle/>
          <a:p>
            <a:r>
              <a:rPr lang="en-US" dirty="0"/>
              <a:t>Conti….</a:t>
            </a:r>
            <a:endParaRPr lang="de-DE" dirty="0"/>
          </a:p>
        </p:txBody>
      </p:sp>
      <p:sp>
        <p:nvSpPr>
          <p:cNvPr id="6" name="Content Placeholder 5">
            <a:extLst>
              <a:ext uri="{FF2B5EF4-FFF2-40B4-BE49-F238E27FC236}">
                <a16:creationId xmlns:a16="http://schemas.microsoft.com/office/drawing/2014/main" id="{250B4E5F-2327-D7A2-E67D-E3E7F3E89D99}"/>
              </a:ext>
            </a:extLst>
          </p:cNvPr>
          <p:cNvSpPr>
            <a:spLocks noGrp="1"/>
          </p:cNvSpPr>
          <p:nvPr>
            <p:ph idx="1"/>
          </p:nvPr>
        </p:nvSpPr>
        <p:spPr>
          <a:xfrm>
            <a:off x="976702" y="2209801"/>
            <a:ext cx="8946541" cy="4195481"/>
          </a:xfrm>
        </p:spPr>
        <p:txBody>
          <a:bodyPr/>
          <a:lstStyle/>
          <a:p>
            <a:pPr marL="0" indent="0">
              <a:buNone/>
            </a:pPr>
            <a:r>
              <a:rPr lang="en-US" dirty="0"/>
              <a:t>In the other part of the bottom factor contribution, we could see the stocks are from 0.2 to 0.1 which is the lowest</a:t>
            </a:r>
          </a:p>
          <a:p>
            <a:pPr marL="0" indent="0">
              <a:buNone/>
            </a:pPr>
            <a:endParaRPr lang="de-DE" dirty="0"/>
          </a:p>
        </p:txBody>
      </p:sp>
      <p:pic>
        <p:nvPicPr>
          <p:cNvPr id="7" name="Picture 6" descr="A white background with black text&#10;&#10;Description automatically generated">
            <a:extLst>
              <a:ext uri="{FF2B5EF4-FFF2-40B4-BE49-F238E27FC236}">
                <a16:creationId xmlns:a16="http://schemas.microsoft.com/office/drawing/2014/main" id="{E968B4B8-57A7-054D-3F87-DAE49A610E21}"/>
              </a:ext>
            </a:extLst>
          </p:cNvPr>
          <p:cNvPicPr>
            <a:picLocks noChangeAspect="1"/>
          </p:cNvPicPr>
          <p:nvPr/>
        </p:nvPicPr>
        <p:blipFill>
          <a:blip r:embed="rId2"/>
          <a:stretch>
            <a:fillRect/>
          </a:stretch>
        </p:blipFill>
        <p:spPr>
          <a:xfrm>
            <a:off x="1997612" y="3355145"/>
            <a:ext cx="6444725" cy="2862775"/>
          </a:xfrm>
          <a:prstGeom prst="rect">
            <a:avLst/>
          </a:prstGeom>
        </p:spPr>
      </p:pic>
    </p:spTree>
    <p:extLst>
      <p:ext uri="{BB962C8B-B14F-4D97-AF65-F5344CB8AC3E}">
        <p14:creationId xmlns:p14="http://schemas.microsoft.com/office/powerpoint/2010/main" val="362595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E230-FF6E-D4D3-A592-A57A7B45BA34}"/>
              </a:ext>
            </a:extLst>
          </p:cNvPr>
          <p:cNvSpPr>
            <a:spLocks noGrp="1"/>
          </p:cNvSpPr>
          <p:nvPr>
            <p:ph type="title"/>
          </p:nvPr>
        </p:nvSpPr>
        <p:spPr>
          <a:xfrm>
            <a:off x="761803" y="350196"/>
            <a:ext cx="4646904" cy="1624520"/>
          </a:xfrm>
        </p:spPr>
        <p:txBody>
          <a:bodyPr anchor="ctr">
            <a:normAutofit/>
          </a:bodyPr>
          <a:lstStyle/>
          <a:p>
            <a:r>
              <a:rPr lang="de-DE" sz="4000" b="1" i="0">
                <a:effectLst/>
                <a:latin typeface="Söhne"/>
              </a:rPr>
              <a:t>Introduction</a:t>
            </a:r>
            <a:br>
              <a:rPr lang="de-DE" sz="4000" b="1" i="0">
                <a:effectLst/>
                <a:latin typeface="Söhne"/>
              </a:rPr>
            </a:br>
            <a:endParaRPr lang="de-DE" sz="4000"/>
          </a:p>
        </p:txBody>
      </p:sp>
      <p:sp>
        <p:nvSpPr>
          <p:cNvPr id="3" name="Content Placeholder 2">
            <a:extLst>
              <a:ext uri="{FF2B5EF4-FFF2-40B4-BE49-F238E27FC236}">
                <a16:creationId xmlns:a16="http://schemas.microsoft.com/office/drawing/2014/main" id="{446C8694-42C9-69C3-C219-46C1BD760228}"/>
              </a:ext>
            </a:extLst>
          </p:cNvPr>
          <p:cNvSpPr>
            <a:spLocks noGrp="1"/>
          </p:cNvSpPr>
          <p:nvPr>
            <p:ph idx="1"/>
          </p:nvPr>
        </p:nvSpPr>
        <p:spPr>
          <a:xfrm>
            <a:off x="761802" y="2743200"/>
            <a:ext cx="4646905" cy="3613149"/>
          </a:xfrm>
        </p:spPr>
        <p:txBody>
          <a:bodyPr anchor="ctr">
            <a:normAutofit/>
          </a:bodyPr>
          <a:lstStyle/>
          <a:p>
            <a:pPr marL="0" indent="0">
              <a:buNone/>
            </a:pPr>
            <a:r>
              <a:rPr lang="en-GB" sz="1400" dirty="0"/>
              <a:t>In the dynamic landscape of financial markets, effective risk management is paramount to achieving sustainable investment success. As investors or portfolio managers navigate through diverse asset classes, market conditions, and economic uncertainties, the ability to monitor and manage portfolio risk becomes a strategic imperative. To empower investors with comprehensive insights and actionable information, we present our Portfolio Risk Management Dashboard</a:t>
            </a:r>
            <a:endParaRPr lang="de-DE" sz="1900" dirty="0"/>
          </a:p>
        </p:txBody>
      </p:sp>
      <p:pic>
        <p:nvPicPr>
          <p:cNvPr id="5" name="Picture 4" descr="Financial graphs on a dark display">
            <a:extLst>
              <a:ext uri="{FF2B5EF4-FFF2-40B4-BE49-F238E27FC236}">
                <a16:creationId xmlns:a16="http://schemas.microsoft.com/office/drawing/2014/main" id="{12641738-76F3-9C3F-A76A-045BD8217FB6}"/>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40917240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AC9E-8D3F-B563-2905-FB744BFDB5AE}"/>
              </a:ext>
            </a:extLst>
          </p:cNvPr>
          <p:cNvSpPr>
            <a:spLocks noGrp="1"/>
          </p:cNvSpPr>
          <p:nvPr>
            <p:ph type="title"/>
          </p:nvPr>
        </p:nvSpPr>
        <p:spPr/>
        <p:txBody>
          <a:bodyPr/>
          <a:lstStyle/>
          <a:p>
            <a:r>
              <a:rPr lang="en-US" dirty="0"/>
              <a:t>Conti…</a:t>
            </a:r>
            <a:endParaRPr lang="de-DE" dirty="0"/>
          </a:p>
        </p:txBody>
      </p:sp>
      <p:sp>
        <p:nvSpPr>
          <p:cNvPr id="3" name="Content Placeholder 2">
            <a:extLst>
              <a:ext uri="{FF2B5EF4-FFF2-40B4-BE49-F238E27FC236}">
                <a16:creationId xmlns:a16="http://schemas.microsoft.com/office/drawing/2014/main" id="{A59F8C11-5CFD-9800-104A-0BD4B4BC6D23}"/>
              </a:ext>
            </a:extLst>
          </p:cNvPr>
          <p:cNvSpPr>
            <a:spLocks noGrp="1"/>
          </p:cNvSpPr>
          <p:nvPr>
            <p:ph idx="1"/>
          </p:nvPr>
        </p:nvSpPr>
        <p:spPr/>
        <p:txBody>
          <a:bodyPr/>
          <a:lstStyle/>
          <a:p>
            <a:pPr marL="0" indent="0">
              <a:buNone/>
            </a:pPr>
            <a:r>
              <a:rPr lang="en-US" dirty="0"/>
              <a:t>n summary, the bottom factor contrition is only significant in the first stock which is MA, as the benchmark is 0.5 above is significant.</a:t>
            </a:r>
          </a:p>
        </p:txBody>
      </p:sp>
    </p:spTree>
    <p:extLst>
      <p:ext uri="{BB962C8B-B14F-4D97-AF65-F5344CB8AC3E}">
        <p14:creationId xmlns:p14="http://schemas.microsoft.com/office/powerpoint/2010/main" val="250848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153B-75FD-3948-D7C2-A7B6A9BE1742}"/>
              </a:ext>
            </a:extLst>
          </p:cNvPr>
          <p:cNvSpPr>
            <a:spLocks noGrp="1"/>
          </p:cNvSpPr>
          <p:nvPr>
            <p:ph type="title"/>
          </p:nvPr>
        </p:nvSpPr>
        <p:spPr>
          <a:xfrm>
            <a:off x="650669" y="629266"/>
            <a:ext cx="3330328" cy="1641986"/>
          </a:xfrm>
        </p:spPr>
        <p:txBody>
          <a:bodyPr>
            <a:normAutofit/>
          </a:bodyPr>
          <a:lstStyle/>
          <a:p>
            <a:r>
              <a:rPr lang="en-GB" b="1" i="0">
                <a:effectLst/>
                <a:latin typeface="Söhne"/>
              </a:rPr>
              <a:t>Sub-Insights</a:t>
            </a:r>
            <a:br>
              <a:rPr lang="en-GB" b="1" i="0">
                <a:effectLst/>
                <a:latin typeface="Söhne"/>
              </a:rPr>
            </a:br>
            <a:endParaRPr lang="de-DE"/>
          </a:p>
        </p:txBody>
      </p:sp>
      <p:pic>
        <p:nvPicPr>
          <p:cNvPr id="31" name="Picture 30" descr="Orange and blue numbers and graphs">
            <a:extLst>
              <a:ext uri="{FF2B5EF4-FFF2-40B4-BE49-F238E27FC236}">
                <a16:creationId xmlns:a16="http://schemas.microsoft.com/office/drawing/2014/main" id="{69E25C2D-3DF4-4352-B298-437C23D3DCB4}"/>
              </a:ext>
            </a:extLst>
          </p:cNvPr>
          <p:cNvPicPr>
            <a:picLocks noChangeAspect="1"/>
          </p:cNvPicPr>
          <p:nvPr/>
        </p:nvPicPr>
        <p:blipFill rotWithShape="1">
          <a:blip r:embed="rId2"/>
          <a:srcRect l="11512" r="20967" b="1"/>
          <a:stretch/>
        </p:blipFill>
        <p:spPr>
          <a:xfrm>
            <a:off x="4634680" y="10"/>
            <a:ext cx="7560130" cy="6857990"/>
          </a:xfrm>
          <a:prstGeom prst="rect">
            <a:avLst/>
          </a:prstGeom>
        </p:spPr>
      </p:pic>
      <p:sp>
        <p:nvSpPr>
          <p:cNvPr id="35" name="Rectangle 34">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 name="Content Placeholder 2">
            <a:extLst>
              <a:ext uri="{FF2B5EF4-FFF2-40B4-BE49-F238E27FC236}">
                <a16:creationId xmlns:a16="http://schemas.microsoft.com/office/drawing/2014/main" id="{7810301C-B0AA-D61E-57E0-73B8F0870002}"/>
              </a:ext>
            </a:extLst>
          </p:cNvPr>
          <p:cNvSpPr>
            <a:spLocks noGrp="1"/>
          </p:cNvSpPr>
          <p:nvPr>
            <p:ph idx="1"/>
          </p:nvPr>
        </p:nvSpPr>
        <p:spPr>
          <a:xfrm>
            <a:off x="650669" y="2438400"/>
            <a:ext cx="3330328" cy="3809999"/>
          </a:xfrm>
        </p:spPr>
        <p:txBody>
          <a:bodyPr>
            <a:normAutofit/>
          </a:bodyPr>
          <a:lstStyle/>
          <a:p>
            <a:pPr marL="0" indent="0">
              <a:lnSpc>
                <a:spcPct val="90000"/>
              </a:lnSpc>
              <a:buNone/>
            </a:pPr>
            <a:r>
              <a:rPr lang="en-GB" sz="1000" b="1" i="0">
                <a:effectLst/>
                <a:latin typeface="Söhne"/>
              </a:rPr>
              <a:t>"Digging Deeper into Portfolio Performance"</a:t>
            </a:r>
          </a:p>
          <a:p>
            <a:pPr>
              <a:lnSpc>
                <a:spcPct val="90000"/>
              </a:lnSpc>
              <a:buFont typeface="+mj-lt"/>
              <a:buAutoNum type="arabicPeriod"/>
            </a:pPr>
            <a:r>
              <a:rPr lang="en-GB" sz="1000" b="1" i="0">
                <a:effectLst/>
                <a:latin typeface="Söhne"/>
              </a:rPr>
              <a:t>Fig. 3.1: Number of Stocks and Investments</a:t>
            </a:r>
            <a:endParaRPr lang="en-GB" sz="1000" b="0" i="0">
              <a:effectLst/>
              <a:latin typeface="Söhne"/>
            </a:endParaRPr>
          </a:p>
          <a:p>
            <a:pPr marL="742950" lvl="1" indent="-285750">
              <a:lnSpc>
                <a:spcPct val="90000"/>
              </a:lnSpc>
              <a:buFont typeface="+mj-lt"/>
              <a:buAutoNum type="arabicPeriod"/>
            </a:pPr>
            <a:r>
              <a:rPr lang="en-GB" sz="1000" b="0" i="0">
                <a:effectLst/>
                <a:latin typeface="Söhne"/>
              </a:rPr>
              <a:t>Overview of the number of stocks and investments in the portfolio.</a:t>
            </a:r>
          </a:p>
          <a:p>
            <a:pPr>
              <a:lnSpc>
                <a:spcPct val="90000"/>
              </a:lnSpc>
              <a:buFont typeface="+mj-lt"/>
              <a:buAutoNum type="arabicPeriod"/>
            </a:pPr>
            <a:r>
              <a:rPr lang="en-GB" sz="1000" b="1" i="0">
                <a:effectLst/>
                <a:latin typeface="Söhne"/>
              </a:rPr>
              <a:t>Fig. 3.2: Portfolio Value and Cost</a:t>
            </a:r>
            <a:endParaRPr lang="en-GB" sz="1000" b="0" i="0">
              <a:effectLst/>
              <a:latin typeface="Söhne"/>
            </a:endParaRPr>
          </a:p>
          <a:p>
            <a:pPr marL="742950" lvl="1" indent="-285750">
              <a:lnSpc>
                <a:spcPct val="90000"/>
              </a:lnSpc>
              <a:buFont typeface="+mj-lt"/>
              <a:buAutoNum type="arabicPeriod"/>
            </a:pPr>
            <a:r>
              <a:rPr lang="en-GB" sz="1000" b="0" i="0">
                <a:effectLst/>
                <a:latin typeface="Söhne"/>
              </a:rPr>
              <a:t>Monitoring profit and loss, highlighting the portfolio's positive trajectory.</a:t>
            </a:r>
          </a:p>
          <a:p>
            <a:pPr>
              <a:lnSpc>
                <a:spcPct val="90000"/>
              </a:lnSpc>
              <a:buFont typeface="+mj-lt"/>
              <a:buAutoNum type="arabicPeriod"/>
            </a:pPr>
            <a:r>
              <a:rPr lang="en-GB" sz="1000" b="1" i="0">
                <a:effectLst/>
                <a:latin typeface="Söhne"/>
              </a:rPr>
              <a:t>Fig. 3.3: Profit and Loss of Each Stock</a:t>
            </a:r>
            <a:endParaRPr lang="en-GB" sz="1000" b="0" i="0">
              <a:effectLst/>
              <a:latin typeface="Söhne"/>
            </a:endParaRPr>
          </a:p>
          <a:p>
            <a:pPr marL="457200" lvl="1" indent="0">
              <a:lnSpc>
                <a:spcPct val="90000"/>
              </a:lnSpc>
              <a:buNone/>
            </a:pPr>
            <a:r>
              <a:rPr lang="en-GB" sz="1000" b="1" i="0">
                <a:effectLst/>
                <a:latin typeface="Söhne"/>
              </a:rPr>
              <a:t>Fig. 3.4: Stock Prices Increase</a:t>
            </a:r>
            <a:endParaRPr lang="en-GB" sz="1000" b="0" i="0">
              <a:effectLst/>
              <a:latin typeface="Söhne"/>
            </a:endParaRPr>
          </a:p>
          <a:p>
            <a:pPr marL="742950" lvl="1" indent="-285750">
              <a:lnSpc>
                <a:spcPct val="90000"/>
              </a:lnSpc>
              <a:buFont typeface="+mj-lt"/>
              <a:buAutoNum type="arabicPeriod"/>
            </a:pPr>
            <a:r>
              <a:rPr lang="en-GB" sz="1000" b="0" i="0">
                <a:effectLst/>
                <a:latin typeface="Söhne"/>
              </a:rPr>
              <a:t>Visualizing the increase in stock prices, emphasizing positive trends.</a:t>
            </a:r>
          </a:p>
          <a:p>
            <a:pPr>
              <a:lnSpc>
                <a:spcPct val="90000"/>
              </a:lnSpc>
              <a:buFont typeface="+mj-lt"/>
              <a:buAutoNum type="arabicPeriod"/>
            </a:pPr>
            <a:r>
              <a:rPr lang="en-GB" sz="1000" b="1" i="0">
                <a:effectLst/>
                <a:latin typeface="Söhne"/>
              </a:rPr>
              <a:t>Fig. 3.5: Daily Performance</a:t>
            </a:r>
            <a:endParaRPr lang="en-GB" sz="1000" b="0" i="0">
              <a:effectLst/>
              <a:latin typeface="Söhne"/>
            </a:endParaRPr>
          </a:p>
          <a:p>
            <a:pPr marL="742950" lvl="1" indent="-285750">
              <a:lnSpc>
                <a:spcPct val="90000"/>
              </a:lnSpc>
              <a:buFont typeface="+mj-lt"/>
              <a:buAutoNum type="arabicPeriod"/>
            </a:pPr>
            <a:r>
              <a:rPr lang="en-GB" sz="1000" b="0" i="0">
                <a:effectLst/>
                <a:latin typeface="Söhne"/>
              </a:rPr>
              <a:t>Understanding daily stock performance, with a focus on market trends and the impact of the COVID-19 period.</a:t>
            </a:r>
          </a:p>
          <a:p>
            <a:pPr>
              <a:lnSpc>
                <a:spcPct val="90000"/>
              </a:lnSpc>
            </a:pPr>
            <a:br>
              <a:rPr lang="en-GB" sz="1000"/>
            </a:br>
            <a:endParaRPr lang="de-DE" sz="1000"/>
          </a:p>
        </p:txBody>
      </p:sp>
    </p:spTree>
    <p:extLst>
      <p:ext uri="{BB962C8B-B14F-4D97-AF65-F5344CB8AC3E}">
        <p14:creationId xmlns:p14="http://schemas.microsoft.com/office/powerpoint/2010/main" val="3351006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0E92-2443-4554-A8EF-BFABF2DB07FC}"/>
              </a:ext>
            </a:extLst>
          </p:cNvPr>
          <p:cNvSpPr>
            <a:spLocks noGrp="1"/>
          </p:cNvSpPr>
          <p:nvPr>
            <p:ph type="title"/>
          </p:nvPr>
        </p:nvSpPr>
        <p:spPr/>
        <p:txBody>
          <a:bodyPr/>
          <a:lstStyle/>
          <a:p>
            <a:r>
              <a:rPr lang="en-GB" sz="4400" b="1" i="0" dirty="0">
                <a:effectLst/>
                <a:latin typeface="Söhne"/>
              </a:rPr>
              <a:t>Number of Stocks and Investments</a:t>
            </a:r>
            <a:endParaRPr lang="de-DE" dirty="0"/>
          </a:p>
        </p:txBody>
      </p:sp>
      <p:sp>
        <p:nvSpPr>
          <p:cNvPr id="7" name="Content Placeholder 6">
            <a:extLst>
              <a:ext uri="{FF2B5EF4-FFF2-40B4-BE49-F238E27FC236}">
                <a16:creationId xmlns:a16="http://schemas.microsoft.com/office/drawing/2014/main" id="{17A90362-6591-254E-EB70-1EAE3E2D8EE7}"/>
              </a:ext>
            </a:extLst>
          </p:cNvPr>
          <p:cNvSpPr>
            <a:spLocks noGrp="1"/>
          </p:cNvSpPr>
          <p:nvPr>
            <p:ph idx="1"/>
          </p:nvPr>
        </p:nvSpPr>
        <p:spPr/>
        <p:txBody>
          <a:bodyPr>
            <a:normAutofit/>
          </a:bodyPr>
          <a:lstStyle/>
          <a:p>
            <a:r>
              <a:rPr lang="en-GB" sz="1400" dirty="0"/>
              <a:t>This shows that in this portfolio there is 20 different stocks and the number of stocks in which each stock is invested, and we can see there is an overall of 6700 stocks invested, with a minimum of 100 and maximum of 1000 for a stock company</a:t>
            </a:r>
            <a:endParaRPr lang="de-DE" sz="1400" dirty="0"/>
          </a:p>
        </p:txBody>
      </p:sp>
      <p:pic>
        <p:nvPicPr>
          <p:cNvPr id="9" name="Picture 8">
            <a:extLst>
              <a:ext uri="{FF2B5EF4-FFF2-40B4-BE49-F238E27FC236}">
                <a16:creationId xmlns:a16="http://schemas.microsoft.com/office/drawing/2014/main" id="{8C565F29-B325-A131-7A82-D093F60CAB1B}"/>
              </a:ext>
            </a:extLst>
          </p:cNvPr>
          <p:cNvPicPr>
            <a:picLocks noChangeAspect="1"/>
          </p:cNvPicPr>
          <p:nvPr/>
        </p:nvPicPr>
        <p:blipFill>
          <a:blip r:embed="rId2"/>
          <a:stretch>
            <a:fillRect/>
          </a:stretch>
        </p:blipFill>
        <p:spPr>
          <a:xfrm>
            <a:off x="1659988" y="2968283"/>
            <a:ext cx="6860463" cy="3280115"/>
          </a:xfrm>
          <a:prstGeom prst="rect">
            <a:avLst/>
          </a:prstGeom>
        </p:spPr>
      </p:pic>
    </p:spTree>
    <p:extLst>
      <p:ext uri="{BB962C8B-B14F-4D97-AF65-F5344CB8AC3E}">
        <p14:creationId xmlns:p14="http://schemas.microsoft.com/office/powerpoint/2010/main" val="388943887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749A-9BD6-4F09-0FEE-29D173702D69}"/>
              </a:ext>
            </a:extLst>
          </p:cNvPr>
          <p:cNvSpPr>
            <a:spLocks noGrp="1"/>
          </p:cNvSpPr>
          <p:nvPr>
            <p:ph type="title"/>
          </p:nvPr>
        </p:nvSpPr>
        <p:spPr/>
        <p:txBody>
          <a:bodyPr/>
          <a:lstStyle/>
          <a:p>
            <a:r>
              <a:rPr lang="en-GB" sz="4400" b="1" i="0" dirty="0">
                <a:effectLst/>
                <a:latin typeface="Söhne"/>
              </a:rPr>
              <a:t>Portfolio Value and Cost</a:t>
            </a:r>
            <a:endParaRPr lang="de-DE" dirty="0"/>
          </a:p>
        </p:txBody>
      </p:sp>
      <p:sp>
        <p:nvSpPr>
          <p:cNvPr id="7" name="Content Placeholder 6">
            <a:extLst>
              <a:ext uri="{FF2B5EF4-FFF2-40B4-BE49-F238E27FC236}">
                <a16:creationId xmlns:a16="http://schemas.microsoft.com/office/drawing/2014/main" id="{08B7CBB7-CB6F-4FCD-3247-EED9D0A15046}"/>
              </a:ext>
            </a:extLst>
          </p:cNvPr>
          <p:cNvSpPr>
            <a:spLocks noGrp="1"/>
          </p:cNvSpPr>
          <p:nvPr>
            <p:ph idx="1"/>
          </p:nvPr>
        </p:nvSpPr>
        <p:spPr/>
        <p:txBody>
          <a:bodyPr>
            <a:normAutofit/>
          </a:bodyPr>
          <a:lstStyle/>
          <a:p>
            <a:r>
              <a:rPr lang="en-GB" sz="1400" dirty="0"/>
              <a:t>In the fig below we can see the portfolio value and the cost and which shows that the portfolio is running at a profit as it shows in the green and most portfolio managers make sure that the portfolio always runs at a profit at any given time.</a:t>
            </a:r>
            <a:endParaRPr lang="de-DE" sz="1400" dirty="0"/>
          </a:p>
        </p:txBody>
      </p:sp>
      <p:pic>
        <p:nvPicPr>
          <p:cNvPr id="9" name="Picture 8">
            <a:extLst>
              <a:ext uri="{FF2B5EF4-FFF2-40B4-BE49-F238E27FC236}">
                <a16:creationId xmlns:a16="http://schemas.microsoft.com/office/drawing/2014/main" id="{A6336ACC-37F8-8118-3AB3-AAC064B81E54}"/>
              </a:ext>
            </a:extLst>
          </p:cNvPr>
          <p:cNvPicPr>
            <a:picLocks noChangeAspect="1"/>
          </p:cNvPicPr>
          <p:nvPr/>
        </p:nvPicPr>
        <p:blipFill>
          <a:blip r:embed="rId2"/>
          <a:stretch>
            <a:fillRect/>
          </a:stretch>
        </p:blipFill>
        <p:spPr>
          <a:xfrm>
            <a:off x="1427400" y="3277772"/>
            <a:ext cx="9404723" cy="2254204"/>
          </a:xfrm>
          <a:prstGeom prst="rect">
            <a:avLst/>
          </a:prstGeom>
        </p:spPr>
      </p:pic>
    </p:spTree>
    <p:extLst>
      <p:ext uri="{BB962C8B-B14F-4D97-AF65-F5344CB8AC3E}">
        <p14:creationId xmlns:p14="http://schemas.microsoft.com/office/powerpoint/2010/main" val="424680920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8247-5530-99A5-9764-020FFE548043}"/>
              </a:ext>
            </a:extLst>
          </p:cNvPr>
          <p:cNvSpPr>
            <a:spLocks noGrp="1"/>
          </p:cNvSpPr>
          <p:nvPr>
            <p:ph type="title"/>
          </p:nvPr>
        </p:nvSpPr>
        <p:spPr/>
        <p:txBody>
          <a:bodyPr/>
          <a:lstStyle/>
          <a:p>
            <a:r>
              <a:rPr lang="en-GB" sz="4400" b="1" i="0" dirty="0">
                <a:effectLst/>
                <a:latin typeface="Söhne"/>
              </a:rPr>
              <a:t>Profit and Loss of Each Stock</a:t>
            </a:r>
            <a:br>
              <a:rPr lang="en-GB" sz="4400" b="0" i="0" dirty="0">
                <a:effectLst/>
                <a:latin typeface="Söhne"/>
              </a:rPr>
            </a:br>
            <a:endParaRPr lang="de-DE" dirty="0"/>
          </a:p>
        </p:txBody>
      </p:sp>
      <p:sp>
        <p:nvSpPr>
          <p:cNvPr id="3" name="Content Placeholder 2">
            <a:extLst>
              <a:ext uri="{FF2B5EF4-FFF2-40B4-BE49-F238E27FC236}">
                <a16:creationId xmlns:a16="http://schemas.microsoft.com/office/drawing/2014/main" id="{E52B38DF-EAD0-0A76-FFF5-C6C23E9240C3}"/>
              </a:ext>
            </a:extLst>
          </p:cNvPr>
          <p:cNvSpPr>
            <a:spLocks noGrp="1"/>
          </p:cNvSpPr>
          <p:nvPr>
            <p:ph idx="1"/>
          </p:nvPr>
        </p:nvSpPr>
        <p:spPr/>
        <p:txBody>
          <a:bodyPr>
            <a:normAutofit/>
          </a:bodyPr>
          <a:lstStyle/>
          <a:p>
            <a:pPr marL="0" indent="0">
              <a:buNone/>
            </a:pPr>
            <a:r>
              <a:rPr lang="en-GB" sz="1200" dirty="0"/>
              <a:t>In the above illustration, we can see the profit and loss of each stock , this visualization actually gives the portfolio manager more insights on how each stock is performing on a given period of time</a:t>
            </a:r>
            <a:r>
              <a:rPr lang="en-GB" sz="1400" dirty="0"/>
              <a:t>.</a:t>
            </a:r>
          </a:p>
          <a:p>
            <a:pPr marL="0" indent="0">
              <a:buNone/>
            </a:pPr>
            <a:endParaRPr lang="de-DE" sz="1400" dirty="0"/>
          </a:p>
        </p:txBody>
      </p:sp>
      <p:pic>
        <p:nvPicPr>
          <p:cNvPr id="5" name="Picture 4">
            <a:extLst>
              <a:ext uri="{FF2B5EF4-FFF2-40B4-BE49-F238E27FC236}">
                <a16:creationId xmlns:a16="http://schemas.microsoft.com/office/drawing/2014/main" id="{5EC86721-8681-FB94-FDCC-F8E16E91D945}"/>
              </a:ext>
            </a:extLst>
          </p:cNvPr>
          <p:cNvPicPr>
            <a:picLocks noChangeAspect="1"/>
          </p:cNvPicPr>
          <p:nvPr/>
        </p:nvPicPr>
        <p:blipFill>
          <a:blip r:embed="rId2"/>
          <a:stretch>
            <a:fillRect/>
          </a:stretch>
        </p:blipFill>
        <p:spPr>
          <a:xfrm>
            <a:off x="2142147" y="3132906"/>
            <a:ext cx="7907706" cy="3315163"/>
          </a:xfrm>
          <a:prstGeom prst="rect">
            <a:avLst/>
          </a:prstGeom>
        </p:spPr>
      </p:pic>
    </p:spTree>
    <p:extLst>
      <p:ext uri="{BB962C8B-B14F-4D97-AF65-F5344CB8AC3E}">
        <p14:creationId xmlns:p14="http://schemas.microsoft.com/office/powerpoint/2010/main" val="15296043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2F4-4191-CE0A-89EF-A5750FCD3352}"/>
              </a:ext>
            </a:extLst>
          </p:cNvPr>
          <p:cNvSpPr>
            <a:spLocks noGrp="1"/>
          </p:cNvSpPr>
          <p:nvPr>
            <p:ph type="title"/>
          </p:nvPr>
        </p:nvSpPr>
        <p:spPr/>
        <p:txBody>
          <a:bodyPr/>
          <a:lstStyle/>
          <a:p>
            <a:r>
              <a:rPr lang="en-GB" sz="4400" b="1" i="0" dirty="0">
                <a:effectLst/>
                <a:latin typeface="Söhne"/>
              </a:rPr>
              <a:t>Stock Prices Increase</a:t>
            </a:r>
            <a:endParaRPr lang="de-DE" dirty="0"/>
          </a:p>
        </p:txBody>
      </p:sp>
      <p:sp>
        <p:nvSpPr>
          <p:cNvPr id="3" name="Content Placeholder 2">
            <a:extLst>
              <a:ext uri="{FF2B5EF4-FFF2-40B4-BE49-F238E27FC236}">
                <a16:creationId xmlns:a16="http://schemas.microsoft.com/office/drawing/2014/main" id="{D71AE354-5DAE-9BB6-7DCE-BEC8F51769CA}"/>
              </a:ext>
            </a:extLst>
          </p:cNvPr>
          <p:cNvSpPr>
            <a:spLocks noGrp="1"/>
          </p:cNvSpPr>
          <p:nvPr>
            <p:ph idx="1"/>
          </p:nvPr>
        </p:nvSpPr>
        <p:spPr/>
        <p:txBody>
          <a:bodyPr>
            <a:normAutofit/>
          </a:bodyPr>
          <a:lstStyle/>
          <a:p>
            <a:r>
              <a:rPr lang="en-GB" sz="1400" dirty="0"/>
              <a:t>In the illustration below we see there is constant increase in the price of the stocks even though, ranging from the stock GS being the highest and KO being the lowest an increase in price of stock</a:t>
            </a:r>
            <a:endParaRPr lang="de-DE" sz="1400" dirty="0"/>
          </a:p>
        </p:txBody>
      </p:sp>
      <p:pic>
        <p:nvPicPr>
          <p:cNvPr id="5" name="Picture 4">
            <a:extLst>
              <a:ext uri="{FF2B5EF4-FFF2-40B4-BE49-F238E27FC236}">
                <a16:creationId xmlns:a16="http://schemas.microsoft.com/office/drawing/2014/main" id="{50C64B62-F978-082A-9CA9-1C50596AEDC5}"/>
              </a:ext>
            </a:extLst>
          </p:cNvPr>
          <p:cNvPicPr>
            <a:picLocks noChangeAspect="1"/>
          </p:cNvPicPr>
          <p:nvPr/>
        </p:nvPicPr>
        <p:blipFill>
          <a:blip r:embed="rId2"/>
          <a:stretch>
            <a:fillRect/>
          </a:stretch>
        </p:blipFill>
        <p:spPr>
          <a:xfrm>
            <a:off x="1614444" y="2885605"/>
            <a:ext cx="8218873" cy="3362794"/>
          </a:xfrm>
          <a:prstGeom prst="rect">
            <a:avLst/>
          </a:prstGeom>
        </p:spPr>
      </p:pic>
    </p:spTree>
    <p:extLst>
      <p:ext uri="{BB962C8B-B14F-4D97-AF65-F5344CB8AC3E}">
        <p14:creationId xmlns:p14="http://schemas.microsoft.com/office/powerpoint/2010/main" val="33255503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B1E4-890A-9D9C-7797-DB8BCBB89586}"/>
              </a:ext>
            </a:extLst>
          </p:cNvPr>
          <p:cNvSpPr>
            <a:spLocks noGrp="1"/>
          </p:cNvSpPr>
          <p:nvPr>
            <p:ph type="title"/>
          </p:nvPr>
        </p:nvSpPr>
        <p:spPr/>
        <p:txBody>
          <a:bodyPr/>
          <a:lstStyle/>
          <a:p>
            <a:r>
              <a:rPr lang="en-GB" sz="4400" b="1" i="0" dirty="0">
                <a:effectLst/>
                <a:latin typeface="Söhne"/>
              </a:rPr>
              <a:t>Daily Performance</a:t>
            </a:r>
            <a:endParaRPr lang="de-DE" dirty="0"/>
          </a:p>
        </p:txBody>
      </p:sp>
      <p:sp>
        <p:nvSpPr>
          <p:cNvPr id="3" name="Content Placeholder 2">
            <a:extLst>
              <a:ext uri="{FF2B5EF4-FFF2-40B4-BE49-F238E27FC236}">
                <a16:creationId xmlns:a16="http://schemas.microsoft.com/office/drawing/2014/main" id="{79D9D932-C1FB-0152-136C-B7D3F98726AB}"/>
              </a:ext>
            </a:extLst>
          </p:cNvPr>
          <p:cNvSpPr>
            <a:spLocks noGrp="1"/>
          </p:cNvSpPr>
          <p:nvPr>
            <p:ph idx="1"/>
          </p:nvPr>
        </p:nvSpPr>
        <p:spPr/>
        <p:txBody>
          <a:bodyPr>
            <a:normAutofit/>
          </a:bodyPr>
          <a:lstStyle/>
          <a:p>
            <a:pPr marL="0" indent="0">
              <a:buNone/>
            </a:pPr>
            <a:r>
              <a:rPr lang="en-GB" sz="1400" dirty="0"/>
              <a:t>Daily performance of the stocks, this illustrates, the daily performance of the stocks from 2015 to date, and this visualization the portfolio manager can choose the date and the stock, he or she wants to monitor using those buttons shows above</a:t>
            </a:r>
          </a:p>
          <a:p>
            <a:pPr marL="0" indent="0">
              <a:buNone/>
            </a:pPr>
            <a:endParaRPr lang="de-DE" sz="1400" dirty="0"/>
          </a:p>
        </p:txBody>
      </p:sp>
      <p:pic>
        <p:nvPicPr>
          <p:cNvPr id="7" name="Picture 6">
            <a:extLst>
              <a:ext uri="{FF2B5EF4-FFF2-40B4-BE49-F238E27FC236}">
                <a16:creationId xmlns:a16="http://schemas.microsoft.com/office/drawing/2014/main" id="{E2071895-19A6-3C10-CE6B-6B8A1FBFAC74}"/>
              </a:ext>
            </a:extLst>
          </p:cNvPr>
          <p:cNvPicPr>
            <a:picLocks noChangeAspect="1"/>
          </p:cNvPicPr>
          <p:nvPr/>
        </p:nvPicPr>
        <p:blipFill>
          <a:blip r:embed="rId2"/>
          <a:stretch>
            <a:fillRect/>
          </a:stretch>
        </p:blipFill>
        <p:spPr>
          <a:xfrm>
            <a:off x="1751245" y="2971342"/>
            <a:ext cx="7726584" cy="3277057"/>
          </a:xfrm>
          <a:prstGeom prst="rect">
            <a:avLst/>
          </a:prstGeom>
        </p:spPr>
      </p:pic>
    </p:spTree>
    <p:extLst>
      <p:ext uri="{BB962C8B-B14F-4D97-AF65-F5344CB8AC3E}">
        <p14:creationId xmlns:p14="http://schemas.microsoft.com/office/powerpoint/2010/main" val="1011606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BE6AA92B-6CFC-60DD-0F90-5E6218265CFB}"/>
              </a:ext>
            </a:extLst>
          </p:cNvPr>
          <p:cNvPicPr>
            <a:picLocks noChangeAspect="1"/>
          </p:cNvPicPr>
          <p:nvPr/>
        </p:nvPicPr>
        <p:blipFill rotWithShape="1">
          <a:blip r:embed="rId2">
            <a:duotone>
              <a:prstClr val="black"/>
              <a:schemeClr val="accent5">
                <a:tint val="45000"/>
                <a:satMod val="400000"/>
              </a:schemeClr>
            </a:duotone>
            <a:alphaModFix amt="15000"/>
          </a:blip>
          <a:srcRect t="1220" b="14510"/>
          <a:stretch/>
        </p:blipFill>
        <p:spPr>
          <a:xfrm>
            <a:off x="20" y="10"/>
            <a:ext cx="12191979" cy="6857990"/>
          </a:xfrm>
          <a:prstGeom prst="rect">
            <a:avLst/>
          </a:prstGeom>
        </p:spPr>
      </p:pic>
      <p:sp>
        <p:nvSpPr>
          <p:cNvPr id="2" name="Title 1">
            <a:extLst>
              <a:ext uri="{FF2B5EF4-FFF2-40B4-BE49-F238E27FC236}">
                <a16:creationId xmlns:a16="http://schemas.microsoft.com/office/drawing/2014/main" id="{EEB83B49-EF1C-4F12-274D-F98660F86E0B}"/>
              </a:ext>
            </a:extLst>
          </p:cNvPr>
          <p:cNvSpPr>
            <a:spLocks noGrp="1"/>
          </p:cNvSpPr>
          <p:nvPr>
            <p:ph type="title"/>
          </p:nvPr>
        </p:nvSpPr>
        <p:spPr>
          <a:xfrm>
            <a:off x="646111" y="452718"/>
            <a:ext cx="9404723" cy="1400530"/>
          </a:xfrm>
        </p:spPr>
        <p:txBody>
          <a:bodyPr>
            <a:normAutofit/>
          </a:bodyPr>
          <a:lstStyle/>
          <a:p>
            <a:r>
              <a:rPr lang="en-GB" b="1" i="0">
                <a:effectLst/>
                <a:latin typeface="Söhne"/>
              </a:rPr>
              <a:t>Is the Portfolio Doing Well?</a:t>
            </a:r>
            <a:br>
              <a:rPr lang="en-GB" b="1" i="0">
                <a:effectLst/>
                <a:latin typeface="Söhne"/>
              </a:rPr>
            </a:br>
            <a:endParaRPr lang="de-DE"/>
          </a:p>
        </p:txBody>
      </p:sp>
      <p:sp>
        <p:nvSpPr>
          <p:cNvPr id="10"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 name="Content Placeholder 2">
            <a:extLst>
              <a:ext uri="{FF2B5EF4-FFF2-40B4-BE49-F238E27FC236}">
                <a16:creationId xmlns:a16="http://schemas.microsoft.com/office/drawing/2014/main" id="{8185E33C-AE8C-4F58-BBBD-2CCBE813C5B9}"/>
              </a:ext>
            </a:extLst>
          </p:cNvPr>
          <p:cNvSpPr>
            <a:spLocks noGrp="1"/>
          </p:cNvSpPr>
          <p:nvPr>
            <p:ph idx="1"/>
          </p:nvPr>
        </p:nvSpPr>
        <p:spPr>
          <a:xfrm>
            <a:off x="1103312" y="2052918"/>
            <a:ext cx="8946541" cy="4195481"/>
          </a:xfrm>
        </p:spPr>
        <p:txBody>
          <a:bodyPr anchor="ctr">
            <a:normAutofit/>
          </a:bodyPr>
          <a:lstStyle/>
          <a:p>
            <a:pPr marL="0" indent="0" algn="l">
              <a:buNone/>
            </a:pPr>
            <a:r>
              <a:rPr lang="en-GB" b="1" i="0" dirty="0">
                <a:effectLst/>
                <a:latin typeface="Söhne"/>
              </a:rPr>
              <a:t>"Achieving Financial Success: Portfolio Doing Well"</a:t>
            </a:r>
          </a:p>
          <a:p>
            <a:pPr marL="0" indent="0" algn="l">
              <a:buNone/>
            </a:pPr>
            <a:r>
              <a:rPr lang="en-GB" b="1" i="0" dirty="0">
                <a:effectLst/>
                <a:latin typeface="Söhne"/>
              </a:rPr>
              <a:t>Key Metrics:</a:t>
            </a:r>
          </a:p>
          <a:p>
            <a:r>
              <a:rPr lang="en-GB" b="1" i="0" dirty="0">
                <a:effectLst/>
                <a:latin typeface="Söhne"/>
              </a:rPr>
              <a:t>Positive Returns:</a:t>
            </a:r>
            <a:endParaRPr lang="en-GB" b="0" i="0" dirty="0">
              <a:effectLst/>
              <a:latin typeface="Söhne"/>
            </a:endParaRPr>
          </a:p>
          <a:p>
            <a:pPr marL="457200" lvl="1" indent="0">
              <a:buNone/>
            </a:pPr>
            <a:r>
              <a:rPr lang="en-GB" b="0" i="0" dirty="0">
                <a:effectLst/>
                <a:latin typeface="Söhne"/>
              </a:rPr>
              <a:t>The portfolio has consistently delivered positive returns over the assessed period.</a:t>
            </a:r>
          </a:p>
          <a:p>
            <a:r>
              <a:rPr lang="en-GB" b="1" i="0" dirty="0">
                <a:effectLst/>
                <a:latin typeface="Söhne"/>
              </a:rPr>
              <a:t>Risk Mitigation Success:</a:t>
            </a:r>
            <a:endParaRPr lang="en-GB" b="0" i="0" dirty="0">
              <a:effectLst/>
              <a:latin typeface="Söhne"/>
            </a:endParaRPr>
          </a:p>
          <a:p>
            <a:pPr lvl="1"/>
            <a:r>
              <a:rPr lang="en-GB" b="0" i="0" dirty="0">
                <a:effectLst/>
                <a:latin typeface="Söhne"/>
              </a:rPr>
              <a:t>The risk mitigation strategies implemented have proven effective.</a:t>
            </a:r>
          </a:p>
          <a:p>
            <a:pPr lvl="1"/>
            <a:r>
              <a:rPr lang="en-GB" b="0" i="0" dirty="0">
                <a:effectLst/>
                <a:latin typeface="Söhne"/>
              </a:rPr>
              <a:t>Volatility has been managed, ensuring stability in the portfolio.</a:t>
            </a:r>
          </a:p>
          <a:p>
            <a:endParaRPr lang="de-DE" dirty="0"/>
          </a:p>
        </p:txBody>
      </p:sp>
    </p:spTree>
    <p:extLst>
      <p:ext uri="{BB962C8B-B14F-4D97-AF65-F5344CB8AC3E}">
        <p14:creationId xmlns:p14="http://schemas.microsoft.com/office/powerpoint/2010/main" val="177263605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80C2-1B71-8E72-91DD-48B9C0EDB645}"/>
              </a:ext>
            </a:extLst>
          </p:cNvPr>
          <p:cNvSpPr>
            <a:spLocks noGrp="1"/>
          </p:cNvSpPr>
          <p:nvPr>
            <p:ph type="title"/>
          </p:nvPr>
        </p:nvSpPr>
        <p:spPr/>
        <p:txBody>
          <a:bodyPr/>
          <a:lstStyle/>
          <a:p>
            <a:r>
              <a:rPr lang="en-US" dirty="0"/>
              <a:t>Conti….</a:t>
            </a:r>
            <a:endParaRPr lang="de-DE" dirty="0"/>
          </a:p>
        </p:txBody>
      </p:sp>
      <p:sp>
        <p:nvSpPr>
          <p:cNvPr id="3" name="Content Placeholder 2">
            <a:extLst>
              <a:ext uri="{FF2B5EF4-FFF2-40B4-BE49-F238E27FC236}">
                <a16:creationId xmlns:a16="http://schemas.microsoft.com/office/drawing/2014/main" id="{4C3BF295-3C4B-F826-6F6E-71AAA1015849}"/>
              </a:ext>
            </a:extLst>
          </p:cNvPr>
          <p:cNvSpPr>
            <a:spLocks noGrp="1"/>
          </p:cNvSpPr>
          <p:nvPr>
            <p:ph idx="1"/>
          </p:nvPr>
        </p:nvSpPr>
        <p:spPr/>
        <p:txBody>
          <a:bodyPr/>
          <a:lstStyle/>
          <a:p>
            <a:r>
              <a:rPr lang="en-GB" b="1" i="0" dirty="0">
                <a:effectLst/>
                <a:latin typeface="Söhne"/>
              </a:rPr>
              <a:t>Strategic Decision-Making:</a:t>
            </a:r>
            <a:endParaRPr lang="en-GB" b="0" i="0" dirty="0">
              <a:effectLst/>
              <a:latin typeface="Söhne"/>
            </a:endParaRPr>
          </a:p>
          <a:p>
            <a:pPr lvl="1"/>
            <a:r>
              <a:rPr lang="en-GB" b="0" i="0" dirty="0">
                <a:effectLst/>
                <a:latin typeface="Söhne"/>
              </a:rPr>
              <a:t>Strategic decisions made during market uncertainties have yielded positive results.</a:t>
            </a:r>
          </a:p>
          <a:p>
            <a:pPr lvl="1"/>
            <a:r>
              <a:rPr lang="en-GB" b="0" i="0" dirty="0">
                <a:effectLst/>
                <a:latin typeface="Söhne"/>
              </a:rPr>
              <a:t>Adaptive responses to economic conditions showcase portfolio manager expertise.</a:t>
            </a:r>
          </a:p>
          <a:p>
            <a:r>
              <a:rPr lang="en-GB" b="1" i="0" dirty="0">
                <a:effectLst/>
                <a:latin typeface="Söhne"/>
              </a:rPr>
              <a:t>Consistent Profitable Stocks:</a:t>
            </a:r>
            <a:endParaRPr lang="en-GB" b="0" i="0" dirty="0">
              <a:effectLst/>
              <a:latin typeface="Söhne"/>
            </a:endParaRPr>
          </a:p>
          <a:p>
            <a:pPr lvl="1"/>
            <a:r>
              <a:rPr lang="en-GB" b="0" i="0" dirty="0">
                <a:effectLst/>
                <a:latin typeface="Söhne"/>
              </a:rPr>
              <a:t>The majority of stocks in the portfolio are consistently running at a profit.</a:t>
            </a:r>
          </a:p>
          <a:p>
            <a:pPr lvl="1"/>
            <a:r>
              <a:rPr lang="en-GB" b="0" i="0" dirty="0">
                <a:effectLst/>
                <a:latin typeface="Söhne"/>
              </a:rPr>
              <a:t>Reflects the sound selection and management of individual stocks.</a:t>
            </a:r>
          </a:p>
          <a:p>
            <a:pPr marL="0" indent="0">
              <a:buNone/>
            </a:pPr>
            <a:r>
              <a:rPr lang="de-DE" dirty="0" err="1"/>
              <a:t>With</a:t>
            </a:r>
            <a:r>
              <a:rPr lang="de-DE" dirty="0"/>
              <a:t> all </a:t>
            </a:r>
            <a:r>
              <a:rPr lang="de-DE" dirty="0" err="1"/>
              <a:t>this</a:t>
            </a:r>
            <a:r>
              <a:rPr lang="de-DE" dirty="0"/>
              <a:t> </a:t>
            </a:r>
            <a:r>
              <a:rPr lang="de-DE" dirty="0" err="1"/>
              <a:t>key</a:t>
            </a:r>
            <a:r>
              <a:rPr lang="de-DE" dirty="0"/>
              <a:t> </a:t>
            </a:r>
            <a:r>
              <a:rPr lang="de-DE" dirty="0" err="1"/>
              <a:t>metrics</a:t>
            </a:r>
            <a:r>
              <a:rPr lang="de-DE" dirty="0"/>
              <a:t> </a:t>
            </a:r>
            <a:r>
              <a:rPr lang="de-DE" dirty="0" err="1"/>
              <a:t>we</a:t>
            </a:r>
            <a:r>
              <a:rPr lang="de-DE" dirty="0"/>
              <a:t> </a:t>
            </a:r>
            <a:r>
              <a:rPr lang="de-DE" dirty="0" err="1"/>
              <a:t>can</a:t>
            </a:r>
            <a:r>
              <a:rPr lang="de-DE" dirty="0"/>
              <a:t> </a:t>
            </a:r>
            <a:r>
              <a:rPr lang="de-DE" dirty="0" err="1"/>
              <a:t>say</a:t>
            </a:r>
            <a:r>
              <a:rPr lang="de-DE" dirty="0"/>
              <a:t> </a:t>
            </a:r>
            <a:r>
              <a:rPr lang="de-DE" dirty="0" err="1"/>
              <a:t>the</a:t>
            </a:r>
            <a:r>
              <a:rPr lang="de-DE" dirty="0"/>
              <a:t> </a:t>
            </a:r>
            <a:r>
              <a:rPr lang="de-DE" dirty="0" err="1"/>
              <a:t>portfolio</a:t>
            </a:r>
            <a:r>
              <a:rPr lang="de-DE" dirty="0"/>
              <a:t> </a:t>
            </a:r>
            <a:r>
              <a:rPr lang="de-DE" dirty="0" err="1"/>
              <a:t>is</a:t>
            </a:r>
            <a:r>
              <a:rPr lang="de-DE" dirty="0"/>
              <a:t> </a:t>
            </a:r>
            <a:r>
              <a:rPr lang="de-DE" dirty="0" err="1"/>
              <a:t>doing</a:t>
            </a:r>
            <a:r>
              <a:rPr lang="de-DE" dirty="0"/>
              <a:t> </a:t>
            </a:r>
            <a:r>
              <a:rPr lang="de-DE" dirty="0" err="1"/>
              <a:t>well</a:t>
            </a:r>
            <a:r>
              <a:rPr lang="de-DE" dirty="0"/>
              <a:t>.</a:t>
            </a:r>
          </a:p>
        </p:txBody>
      </p:sp>
    </p:spTree>
    <p:extLst>
      <p:ext uri="{BB962C8B-B14F-4D97-AF65-F5344CB8AC3E}">
        <p14:creationId xmlns:p14="http://schemas.microsoft.com/office/powerpoint/2010/main" val="27894979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7BFC735E-E817-C29E-E5F7-EF6489DA2714}"/>
              </a:ext>
            </a:extLst>
          </p:cNvPr>
          <p:cNvPicPr>
            <a:picLocks noChangeAspect="1"/>
          </p:cNvPicPr>
          <p:nvPr/>
        </p:nvPicPr>
        <p:blipFill rotWithShape="1">
          <a:blip r:embed="rId2">
            <a:alphaModFix amt="40000"/>
          </a:blip>
          <a:srcRect t="1220" b="14510"/>
          <a:stretch/>
        </p:blipFill>
        <p:spPr>
          <a:xfrm>
            <a:off x="20" y="10"/>
            <a:ext cx="12191979" cy="6857990"/>
          </a:xfrm>
          <a:prstGeom prst="rect">
            <a:avLst/>
          </a:prstGeom>
        </p:spPr>
      </p:pic>
      <p:sp>
        <p:nvSpPr>
          <p:cNvPr id="2" name="Title 1">
            <a:extLst>
              <a:ext uri="{FF2B5EF4-FFF2-40B4-BE49-F238E27FC236}">
                <a16:creationId xmlns:a16="http://schemas.microsoft.com/office/drawing/2014/main" id="{B8F8890F-1054-8DC0-C02D-0657E1F1D74C}"/>
              </a:ext>
            </a:extLst>
          </p:cNvPr>
          <p:cNvSpPr>
            <a:spLocks noGrp="1"/>
          </p:cNvSpPr>
          <p:nvPr>
            <p:ph type="title"/>
          </p:nvPr>
        </p:nvSpPr>
        <p:spPr>
          <a:xfrm>
            <a:off x="841249" y="941832"/>
            <a:ext cx="10506456" cy="2057400"/>
          </a:xfrm>
        </p:spPr>
        <p:txBody>
          <a:bodyPr anchor="b">
            <a:normAutofit/>
          </a:bodyPr>
          <a:lstStyle/>
          <a:p>
            <a:r>
              <a:rPr lang="de-DE" sz="5000" b="1" i="0" dirty="0" err="1">
                <a:solidFill>
                  <a:schemeClr val="tx1"/>
                </a:solidFill>
                <a:effectLst/>
                <a:latin typeface="Söhne"/>
              </a:rPr>
              <a:t>Conclusion</a:t>
            </a:r>
            <a:br>
              <a:rPr lang="de-DE" sz="5000" b="1" i="0" dirty="0">
                <a:solidFill>
                  <a:schemeClr val="tx1"/>
                </a:solidFill>
                <a:effectLst/>
                <a:latin typeface="Söhne"/>
              </a:rPr>
            </a:br>
            <a:endParaRPr lang="de-DE" sz="5000" dirty="0">
              <a:solidFill>
                <a:schemeClr val="tx1"/>
              </a:solidFill>
            </a:endParaRPr>
          </a:p>
        </p:txBody>
      </p:sp>
      <p:sp>
        <p:nvSpPr>
          <p:cNvPr id="3" name="Content Placeholder 2">
            <a:extLst>
              <a:ext uri="{FF2B5EF4-FFF2-40B4-BE49-F238E27FC236}">
                <a16:creationId xmlns:a16="http://schemas.microsoft.com/office/drawing/2014/main" id="{0926075B-1EE4-88A1-25C9-460AB827B5FA}"/>
              </a:ext>
            </a:extLst>
          </p:cNvPr>
          <p:cNvSpPr>
            <a:spLocks noGrp="1"/>
          </p:cNvSpPr>
          <p:nvPr>
            <p:ph idx="1"/>
          </p:nvPr>
        </p:nvSpPr>
        <p:spPr>
          <a:xfrm>
            <a:off x="841248" y="3502152"/>
            <a:ext cx="10506456" cy="2670048"/>
          </a:xfrm>
        </p:spPr>
        <p:txBody>
          <a:bodyPr>
            <a:normAutofit/>
          </a:bodyPr>
          <a:lstStyle/>
          <a:p>
            <a:pPr marL="0" indent="0">
              <a:buNone/>
            </a:pPr>
            <a:r>
              <a:rPr lang="de-DE" sz="1400" b="1" i="0" dirty="0">
                <a:effectLst/>
                <a:latin typeface="Söhne"/>
              </a:rPr>
              <a:t>"</a:t>
            </a:r>
            <a:r>
              <a:rPr lang="de-DE" sz="1400" b="1" i="0" dirty="0" err="1">
                <a:effectLst/>
                <a:latin typeface="Söhne"/>
              </a:rPr>
              <a:t>Empowered</a:t>
            </a:r>
            <a:r>
              <a:rPr lang="de-DE" sz="1400" b="1" i="0" dirty="0">
                <a:effectLst/>
                <a:latin typeface="Söhne"/>
              </a:rPr>
              <a:t> Decision-Making for Financial </a:t>
            </a:r>
            <a:r>
              <a:rPr lang="de-DE" sz="1400" b="1" i="0" dirty="0" err="1">
                <a:effectLst/>
                <a:latin typeface="Söhne"/>
              </a:rPr>
              <a:t>Success</a:t>
            </a:r>
            <a:r>
              <a:rPr lang="de-DE" sz="1400" b="1" i="0" dirty="0">
                <a:effectLst/>
                <a:latin typeface="Söhne"/>
              </a:rPr>
              <a:t>"</a:t>
            </a:r>
          </a:p>
          <a:p>
            <a:pPr>
              <a:buFont typeface="Arial" panose="020B0604020202020204" pitchFamily="34" charset="0"/>
              <a:buChar char="•"/>
            </a:pPr>
            <a:r>
              <a:rPr lang="en-GB" sz="1400" dirty="0"/>
              <a:t>The Portfolio Risk Management Dashboard stands as a dynamic and indispensable tool in the arsenal of investors seeking to safeguard their investments in an uncertain market. By combining analytics, risk metrics, and strategic insights, the dashboard empowers users to navigate market fluctuations, optimize portfolio performance, and achieve long-term financial success. Regular updates and enhancements to the dashboard ensure its relevance and effectiveness in addressing the evolving challenges of the investment landscape.</a:t>
            </a:r>
            <a:endParaRPr lang="de-DE" sz="1400" b="0" i="0" dirty="0">
              <a:effectLst/>
              <a:latin typeface="Söhne"/>
            </a:endParaRPr>
          </a:p>
        </p:txBody>
      </p:sp>
    </p:spTree>
    <p:extLst>
      <p:ext uri="{BB962C8B-B14F-4D97-AF65-F5344CB8AC3E}">
        <p14:creationId xmlns:p14="http://schemas.microsoft.com/office/powerpoint/2010/main" val="751783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5C60572C-F51A-626E-2E6D-CC81869534AB}"/>
              </a:ext>
            </a:extLst>
          </p:cNvPr>
          <p:cNvPicPr>
            <a:picLocks noChangeAspect="1"/>
          </p:cNvPicPr>
          <p:nvPr/>
        </p:nvPicPr>
        <p:blipFill rotWithShape="1">
          <a:blip r:embed="rId2"/>
          <a:srcRect l="32672" r="17386"/>
          <a:stretch/>
        </p:blipFill>
        <p:spPr>
          <a:xfrm>
            <a:off x="6103027" y="10"/>
            <a:ext cx="6088971" cy="6857990"/>
          </a:xfrm>
          <a:prstGeom prst="rect">
            <a:avLst/>
          </a:prstGeom>
        </p:spPr>
      </p:pic>
      <p:sp>
        <p:nvSpPr>
          <p:cNvPr id="2" name="Title 1">
            <a:extLst>
              <a:ext uri="{FF2B5EF4-FFF2-40B4-BE49-F238E27FC236}">
                <a16:creationId xmlns:a16="http://schemas.microsoft.com/office/drawing/2014/main" id="{21D95230-A025-AC09-3076-EF80F450EE91}"/>
              </a:ext>
            </a:extLst>
          </p:cNvPr>
          <p:cNvSpPr>
            <a:spLocks noGrp="1"/>
          </p:cNvSpPr>
          <p:nvPr>
            <p:ph type="title"/>
          </p:nvPr>
        </p:nvSpPr>
        <p:spPr>
          <a:xfrm>
            <a:off x="761801" y="328512"/>
            <a:ext cx="4778387" cy="1628970"/>
          </a:xfrm>
        </p:spPr>
        <p:txBody>
          <a:bodyPr anchor="ctr">
            <a:normAutofit/>
          </a:bodyPr>
          <a:lstStyle/>
          <a:p>
            <a:r>
              <a:rPr lang="en-GB" sz="4000" b="1" i="0" dirty="0">
                <a:effectLst/>
                <a:latin typeface="Söhne"/>
              </a:rPr>
              <a:t>Dashboard Overview</a:t>
            </a:r>
            <a:br>
              <a:rPr lang="en-GB" sz="4000" b="1" i="0" dirty="0">
                <a:effectLst/>
                <a:latin typeface="Söhne"/>
              </a:rPr>
            </a:br>
            <a:endParaRPr lang="de-DE" sz="4000" dirty="0"/>
          </a:p>
        </p:txBody>
      </p:sp>
      <p:sp>
        <p:nvSpPr>
          <p:cNvPr id="3" name="Content Placeholder 2">
            <a:extLst>
              <a:ext uri="{FF2B5EF4-FFF2-40B4-BE49-F238E27FC236}">
                <a16:creationId xmlns:a16="http://schemas.microsoft.com/office/drawing/2014/main" id="{2E5FDFA4-5629-C392-9124-D75D80AF3885}"/>
              </a:ext>
            </a:extLst>
          </p:cNvPr>
          <p:cNvSpPr>
            <a:spLocks noGrp="1"/>
          </p:cNvSpPr>
          <p:nvPr>
            <p:ph idx="1"/>
          </p:nvPr>
        </p:nvSpPr>
        <p:spPr>
          <a:xfrm>
            <a:off x="373874" y="2614507"/>
            <a:ext cx="4659756" cy="3374137"/>
          </a:xfrm>
        </p:spPr>
        <p:txBody>
          <a:bodyPr anchor="ctr">
            <a:normAutofit/>
          </a:bodyPr>
          <a:lstStyle/>
          <a:p>
            <a:pPr marL="0" indent="0">
              <a:buNone/>
            </a:pPr>
            <a:r>
              <a:rPr lang="en-GB" sz="2000" b="1" i="0" dirty="0">
                <a:effectLst/>
                <a:latin typeface="Söhne"/>
              </a:rPr>
              <a:t>"Holistic View of Your Investment Portfolio"</a:t>
            </a:r>
          </a:p>
          <a:p>
            <a:pPr algn="l"/>
            <a:r>
              <a:rPr lang="en-GB" sz="1400" b="0" i="0" dirty="0">
                <a:effectLst/>
                <a:latin typeface="Söhne"/>
              </a:rPr>
              <a:t>As you embark on optimizing your portfolio risk management, our dashboard stands as a reliable ally, offering transparency, actionable insights, and a comprehensive overview of your investment risk landscape.</a:t>
            </a:r>
          </a:p>
          <a:p>
            <a:pPr marL="0" indent="0" algn="l">
              <a:buNone/>
            </a:pPr>
            <a:r>
              <a:rPr lang="en-GB" sz="1400" b="0" i="0" dirty="0">
                <a:effectLst/>
                <a:latin typeface="Söhne"/>
              </a:rPr>
              <a:t>Welcome to a new era of empowered decision-making in the pursuit of your financial objectives.</a:t>
            </a:r>
          </a:p>
          <a:p>
            <a:pPr marL="0" indent="0">
              <a:buNone/>
            </a:pPr>
            <a:br>
              <a:rPr lang="en-GB" sz="2000" dirty="0"/>
            </a:br>
            <a:endParaRPr lang="de-DE" sz="2000" dirty="0"/>
          </a:p>
        </p:txBody>
      </p:sp>
    </p:spTree>
    <p:extLst>
      <p:ext uri="{BB962C8B-B14F-4D97-AF65-F5344CB8AC3E}">
        <p14:creationId xmlns:p14="http://schemas.microsoft.com/office/powerpoint/2010/main" val="1526356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One big red drawing pin in front of many smaller black drawing pins">
            <a:extLst>
              <a:ext uri="{FF2B5EF4-FFF2-40B4-BE49-F238E27FC236}">
                <a16:creationId xmlns:a16="http://schemas.microsoft.com/office/drawing/2014/main" id="{8647984F-E1E8-1C3C-6677-CE797D9FEC77}"/>
              </a:ext>
            </a:extLst>
          </p:cNvPr>
          <p:cNvPicPr>
            <a:picLocks noChangeAspect="1"/>
          </p:cNvPicPr>
          <p:nvPr/>
        </p:nvPicPr>
        <p:blipFill rotWithShape="1">
          <a:blip r:embed="rId2">
            <a:alphaModFix amt="40000"/>
          </a:blip>
          <a:srcRect t="16741" b="6205"/>
          <a:stretch/>
        </p:blipFill>
        <p:spPr>
          <a:xfrm>
            <a:off x="20" y="10"/>
            <a:ext cx="12191979" cy="6857990"/>
          </a:xfrm>
          <a:prstGeom prst="rect">
            <a:avLst/>
          </a:prstGeom>
        </p:spPr>
      </p:pic>
      <p:sp>
        <p:nvSpPr>
          <p:cNvPr id="2" name="Title 1">
            <a:extLst>
              <a:ext uri="{FF2B5EF4-FFF2-40B4-BE49-F238E27FC236}">
                <a16:creationId xmlns:a16="http://schemas.microsoft.com/office/drawing/2014/main" id="{98C969B8-06B3-F675-FCA7-E3A87085DCD9}"/>
              </a:ext>
            </a:extLst>
          </p:cNvPr>
          <p:cNvSpPr>
            <a:spLocks noGrp="1"/>
          </p:cNvSpPr>
          <p:nvPr>
            <p:ph type="title"/>
          </p:nvPr>
        </p:nvSpPr>
        <p:spPr>
          <a:xfrm>
            <a:off x="841249" y="941832"/>
            <a:ext cx="10506456" cy="2057400"/>
          </a:xfrm>
        </p:spPr>
        <p:txBody>
          <a:bodyPr anchor="b">
            <a:normAutofit/>
          </a:bodyPr>
          <a:lstStyle/>
          <a:p>
            <a:r>
              <a:rPr lang="de-DE" sz="5000" b="1" i="0" dirty="0">
                <a:solidFill>
                  <a:schemeClr val="tx1"/>
                </a:solidFill>
                <a:effectLst/>
                <a:latin typeface="Söhne"/>
              </a:rPr>
              <a:t>References</a:t>
            </a:r>
            <a:br>
              <a:rPr lang="de-DE" sz="5000" b="1" i="0" dirty="0">
                <a:solidFill>
                  <a:schemeClr val="tx1"/>
                </a:solidFill>
                <a:effectLst/>
                <a:latin typeface="Söhne"/>
              </a:rPr>
            </a:br>
            <a:endParaRPr lang="de-DE" sz="5000" dirty="0">
              <a:solidFill>
                <a:schemeClr val="tx1"/>
              </a:solidFill>
            </a:endParaRPr>
          </a:p>
        </p:txBody>
      </p:sp>
      <p:sp>
        <p:nvSpPr>
          <p:cNvPr id="15" name="Content Placeholder 2">
            <a:extLst>
              <a:ext uri="{FF2B5EF4-FFF2-40B4-BE49-F238E27FC236}">
                <a16:creationId xmlns:a16="http://schemas.microsoft.com/office/drawing/2014/main" id="{999B27DB-2654-A3BF-D1CE-3F66396A1CFD}"/>
              </a:ext>
            </a:extLst>
          </p:cNvPr>
          <p:cNvSpPr>
            <a:spLocks noGrp="1"/>
          </p:cNvSpPr>
          <p:nvPr>
            <p:ph idx="1"/>
          </p:nvPr>
        </p:nvSpPr>
        <p:spPr>
          <a:xfrm>
            <a:off x="841248" y="3502152"/>
            <a:ext cx="10506456" cy="2670048"/>
          </a:xfrm>
        </p:spPr>
        <p:txBody>
          <a:bodyPr>
            <a:normAutofit fontScale="62500" lnSpcReduction="20000"/>
          </a:bodyPr>
          <a:lstStyle/>
          <a:p>
            <a:r>
              <a:rPr lang="de-DE" dirty="0"/>
              <a:t>1. https://www.google.com/url?sa=t&amp;rct=j&amp;q=&amp;esrc=s&amp;source=w </a:t>
            </a:r>
            <a:r>
              <a:rPr lang="de-DE" dirty="0" err="1"/>
              <a:t>eb&amp;cd</a:t>
            </a:r>
            <a:r>
              <a:rPr lang="de-DE" dirty="0"/>
              <a:t>=&amp;</a:t>
            </a:r>
            <a:r>
              <a:rPr lang="de-DE" dirty="0" err="1"/>
              <a:t>cad</a:t>
            </a:r>
            <a:r>
              <a:rPr lang="de-DE" dirty="0"/>
              <a:t>=</a:t>
            </a:r>
            <a:r>
              <a:rPr lang="de-DE" dirty="0" err="1"/>
              <a:t>rja&amp;uact</a:t>
            </a:r>
            <a:r>
              <a:rPr lang="de-DE" dirty="0"/>
              <a:t>=8&amp;ved=2ahUKEwiHkpyMnLWDAxUKygI HHXSCC14QFnoECB4QAQ&amp;url=https%3A%2F%2Fsupport.googl e.com%2Fdocs%2Fanswer%2F3093281%3Fhl%3Dde&amp;usg=</a:t>
            </a:r>
            <a:r>
              <a:rPr lang="de-DE" dirty="0" err="1"/>
              <a:t>AOv</a:t>
            </a:r>
            <a:r>
              <a:rPr lang="de-DE" dirty="0"/>
              <a:t> Vaw0QbdOgTplQ0Sb5rGXvfzpg&amp;opi=89978449 </a:t>
            </a:r>
          </a:p>
          <a:p>
            <a:r>
              <a:rPr lang="de-DE" dirty="0"/>
              <a:t>2. https://www.google.com/url?sa=t&amp;rct=j&amp;q=&amp;esrc=s&amp;source=w </a:t>
            </a:r>
            <a:r>
              <a:rPr lang="de-DE" dirty="0" err="1"/>
              <a:t>eb&amp;cd</a:t>
            </a:r>
            <a:r>
              <a:rPr lang="de-DE" dirty="0"/>
              <a:t>=&amp;</a:t>
            </a:r>
            <a:r>
              <a:rPr lang="de-DE" dirty="0" err="1"/>
              <a:t>cad</a:t>
            </a:r>
            <a:r>
              <a:rPr lang="de-DE" dirty="0"/>
              <a:t>=</a:t>
            </a:r>
            <a:r>
              <a:rPr lang="de-DE" dirty="0" err="1"/>
              <a:t>rja&amp;uact</a:t>
            </a:r>
            <a:r>
              <a:rPr lang="de-DE" dirty="0"/>
              <a:t>=8&amp;ved=2ahUKEwj77uOwnLWDAxUv3AI HHdqdD7cQFnoECBYQAw&amp;url=https%3A%2F%2Fwww.microsof t.com%2Fde-de%2Fpower-platform%2Fproducts%2Fpowerbi%23%3A~%3Atext%3DWas%2520ist%2520Power%2520BI%2 53F%2Cein%252C%2520die%2520Sie%2520t%25C3%25A4glich %2520verwenden.&amp;usg=AOvVaw0xb4WJfvHdg7VwF3nsMtxK&amp; </a:t>
            </a:r>
            <a:r>
              <a:rPr lang="de-DE" dirty="0" err="1"/>
              <a:t>opi</a:t>
            </a:r>
            <a:r>
              <a:rPr lang="de-DE" dirty="0"/>
              <a:t>=89978449 </a:t>
            </a:r>
          </a:p>
          <a:p>
            <a:r>
              <a:rPr lang="de-DE" dirty="0"/>
              <a:t>3. https://www.google.com/url?sa=t&amp;rct=j&amp;q=&amp;esrc=s&amp;source=w </a:t>
            </a:r>
            <a:r>
              <a:rPr lang="de-DE" dirty="0" err="1"/>
              <a:t>eb&amp;cd</a:t>
            </a:r>
            <a:r>
              <a:rPr lang="de-DE" dirty="0"/>
              <a:t>=&amp;</a:t>
            </a:r>
            <a:r>
              <a:rPr lang="de-DE" dirty="0" err="1"/>
              <a:t>cad</a:t>
            </a:r>
            <a:r>
              <a:rPr lang="de-DE" dirty="0"/>
              <a:t>=</a:t>
            </a:r>
            <a:r>
              <a:rPr lang="de-DE" dirty="0" err="1"/>
              <a:t>rja&amp;uact</a:t>
            </a:r>
            <a:r>
              <a:rPr lang="de-DE" dirty="0"/>
              <a:t>=8&amp;ved=2ahUKEwiDgcbLnLWDAxUn7gIH HSN4CU8QFnoECCYQAQ&amp;url=https%3A%2F%2Fwww.financestr ategists.com%2Fwealth-management%2Finvestmentrisk%2Fportfolio-riskmanagement%2F&amp;usg=AOvVaw1deSS_CJAVgdqKa_WdW13g&amp;</a:t>
            </a:r>
            <a:endParaRPr lang="de-DE" sz="2000" dirty="0">
              <a:solidFill>
                <a:schemeClr val="bg1"/>
              </a:solidFill>
            </a:endParaRPr>
          </a:p>
        </p:txBody>
      </p:sp>
    </p:spTree>
    <p:extLst>
      <p:ext uri="{BB962C8B-B14F-4D97-AF65-F5344CB8AC3E}">
        <p14:creationId xmlns:p14="http://schemas.microsoft.com/office/powerpoint/2010/main" val="272561545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10C0601F-72C4-71F2-5EDA-5A176FDA6E14}"/>
              </a:ext>
            </a:extLst>
          </p:cNvPr>
          <p:cNvPicPr>
            <a:picLocks noChangeAspect="1"/>
          </p:cNvPicPr>
          <p:nvPr/>
        </p:nvPicPr>
        <p:blipFill rotWithShape="1">
          <a:blip r:embed="rId2"/>
          <a:srcRect l="16621" r="27887"/>
          <a:stretch/>
        </p:blipFill>
        <p:spPr>
          <a:xfrm>
            <a:off x="6103027" y="10"/>
            <a:ext cx="6088971" cy="6857990"/>
          </a:xfrm>
          <a:prstGeom prst="rect">
            <a:avLst/>
          </a:prstGeom>
        </p:spPr>
      </p:pic>
      <p:sp>
        <p:nvSpPr>
          <p:cNvPr id="2" name="Title 1">
            <a:extLst>
              <a:ext uri="{FF2B5EF4-FFF2-40B4-BE49-F238E27FC236}">
                <a16:creationId xmlns:a16="http://schemas.microsoft.com/office/drawing/2014/main" id="{EBAAF400-86E2-6B3D-45C4-04AA8D71EBC3}"/>
              </a:ext>
            </a:extLst>
          </p:cNvPr>
          <p:cNvSpPr>
            <a:spLocks noGrp="1"/>
          </p:cNvSpPr>
          <p:nvPr>
            <p:ph type="title"/>
          </p:nvPr>
        </p:nvSpPr>
        <p:spPr>
          <a:xfrm>
            <a:off x="761801" y="328512"/>
            <a:ext cx="4778387" cy="1628970"/>
          </a:xfrm>
        </p:spPr>
        <p:txBody>
          <a:bodyPr anchor="ctr">
            <a:normAutofit/>
          </a:bodyPr>
          <a:lstStyle/>
          <a:p>
            <a:r>
              <a:rPr lang="de-DE" sz="4000" b="1" i="0">
                <a:effectLst/>
                <a:latin typeface="Söhne"/>
              </a:rPr>
              <a:t>Key Features</a:t>
            </a:r>
            <a:br>
              <a:rPr lang="de-DE" sz="4000" b="1" i="0">
                <a:effectLst/>
                <a:latin typeface="Söhne"/>
              </a:rPr>
            </a:br>
            <a:endParaRPr lang="de-DE" sz="4000"/>
          </a:p>
        </p:txBody>
      </p:sp>
      <p:sp>
        <p:nvSpPr>
          <p:cNvPr id="3" name="Content Placeholder 2">
            <a:extLst>
              <a:ext uri="{FF2B5EF4-FFF2-40B4-BE49-F238E27FC236}">
                <a16:creationId xmlns:a16="http://schemas.microsoft.com/office/drawing/2014/main" id="{17D8704C-098F-01BB-3185-11443BC13AB7}"/>
              </a:ext>
            </a:extLst>
          </p:cNvPr>
          <p:cNvSpPr>
            <a:spLocks noGrp="1"/>
          </p:cNvSpPr>
          <p:nvPr>
            <p:ph idx="1"/>
          </p:nvPr>
        </p:nvSpPr>
        <p:spPr>
          <a:xfrm>
            <a:off x="761801" y="2884929"/>
            <a:ext cx="4659756" cy="3374137"/>
          </a:xfrm>
        </p:spPr>
        <p:txBody>
          <a:bodyPr anchor="ctr">
            <a:normAutofit/>
          </a:bodyPr>
          <a:lstStyle/>
          <a:p>
            <a:pPr marL="0" indent="0">
              <a:buNone/>
            </a:pPr>
            <a:r>
              <a:rPr lang="de-DE" sz="1400" b="1" i="0" dirty="0">
                <a:effectLst/>
                <a:latin typeface="Söhne"/>
              </a:rPr>
              <a:t>"</a:t>
            </a:r>
            <a:r>
              <a:rPr lang="de-DE" sz="1400" b="1" i="0" dirty="0" err="1">
                <a:effectLst/>
                <a:latin typeface="Söhne"/>
              </a:rPr>
              <a:t>Empowering</a:t>
            </a:r>
            <a:r>
              <a:rPr lang="de-DE" sz="1400" b="1" i="0" dirty="0">
                <a:effectLst/>
                <a:latin typeface="Söhne"/>
              </a:rPr>
              <a:t> Investors </a:t>
            </a:r>
            <a:r>
              <a:rPr lang="de-DE" sz="1400" b="1" i="0" dirty="0" err="1">
                <a:effectLst/>
                <a:latin typeface="Söhne"/>
              </a:rPr>
              <a:t>with</a:t>
            </a:r>
            <a:r>
              <a:rPr lang="de-DE" sz="1400" b="1" i="0" dirty="0">
                <a:effectLst/>
                <a:latin typeface="Söhne"/>
              </a:rPr>
              <a:t> </a:t>
            </a:r>
            <a:r>
              <a:rPr lang="de-DE" sz="1400" b="1" i="0" dirty="0" err="1">
                <a:effectLst/>
                <a:latin typeface="Söhne"/>
              </a:rPr>
              <a:t>Comprehensive</a:t>
            </a:r>
            <a:r>
              <a:rPr lang="de-DE" sz="1400" b="1" i="0" dirty="0">
                <a:effectLst/>
                <a:latin typeface="Söhne"/>
              </a:rPr>
              <a:t> </a:t>
            </a:r>
            <a:r>
              <a:rPr lang="de-DE" sz="1400" b="1" i="0" dirty="0" err="1">
                <a:effectLst/>
                <a:latin typeface="Söhne"/>
              </a:rPr>
              <a:t>Insights</a:t>
            </a:r>
            <a:r>
              <a:rPr lang="de-DE" sz="1400" b="1" i="0" dirty="0">
                <a:effectLst/>
                <a:latin typeface="Söhne"/>
              </a:rPr>
              <a:t>"</a:t>
            </a:r>
          </a:p>
          <a:p>
            <a:pPr>
              <a:buFont typeface="+mj-lt"/>
              <a:buAutoNum type="arabicPeriod"/>
            </a:pPr>
            <a:r>
              <a:rPr lang="de-DE" sz="1400" b="1" i="0" dirty="0">
                <a:effectLst/>
                <a:latin typeface="Söhne"/>
              </a:rPr>
              <a:t>Risk </a:t>
            </a:r>
            <a:r>
              <a:rPr lang="de-DE" sz="1400" b="1" i="0" dirty="0" err="1">
                <a:effectLst/>
                <a:latin typeface="Söhne"/>
              </a:rPr>
              <a:t>Metrics</a:t>
            </a:r>
            <a:r>
              <a:rPr lang="de-DE" sz="1400" b="1" i="0" dirty="0">
                <a:effectLst/>
                <a:latin typeface="Söhne"/>
              </a:rPr>
              <a:t> </a:t>
            </a:r>
            <a:r>
              <a:rPr lang="de-DE" sz="1400" b="1" i="0" dirty="0" err="1">
                <a:effectLst/>
                <a:latin typeface="Söhne"/>
              </a:rPr>
              <a:t>Overview</a:t>
            </a:r>
            <a:endParaRPr lang="de-DE" sz="1400" b="0" i="0" dirty="0">
              <a:effectLst/>
              <a:latin typeface="Söhne"/>
            </a:endParaRPr>
          </a:p>
          <a:p>
            <a:pPr marL="742950" lvl="1" indent="-285750">
              <a:buFont typeface="+mj-lt"/>
              <a:buAutoNum type="arabicPeriod"/>
            </a:pPr>
            <a:r>
              <a:rPr lang="de-DE" sz="1400" b="0" i="0" dirty="0">
                <a:effectLst/>
                <a:latin typeface="Söhne"/>
              </a:rPr>
              <a:t>Access </a:t>
            </a:r>
            <a:r>
              <a:rPr lang="de-DE" sz="1400" b="0" i="0" dirty="0" err="1">
                <a:effectLst/>
                <a:latin typeface="Söhne"/>
              </a:rPr>
              <a:t>key</a:t>
            </a:r>
            <a:r>
              <a:rPr lang="de-DE" sz="1400" b="0" i="0" dirty="0">
                <a:effectLst/>
                <a:latin typeface="Söhne"/>
              </a:rPr>
              <a:t> </a:t>
            </a:r>
            <a:r>
              <a:rPr lang="de-DE" sz="1400" b="0" i="0" dirty="0" err="1">
                <a:effectLst/>
                <a:latin typeface="Söhne"/>
              </a:rPr>
              <a:t>risk</a:t>
            </a:r>
            <a:r>
              <a:rPr lang="de-DE" sz="1400" b="0" i="0" dirty="0">
                <a:effectLst/>
                <a:latin typeface="Söhne"/>
              </a:rPr>
              <a:t> </a:t>
            </a:r>
            <a:r>
              <a:rPr lang="de-DE" sz="1400" b="0" i="0" dirty="0" err="1">
                <a:effectLst/>
                <a:latin typeface="Söhne"/>
              </a:rPr>
              <a:t>metrics</a:t>
            </a:r>
            <a:r>
              <a:rPr lang="de-DE" sz="1400" b="0" i="0" dirty="0">
                <a:effectLst/>
                <a:latin typeface="Söhne"/>
              </a:rPr>
              <a:t>: </a:t>
            </a:r>
            <a:r>
              <a:rPr lang="de-DE" sz="1400" b="0" i="0" dirty="0" err="1">
                <a:effectLst/>
                <a:latin typeface="Söhne"/>
              </a:rPr>
              <a:t>standard</a:t>
            </a:r>
            <a:r>
              <a:rPr lang="de-DE" sz="1400" b="0" i="0" dirty="0">
                <a:effectLst/>
                <a:latin typeface="Söhne"/>
              </a:rPr>
              <a:t> </a:t>
            </a:r>
            <a:r>
              <a:rPr lang="de-DE" sz="1400" b="0" i="0" dirty="0" err="1">
                <a:effectLst/>
                <a:latin typeface="Söhne"/>
              </a:rPr>
              <a:t>deviation</a:t>
            </a:r>
            <a:r>
              <a:rPr lang="de-DE" sz="1400" b="0" i="0" dirty="0">
                <a:effectLst/>
                <a:latin typeface="Söhne"/>
              </a:rPr>
              <a:t>, </a:t>
            </a:r>
            <a:r>
              <a:rPr lang="de-DE" sz="1400" b="0" i="0" dirty="0" err="1">
                <a:effectLst/>
                <a:latin typeface="Söhne"/>
              </a:rPr>
              <a:t>beta</a:t>
            </a:r>
            <a:r>
              <a:rPr lang="de-DE" sz="1400" b="0" i="0" dirty="0">
                <a:effectLst/>
                <a:latin typeface="Söhne"/>
              </a:rPr>
              <a:t>, and </a:t>
            </a:r>
            <a:r>
              <a:rPr lang="de-DE" sz="1400" b="0" i="0" dirty="0" err="1">
                <a:effectLst/>
                <a:latin typeface="Söhne"/>
              </a:rPr>
              <a:t>performance</a:t>
            </a:r>
            <a:r>
              <a:rPr lang="de-DE" sz="1400" b="0" i="0" dirty="0">
                <a:effectLst/>
                <a:latin typeface="Söhne"/>
              </a:rPr>
              <a:t> </a:t>
            </a:r>
            <a:r>
              <a:rPr lang="de-DE" sz="1400" b="0" i="0" dirty="0" err="1">
                <a:effectLst/>
                <a:latin typeface="Söhne"/>
              </a:rPr>
              <a:t>indicators</a:t>
            </a:r>
            <a:r>
              <a:rPr lang="de-DE" sz="1400" b="0" i="0" dirty="0">
                <a:effectLst/>
                <a:latin typeface="Söhne"/>
              </a:rPr>
              <a:t>.</a:t>
            </a:r>
          </a:p>
          <a:p>
            <a:pPr>
              <a:buFont typeface="+mj-lt"/>
              <a:buAutoNum type="arabicPeriod"/>
            </a:pPr>
            <a:r>
              <a:rPr lang="de-DE" sz="1400" b="1" i="0" dirty="0">
                <a:effectLst/>
                <a:latin typeface="Söhne"/>
              </a:rPr>
              <a:t>Diversification Analysis</a:t>
            </a:r>
            <a:endParaRPr lang="de-DE" sz="1400" b="0" i="0" dirty="0">
              <a:effectLst/>
              <a:latin typeface="Söhne"/>
            </a:endParaRPr>
          </a:p>
          <a:p>
            <a:pPr marL="742950" lvl="1" indent="-285750">
              <a:buFont typeface="+mj-lt"/>
              <a:buAutoNum type="arabicPeriod"/>
            </a:pPr>
            <a:r>
              <a:rPr lang="de-DE" sz="1400" b="0" i="0" dirty="0" err="1">
                <a:effectLst/>
                <a:latin typeface="Söhne"/>
              </a:rPr>
              <a:t>Visualize</a:t>
            </a:r>
            <a:r>
              <a:rPr lang="de-DE" sz="1400" b="0" i="0" dirty="0">
                <a:effectLst/>
                <a:latin typeface="Söhne"/>
              </a:rPr>
              <a:t> </a:t>
            </a:r>
            <a:r>
              <a:rPr lang="de-DE" sz="1400" b="0" i="0" dirty="0" err="1">
                <a:effectLst/>
                <a:latin typeface="Söhne"/>
              </a:rPr>
              <a:t>portfolio</a:t>
            </a:r>
            <a:r>
              <a:rPr lang="de-DE" sz="1400" b="0" i="0" dirty="0">
                <a:effectLst/>
                <a:latin typeface="Söhne"/>
              </a:rPr>
              <a:t> </a:t>
            </a:r>
            <a:r>
              <a:rPr lang="de-DE" sz="1400" b="0" i="0" dirty="0" err="1">
                <a:effectLst/>
                <a:latin typeface="Söhne"/>
              </a:rPr>
              <a:t>diversification</a:t>
            </a:r>
            <a:r>
              <a:rPr lang="de-DE" sz="1400" b="0" i="0" dirty="0">
                <a:effectLst/>
                <a:latin typeface="Söhne"/>
              </a:rPr>
              <a:t> </a:t>
            </a:r>
            <a:r>
              <a:rPr lang="de-DE" sz="1400" b="0" i="0" dirty="0" err="1">
                <a:effectLst/>
                <a:latin typeface="Söhne"/>
              </a:rPr>
              <a:t>across</a:t>
            </a:r>
            <a:r>
              <a:rPr lang="de-DE" sz="1400" b="0" i="0" dirty="0">
                <a:effectLst/>
                <a:latin typeface="Söhne"/>
              </a:rPr>
              <a:t> </a:t>
            </a:r>
            <a:r>
              <a:rPr lang="de-DE" sz="1400" b="0" i="0" dirty="0" err="1">
                <a:effectLst/>
                <a:latin typeface="Söhne"/>
              </a:rPr>
              <a:t>asset</a:t>
            </a:r>
            <a:r>
              <a:rPr lang="de-DE" sz="1400" b="0" i="0" dirty="0">
                <a:effectLst/>
                <a:latin typeface="Söhne"/>
              </a:rPr>
              <a:t> </a:t>
            </a:r>
            <a:r>
              <a:rPr lang="de-DE" sz="1400" b="0" i="0" dirty="0" err="1">
                <a:effectLst/>
                <a:latin typeface="Söhne"/>
              </a:rPr>
              <a:t>classes</a:t>
            </a:r>
            <a:r>
              <a:rPr lang="de-DE" sz="1400" b="0" i="0" dirty="0">
                <a:effectLst/>
                <a:latin typeface="Söhne"/>
              </a:rPr>
              <a:t>, </a:t>
            </a:r>
            <a:r>
              <a:rPr lang="de-DE" sz="1400" b="0" i="0" dirty="0" err="1">
                <a:effectLst/>
                <a:latin typeface="Söhne"/>
              </a:rPr>
              <a:t>sectors</a:t>
            </a:r>
            <a:r>
              <a:rPr lang="de-DE" sz="1400" b="0" i="0" dirty="0">
                <a:effectLst/>
                <a:latin typeface="Söhne"/>
              </a:rPr>
              <a:t>, and </a:t>
            </a:r>
            <a:r>
              <a:rPr lang="de-DE" sz="1400" b="0" i="0" dirty="0" err="1">
                <a:effectLst/>
                <a:latin typeface="Söhne"/>
              </a:rPr>
              <a:t>regions</a:t>
            </a:r>
            <a:r>
              <a:rPr lang="de-DE" sz="1400" b="0" i="0" dirty="0">
                <a:effectLst/>
                <a:latin typeface="Söhne"/>
              </a:rPr>
              <a:t>.</a:t>
            </a:r>
          </a:p>
          <a:p>
            <a:pPr>
              <a:buFont typeface="+mj-lt"/>
              <a:buAutoNum type="arabicPeriod"/>
            </a:pPr>
            <a:r>
              <a:rPr lang="de-DE" sz="1400" b="1" i="0" dirty="0">
                <a:effectLst/>
                <a:latin typeface="Söhne"/>
              </a:rPr>
              <a:t>Scenario Analysis</a:t>
            </a:r>
            <a:endParaRPr lang="de-DE" sz="1400" b="0" i="0" dirty="0">
              <a:effectLst/>
              <a:latin typeface="Söhne"/>
            </a:endParaRPr>
          </a:p>
          <a:p>
            <a:pPr marL="742950" lvl="1" indent="-285750">
              <a:buFont typeface="+mj-lt"/>
              <a:buAutoNum type="arabicPeriod"/>
            </a:pPr>
            <a:r>
              <a:rPr lang="de-DE" sz="1400" b="0" i="0" dirty="0" err="1">
                <a:effectLst/>
                <a:latin typeface="Söhne"/>
              </a:rPr>
              <a:t>Evaluate</a:t>
            </a:r>
            <a:r>
              <a:rPr lang="de-DE" sz="1400" b="0" i="0" dirty="0">
                <a:effectLst/>
                <a:latin typeface="Söhne"/>
              </a:rPr>
              <a:t> </a:t>
            </a:r>
            <a:r>
              <a:rPr lang="de-DE" sz="1400" b="0" i="0" dirty="0" err="1">
                <a:effectLst/>
                <a:latin typeface="Söhne"/>
              </a:rPr>
              <a:t>the</a:t>
            </a:r>
            <a:r>
              <a:rPr lang="de-DE" sz="1400" b="0" i="0" dirty="0">
                <a:effectLst/>
                <a:latin typeface="Söhne"/>
              </a:rPr>
              <a:t> </a:t>
            </a:r>
            <a:r>
              <a:rPr lang="de-DE" sz="1400" b="0" i="0" dirty="0" err="1">
                <a:effectLst/>
                <a:latin typeface="Söhne"/>
              </a:rPr>
              <a:t>impact</a:t>
            </a:r>
            <a:r>
              <a:rPr lang="de-DE" sz="1400" b="0" i="0" dirty="0">
                <a:effectLst/>
                <a:latin typeface="Söhne"/>
              </a:rPr>
              <a:t> of different </a:t>
            </a:r>
            <a:r>
              <a:rPr lang="de-DE" sz="1400" b="0" i="0" dirty="0" err="1">
                <a:effectLst/>
                <a:latin typeface="Söhne"/>
              </a:rPr>
              <a:t>market</a:t>
            </a:r>
            <a:r>
              <a:rPr lang="de-DE" sz="1400" b="0" i="0" dirty="0">
                <a:effectLst/>
                <a:latin typeface="Söhne"/>
              </a:rPr>
              <a:t> </a:t>
            </a:r>
            <a:r>
              <a:rPr lang="de-DE" sz="1400" b="0" i="0" dirty="0" err="1">
                <a:effectLst/>
                <a:latin typeface="Söhne"/>
              </a:rPr>
              <a:t>scenarios</a:t>
            </a:r>
            <a:r>
              <a:rPr lang="de-DE" sz="1400" b="0" i="0" dirty="0">
                <a:effectLst/>
                <a:latin typeface="Söhne"/>
              </a:rPr>
              <a:t> on </a:t>
            </a:r>
            <a:r>
              <a:rPr lang="de-DE" sz="1400" b="0" i="0" dirty="0" err="1">
                <a:effectLst/>
                <a:latin typeface="Söhne"/>
              </a:rPr>
              <a:t>the</a:t>
            </a:r>
            <a:r>
              <a:rPr lang="de-DE" sz="1400" b="0" i="0" dirty="0">
                <a:effectLst/>
                <a:latin typeface="Söhne"/>
              </a:rPr>
              <a:t> </a:t>
            </a:r>
            <a:r>
              <a:rPr lang="de-DE" sz="1400" b="0" i="0" dirty="0" err="1">
                <a:effectLst/>
                <a:latin typeface="Söhne"/>
              </a:rPr>
              <a:t>portfolio</a:t>
            </a:r>
            <a:r>
              <a:rPr lang="de-DE" sz="1400" b="0" i="0" dirty="0">
                <a:effectLst/>
                <a:latin typeface="Söhne"/>
              </a:rPr>
              <a:t>.</a:t>
            </a:r>
          </a:p>
        </p:txBody>
      </p:sp>
    </p:spTree>
    <p:extLst>
      <p:ext uri="{BB962C8B-B14F-4D97-AF65-F5344CB8AC3E}">
        <p14:creationId xmlns:p14="http://schemas.microsoft.com/office/powerpoint/2010/main" val="3437498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03A4-3B13-97B0-DE7A-5F0DC99DF521}"/>
              </a:ext>
            </a:extLst>
          </p:cNvPr>
          <p:cNvSpPr>
            <a:spLocks noGrp="1"/>
          </p:cNvSpPr>
          <p:nvPr>
            <p:ph type="title"/>
          </p:nvPr>
        </p:nvSpPr>
        <p:spPr>
          <a:xfrm>
            <a:off x="761800" y="762001"/>
            <a:ext cx="5334197" cy="1708242"/>
          </a:xfrm>
        </p:spPr>
        <p:txBody>
          <a:bodyPr anchor="ctr">
            <a:normAutofit/>
          </a:bodyPr>
          <a:lstStyle/>
          <a:p>
            <a:r>
              <a:rPr lang="en-US" sz="4000" dirty="0"/>
              <a:t>Conti….</a:t>
            </a:r>
            <a:endParaRPr lang="de-DE" sz="4000" dirty="0"/>
          </a:p>
        </p:txBody>
      </p:sp>
      <p:sp>
        <p:nvSpPr>
          <p:cNvPr id="3" name="Content Placeholder 2">
            <a:extLst>
              <a:ext uri="{FF2B5EF4-FFF2-40B4-BE49-F238E27FC236}">
                <a16:creationId xmlns:a16="http://schemas.microsoft.com/office/drawing/2014/main" id="{7F454225-A8B8-EED0-E5DF-C9BA6730A63C}"/>
              </a:ext>
            </a:extLst>
          </p:cNvPr>
          <p:cNvSpPr>
            <a:spLocks noGrp="1"/>
          </p:cNvSpPr>
          <p:nvPr>
            <p:ph idx="1"/>
          </p:nvPr>
        </p:nvSpPr>
        <p:spPr>
          <a:xfrm>
            <a:off x="761800" y="2470244"/>
            <a:ext cx="5334197" cy="3769835"/>
          </a:xfrm>
        </p:spPr>
        <p:txBody>
          <a:bodyPr anchor="ctr">
            <a:normAutofit lnSpcReduction="10000"/>
          </a:bodyPr>
          <a:lstStyle/>
          <a:p>
            <a:pPr>
              <a:buFont typeface="+mj-lt"/>
              <a:buAutoNum type="arabicPeriod"/>
            </a:pPr>
            <a:r>
              <a:rPr lang="de-DE" sz="1900" b="1" i="0">
                <a:effectLst/>
                <a:latin typeface="Söhne"/>
              </a:rPr>
              <a:t>Dynamic Asset Allocation</a:t>
            </a:r>
            <a:endParaRPr lang="de-DE" sz="1900" b="0" i="0">
              <a:effectLst/>
              <a:latin typeface="Söhne"/>
            </a:endParaRPr>
          </a:p>
          <a:p>
            <a:pPr marL="742950" lvl="1" indent="-285750">
              <a:buFont typeface="+mj-lt"/>
              <a:buAutoNum type="arabicPeriod"/>
            </a:pPr>
            <a:r>
              <a:rPr lang="de-DE" sz="1900" b="0" i="0">
                <a:effectLst/>
                <a:latin typeface="Söhne"/>
              </a:rPr>
              <a:t>Monitor real-time asset allocation, receive alerts for adjustments.</a:t>
            </a:r>
          </a:p>
          <a:p>
            <a:pPr>
              <a:buFont typeface="+mj-lt"/>
              <a:buAutoNum type="arabicPeriod"/>
            </a:pPr>
            <a:r>
              <a:rPr lang="de-DE" sz="1900" b="1" i="0">
                <a:effectLst/>
                <a:latin typeface="Söhne"/>
              </a:rPr>
              <a:t>Performance Attribution</a:t>
            </a:r>
            <a:endParaRPr lang="de-DE" sz="1900" b="0" i="0">
              <a:effectLst/>
              <a:latin typeface="Söhne"/>
            </a:endParaRPr>
          </a:p>
          <a:p>
            <a:pPr marL="742950" lvl="1" indent="-285750">
              <a:buFont typeface="+mj-lt"/>
              <a:buAutoNum type="arabicPeriod"/>
            </a:pPr>
            <a:r>
              <a:rPr lang="de-DE" sz="1900" b="0" i="0">
                <a:effectLst/>
                <a:latin typeface="Söhne"/>
              </a:rPr>
              <a:t>Understand drivers of portfolio performance through detailed attribution analysis.</a:t>
            </a:r>
          </a:p>
          <a:p>
            <a:pPr>
              <a:buFont typeface="+mj-lt"/>
              <a:buAutoNum type="arabicPeriod"/>
            </a:pPr>
            <a:r>
              <a:rPr lang="de-DE" sz="1900" b="1" i="0">
                <a:effectLst/>
                <a:latin typeface="Söhne"/>
              </a:rPr>
              <a:t>Customizable Risk Alerts</a:t>
            </a:r>
            <a:endParaRPr lang="de-DE" sz="1900" b="0" i="0">
              <a:effectLst/>
              <a:latin typeface="Söhne"/>
            </a:endParaRPr>
          </a:p>
          <a:p>
            <a:pPr marL="742950" lvl="1" indent="-285750">
              <a:buFont typeface="+mj-lt"/>
              <a:buAutoNum type="arabicPeriod"/>
            </a:pPr>
            <a:r>
              <a:rPr lang="de-DE" sz="1900" b="0" i="0">
                <a:effectLst/>
                <a:latin typeface="Söhne"/>
              </a:rPr>
              <a:t>Set personalized risk thresholds and receive real-time alerts.</a:t>
            </a:r>
          </a:p>
          <a:p>
            <a:br>
              <a:rPr lang="de-DE" sz="1900"/>
            </a:br>
            <a:endParaRPr lang="de-DE" sz="1900"/>
          </a:p>
          <a:p>
            <a:endParaRPr lang="de-DE" sz="1900"/>
          </a:p>
        </p:txBody>
      </p:sp>
      <p:pic>
        <p:nvPicPr>
          <p:cNvPr id="5" name="Picture 4" descr="Stock numbers on a digital display">
            <a:extLst>
              <a:ext uri="{FF2B5EF4-FFF2-40B4-BE49-F238E27FC236}">
                <a16:creationId xmlns:a16="http://schemas.microsoft.com/office/drawing/2014/main" id="{E0359BC6-0AAF-25B7-88E9-E2BED192009D}"/>
              </a:ext>
            </a:extLst>
          </p:cNvPr>
          <p:cNvPicPr>
            <a:picLocks noChangeAspect="1"/>
          </p:cNvPicPr>
          <p:nvPr/>
        </p:nvPicPr>
        <p:blipFill rotWithShape="1">
          <a:blip r:embed="rId2"/>
          <a:srcRect l="39158" r="1560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788961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B36CD098-EADD-1B95-8D62-61D9C7703A43}"/>
              </a:ext>
            </a:extLst>
          </p:cNvPr>
          <p:cNvPicPr>
            <a:picLocks noChangeAspect="1"/>
          </p:cNvPicPr>
          <p:nvPr/>
        </p:nvPicPr>
        <p:blipFill rotWithShape="1">
          <a:blip r:embed="rId2"/>
          <a:srcRect l="23492" r="21238"/>
          <a:stretch/>
        </p:blipFill>
        <p:spPr>
          <a:xfrm>
            <a:off x="6103027" y="10"/>
            <a:ext cx="6088971" cy="6857990"/>
          </a:xfrm>
          <a:prstGeom prst="rect">
            <a:avLst/>
          </a:prstGeom>
        </p:spPr>
      </p:pic>
      <p:sp>
        <p:nvSpPr>
          <p:cNvPr id="2" name="Title 1">
            <a:extLst>
              <a:ext uri="{FF2B5EF4-FFF2-40B4-BE49-F238E27FC236}">
                <a16:creationId xmlns:a16="http://schemas.microsoft.com/office/drawing/2014/main" id="{5D8BDD31-D34D-993E-2AD2-A159A137AD2E}"/>
              </a:ext>
            </a:extLst>
          </p:cNvPr>
          <p:cNvSpPr>
            <a:spLocks noGrp="1"/>
          </p:cNvSpPr>
          <p:nvPr>
            <p:ph type="title"/>
          </p:nvPr>
        </p:nvSpPr>
        <p:spPr>
          <a:xfrm>
            <a:off x="761801" y="328512"/>
            <a:ext cx="4778387" cy="1628970"/>
          </a:xfrm>
        </p:spPr>
        <p:txBody>
          <a:bodyPr anchor="ctr">
            <a:normAutofit/>
          </a:bodyPr>
          <a:lstStyle/>
          <a:p>
            <a:r>
              <a:rPr lang="en-GB" sz="4000" b="1" i="0">
                <a:effectLst/>
                <a:latin typeface="Söhne"/>
              </a:rPr>
              <a:t>Dashboard Interface</a:t>
            </a:r>
            <a:br>
              <a:rPr lang="en-GB" sz="4000" b="1" i="0">
                <a:effectLst/>
                <a:latin typeface="Söhne"/>
              </a:rPr>
            </a:br>
            <a:endParaRPr lang="de-DE" sz="4000"/>
          </a:p>
        </p:txBody>
      </p:sp>
      <p:sp>
        <p:nvSpPr>
          <p:cNvPr id="3" name="Content Placeholder 2">
            <a:extLst>
              <a:ext uri="{FF2B5EF4-FFF2-40B4-BE49-F238E27FC236}">
                <a16:creationId xmlns:a16="http://schemas.microsoft.com/office/drawing/2014/main" id="{18FA3ABE-B52C-9981-A006-E44DFCC1A189}"/>
              </a:ext>
            </a:extLst>
          </p:cNvPr>
          <p:cNvSpPr>
            <a:spLocks noGrp="1"/>
          </p:cNvSpPr>
          <p:nvPr>
            <p:ph idx="1"/>
          </p:nvPr>
        </p:nvSpPr>
        <p:spPr>
          <a:xfrm>
            <a:off x="761801" y="2884929"/>
            <a:ext cx="4659756" cy="3374137"/>
          </a:xfrm>
        </p:spPr>
        <p:txBody>
          <a:bodyPr anchor="ctr">
            <a:normAutofit fontScale="70000" lnSpcReduction="20000"/>
          </a:bodyPr>
          <a:lstStyle/>
          <a:p>
            <a:pPr algn="l">
              <a:buFont typeface="Arial" panose="020B0604020202020204" pitchFamily="34" charset="0"/>
              <a:buChar char="•"/>
            </a:pPr>
            <a:r>
              <a:rPr lang="en-GB" b="1" i="0" dirty="0">
                <a:effectLst/>
                <a:latin typeface="Söhne"/>
              </a:rPr>
              <a:t>User-Friendly Interface:</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Enjoy a user-friendly interface designed for accessibility and ease of use.</a:t>
            </a:r>
          </a:p>
          <a:p>
            <a:pPr marL="742950" lvl="1" indent="-285750" algn="l">
              <a:buFont typeface="Arial" panose="020B0604020202020204" pitchFamily="34" charset="0"/>
              <a:buChar char="•"/>
            </a:pPr>
            <a:r>
              <a:rPr lang="en-GB" b="0" i="0" dirty="0">
                <a:effectLst/>
                <a:latin typeface="Söhne"/>
              </a:rPr>
              <a:t>Navigate seamlessly through complex risk data.</a:t>
            </a:r>
          </a:p>
          <a:p>
            <a:pPr algn="l">
              <a:buFont typeface="Arial" panose="020B0604020202020204" pitchFamily="34" charset="0"/>
              <a:buChar char="•"/>
            </a:pPr>
            <a:r>
              <a:rPr lang="en-GB" b="1" i="0" dirty="0">
                <a:effectLst/>
                <a:latin typeface="Söhne"/>
              </a:rPr>
              <a:t>Real-Time Updates: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Benefit from real-time data updates, ensuring that you have the latest information at your fingertips.</a:t>
            </a:r>
          </a:p>
          <a:p>
            <a:pPr marL="742950" lvl="1" indent="-285750" algn="l">
              <a:buFont typeface="Arial" panose="020B0604020202020204" pitchFamily="34" charset="0"/>
              <a:buChar char="•"/>
            </a:pPr>
            <a:r>
              <a:rPr lang="en-GB" b="0" i="0" dirty="0">
                <a:effectLst/>
                <a:latin typeface="Söhne"/>
              </a:rPr>
              <a:t>Make timely and well-informed decisions.</a:t>
            </a:r>
          </a:p>
          <a:p>
            <a:pPr algn="l">
              <a:buFont typeface="Arial" panose="020B0604020202020204" pitchFamily="34" charset="0"/>
              <a:buChar char="•"/>
            </a:pPr>
            <a:r>
              <a:rPr lang="en-GB" b="1" i="0" dirty="0">
                <a:effectLst/>
                <a:latin typeface="Söhne"/>
              </a:rPr>
              <a:t>Customization for Your Needs: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Tailor the dashboard to your specific preferences and requirements.</a:t>
            </a:r>
          </a:p>
          <a:p>
            <a:pPr marL="742950" lvl="1" indent="-285750" algn="l">
              <a:buFont typeface="Arial" panose="020B0604020202020204" pitchFamily="34" charset="0"/>
              <a:buChar char="•"/>
            </a:pPr>
            <a:r>
              <a:rPr lang="en-GB" b="0" i="0" dirty="0">
                <a:effectLst/>
                <a:latin typeface="Söhne"/>
              </a:rPr>
              <a:t>Whether focused on individual stock holdings or diverse investment portfolios, our platform adapts to your unique needs.</a:t>
            </a:r>
          </a:p>
          <a:p>
            <a:pPr marL="0" indent="0">
              <a:buNone/>
            </a:pPr>
            <a:endParaRPr lang="de-DE" sz="2000" dirty="0"/>
          </a:p>
        </p:txBody>
      </p:sp>
    </p:spTree>
    <p:extLst>
      <p:ext uri="{BB962C8B-B14F-4D97-AF65-F5344CB8AC3E}">
        <p14:creationId xmlns:p14="http://schemas.microsoft.com/office/powerpoint/2010/main" val="37290078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16BCC5AD-4C9B-0E44-A155-C15D9CD1267A}"/>
              </a:ext>
            </a:extLst>
          </p:cNvPr>
          <p:cNvPicPr>
            <a:picLocks noChangeAspect="1"/>
          </p:cNvPicPr>
          <p:nvPr/>
        </p:nvPicPr>
        <p:blipFill rotWithShape="1">
          <a:blip r:embed="rId2"/>
          <a:srcRect t="1415" b="1431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156BD-D87F-3693-6F2F-1F4587F6F006}"/>
              </a:ext>
            </a:extLst>
          </p:cNvPr>
          <p:cNvSpPr>
            <a:spLocks noGrp="1"/>
          </p:cNvSpPr>
          <p:nvPr>
            <p:ph type="title"/>
          </p:nvPr>
        </p:nvSpPr>
        <p:spPr>
          <a:xfrm>
            <a:off x="6374887" y="1641860"/>
            <a:ext cx="4204298" cy="1034728"/>
          </a:xfrm>
        </p:spPr>
        <p:txBody>
          <a:bodyPr>
            <a:normAutofit/>
          </a:bodyPr>
          <a:lstStyle/>
          <a:p>
            <a:r>
              <a:rPr lang="en-GB" sz="2800" b="1" i="0">
                <a:effectLst/>
                <a:latin typeface="Söhne"/>
              </a:rPr>
              <a:t>Data Sources</a:t>
            </a:r>
            <a:br>
              <a:rPr lang="en-GB" sz="2800" b="1" i="0">
                <a:effectLst/>
                <a:latin typeface="Söhne"/>
              </a:rPr>
            </a:br>
            <a:endParaRPr lang="de-DE" sz="2800"/>
          </a:p>
        </p:txBody>
      </p:sp>
      <p:sp>
        <p:nvSpPr>
          <p:cNvPr id="3" name="Content Placeholder 2">
            <a:extLst>
              <a:ext uri="{FF2B5EF4-FFF2-40B4-BE49-F238E27FC236}">
                <a16:creationId xmlns:a16="http://schemas.microsoft.com/office/drawing/2014/main" id="{C5AFB43B-E28A-570D-F8E6-0733BF08B7C3}"/>
              </a:ext>
            </a:extLst>
          </p:cNvPr>
          <p:cNvSpPr>
            <a:spLocks noGrp="1"/>
          </p:cNvSpPr>
          <p:nvPr>
            <p:ph idx="1"/>
          </p:nvPr>
        </p:nvSpPr>
        <p:spPr>
          <a:xfrm>
            <a:off x="6374886" y="2809812"/>
            <a:ext cx="4169380" cy="2384064"/>
          </a:xfrm>
        </p:spPr>
        <p:txBody>
          <a:bodyPr>
            <a:normAutofit/>
          </a:bodyPr>
          <a:lstStyle/>
          <a:p>
            <a:pPr marL="0" indent="0">
              <a:buNone/>
            </a:pPr>
            <a:r>
              <a:rPr lang="en-GB" sz="1800" b="1" i="0">
                <a:effectLst/>
                <a:latin typeface="Söhne"/>
              </a:rPr>
              <a:t>"Reliable Data for Informed Decisions"</a:t>
            </a:r>
          </a:p>
          <a:p>
            <a:pPr>
              <a:buFont typeface="Arial" panose="020B0604020202020204" pitchFamily="34" charset="0"/>
              <a:buChar char="•"/>
            </a:pPr>
            <a:r>
              <a:rPr lang="en-GB" sz="1800" b="0" i="0">
                <a:effectLst/>
                <a:latin typeface="Söhne"/>
              </a:rPr>
              <a:t>Data sourced primarily from Google Finance.</a:t>
            </a:r>
          </a:p>
          <a:p>
            <a:pPr>
              <a:buFont typeface="Arial" panose="020B0604020202020204" pitchFamily="34" charset="0"/>
              <a:buChar char="•"/>
            </a:pPr>
            <a:r>
              <a:rPr lang="en-GB" sz="1800" b="0" i="0">
                <a:effectLst/>
                <a:latin typeface="Söhne"/>
              </a:rPr>
              <a:t>Aggregated from various financial data providers for real-time stock quotes, financial news, and information.</a:t>
            </a:r>
          </a:p>
          <a:p>
            <a:endParaRPr lang="de-DE" sz="1800"/>
          </a:p>
        </p:txBody>
      </p:sp>
    </p:spTree>
    <p:extLst>
      <p:ext uri="{BB962C8B-B14F-4D97-AF65-F5344CB8AC3E}">
        <p14:creationId xmlns:p14="http://schemas.microsoft.com/office/powerpoint/2010/main" val="1289232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phere of mesh and nodes">
            <a:extLst>
              <a:ext uri="{FF2B5EF4-FFF2-40B4-BE49-F238E27FC236}">
                <a16:creationId xmlns:a16="http://schemas.microsoft.com/office/drawing/2014/main" id="{EA297F6E-8BDE-0CE2-441B-785FE46F9E41}"/>
              </a:ext>
            </a:extLst>
          </p:cNvPr>
          <p:cNvPicPr>
            <a:picLocks noChangeAspect="1"/>
          </p:cNvPicPr>
          <p:nvPr/>
        </p:nvPicPr>
        <p:blipFill rotWithShape="1">
          <a:blip r:embed="rId2"/>
          <a:srcRect l="5200"/>
          <a:stretch/>
        </p:blipFill>
        <p:spPr>
          <a:xfrm>
            <a:off x="20" y="10"/>
            <a:ext cx="8668492" cy="6857990"/>
          </a:xfrm>
          <a:prstGeom prst="rect">
            <a:avLst/>
          </a:prstGeom>
        </p:spPr>
      </p:pic>
      <p:sp>
        <p:nvSpPr>
          <p:cNvPr id="2" name="Title 1">
            <a:extLst>
              <a:ext uri="{FF2B5EF4-FFF2-40B4-BE49-F238E27FC236}">
                <a16:creationId xmlns:a16="http://schemas.microsoft.com/office/drawing/2014/main" id="{84943B40-7C5A-087E-C6A8-F861F4036E00}"/>
              </a:ext>
            </a:extLst>
          </p:cNvPr>
          <p:cNvSpPr>
            <a:spLocks noGrp="1"/>
          </p:cNvSpPr>
          <p:nvPr>
            <p:ph type="title"/>
          </p:nvPr>
        </p:nvSpPr>
        <p:spPr>
          <a:xfrm>
            <a:off x="8370470" y="1161288"/>
            <a:ext cx="3438144" cy="1124712"/>
          </a:xfrm>
        </p:spPr>
        <p:txBody>
          <a:bodyPr anchor="b">
            <a:normAutofit fontScale="90000"/>
          </a:bodyPr>
          <a:lstStyle/>
          <a:p>
            <a:r>
              <a:rPr lang="en-GB" sz="2400" b="1" i="0">
                <a:effectLst/>
                <a:latin typeface="Söhne"/>
              </a:rPr>
              <a:t>Visualization Tool: Power BI</a:t>
            </a:r>
            <a:br>
              <a:rPr lang="en-GB" sz="2400" b="1" i="0">
                <a:effectLst/>
                <a:latin typeface="Söhne"/>
              </a:rPr>
            </a:br>
            <a:endParaRPr lang="de-DE" sz="2400"/>
          </a:p>
        </p:txBody>
      </p:sp>
      <p:sp>
        <p:nvSpPr>
          <p:cNvPr id="3" name="Content Placeholder 2">
            <a:extLst>
              <a:ext uri="{FF2B5EF4-FFF2-40B4-BE49-F238E27FC236}">
                <a16:creationId xmlns:a16="http://schemas.microsoft.com/office/drawing/2014/main" id="{45E27434-2268-8D8E-867F-4C7A7F9ACEBB}"/>
              </a:ext>
            </a:extLst>
          </p:cNvPr>
          <p:cNvSpPr>
            <a:spLocks noGrp="1"/>
          </p:cNvSpPr>
          <p:nvPr>
            <p:ph idx="1"/>
          </p:nvPr>
        </p:nvSpPr>
        <p:spPr>
          <a:xfrm>
            <a:off x="8370470" y="2718054"/>
            <a:ext cx="3438906" cy="3207258"/>
          </a:xfrm>
        </p:spPr>
        <p:txBody>
          <a:bodyPr anchor="t">
            <a:normAutofit lnSpcReduction="10000"/>
          </a:bodyPr>
          <a:lstStyle/>
          <a:p>
            <a:pPr marL="0" indent="0">
              <a:buNone/>
            </a:pPr>
            <a:r>
              <a:rPr lang="en-GB" sz="1700" b="1" i="0" dirty="0">
                <a:effectLst/>
                <a:latin typeface="Söhne"/>
              </a:rPr>
              <a:t>"Transforming Data into Actionable Insights"</a:t>
            </a:r>
          </a:p>
          <a:p>
            <a:pPr marL="0" indent="0">
              <a:buNone/>
            </a:pPr>
            <a:r>
              <a:rPr lang="en-GB" sz="1700" b="0" i="0" dirty="0">
                <a:effectLst/>
                <a:latin typeface="Söhne"/>
              </a:rPr>
              <a:t>Power BI's features: data connectivity, </a:t>
            </a:r>
            <a:r>
              <a:rPr lang="en-GB" sz="1700" b="0" i="0" dirty="0" err="1">
                <a:effectLst/>
                <a:latin typeface="Söhne"/>
              </a:rPr>
              <a:t>modeling</a:t>
            </a:r>
            <a:r>
              <a:rPr lang="en-GB" sz="1700" b="0" i="0" dirty="0">
                <a:effectLst/>
                <a:latin typeface="Söhne"/>
              </a:rPr>
              <a:t>, interactive dashboards, and a wide range of visualizations.</a:t>
            </a:r>
          </a:p>
          <a:p>
            <a:pPr marL="0" indent="0">
              <a:buNone/>
            </a:pPr>
            <a:r>
              <a:rPr lang="en-GB" sz="1700" b="0" i="0" dirty="0">
                <a:effectLst/>
                <a:latin typeface="Söhne"/>
              </a:rPr>
              <a:t>Seamless integration with other Microsoft products for enhanced collaboration.</a:t>
            </a:r>
          </a:p>
          <a:p>
            <a:pPr marL="0" indent="0">
              <a:buNone/>
            </a:pPr>
            <a:br>
              <a:rPr lang="en-GB" sz="1700" dirty="0"/>
            </a:br>
            <a:endParaRPr lang="de-DE" sz="1700" dirty="0"/>
          </a:p>
        </p:txBody>
      </p:sp>
    </p:spTree>
    <p:extLst>
      <p:ext uri="{BB962C8B-B14F-4D97-AF65-F5344CB8AC3E}">
        <p14:creationId xmlns:p14="http://schemas.microsoft.com/office/powerpoint/2010/main" val="238058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CEAC2-324E-F1A6-1101-8A90BE8E9923}"/>
              </a:ext>
            </a:extLst>
          </p:cNvPr>
          <p:cNvSpPr>
            <a:spLocks noGrp="1"/>
          </p:cNvSpPr>
          <p:nvPr>
            <p:ph type="title"/>
          </p:nvPr>
        </p:nvSpPr>
        <p:spPr>
          <a:xfrm>
            <a:off x="648931" y="629266"/>
            <a:ext cx="4166510" cy="1622321"/>
          </a:xfrm>
        </p:spPr>
        <p:txBody>
          <a:bodyPr>
            <a:normAutofit/>
          </a:bodyPr>
          <a:lstStyle/>
          <a:p>
            <a:pPr>
              <a:lnSpc>
                <a:spcPct val="90000"/>
              </a:lnSpc>
            </a:pPr>
            <a:r>
              <a:rPr lang="en-GB" sz="3600" b="1" i="0">
                <a:solidFill>
                  <a:srgbClr val="EBEBEB"/>
                </a:solidFill>
                <a:effectLst/>
                <a:latin typeface="Söhne"/>
              </a:rPr>
              <a:t>Stocks in the Portfolio</a:t>
            </a:r>
            <a:br>
              <a:rPr lang="en-GB" sz="3600" b="1" i="0">
                <a:solidFill>
                  <a:srgbClr val="EBEBEB"/>
                </a:solidFill>
                <a:effectLst/>
                <a:latin typeface="Söhne"/>
              </a:rPr>
            </a:br>
            <a:endParaRPr lang="de-DE" sz="360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de-DE"/>
          </a:p>
        </p:txBody>
      </p:sp>
      <p:pic>
        <p:nvPicPr>
          <p:cNvPr id="6" name="Picture 5">
            <a:extLst>
              <a:ext uri="{FF2B5EF4-FFF2-40B4-BE49-F238E27FC236}">
                <a16:creationId xmlns:a16="http://schemas.microsoft.com/office/drawing/2014/main" id="{4C05D6B1-0DD3-6AAA-7361-6B9D0832E5BC}"/>
              </a:ext>
            </a:extLst>
          </p:cNvPr>
          <p:cNvPicPr>
            <a:picLocks noChangeAspect="1"/>
          </p:cNvPicPr>
          <p:nvPr/>
        </p:nvPicPr>
        <p:blipFill>
          <a:blip r:embed="rId2"/>
          <a:stretch>
            <a:fillRect/>
          </a:stretch>
        </p:blipFill>
        <p:spPr>
          <a:xfrm>
            <a:off x="6093992" y="922050"/>
            <a:ext cx="5449889" cy="5013897"/>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 name="Content Placeholder 2">
            <a:extLst>
              <a:ext uri="{FF2B5EF4-FFF2-40B4-BE49-F238E27FC236}">
                <a16:creationId xmlns:a16="http://schemas.microsoft.com/office/drawing/2014/main" id="{B86CB719-93A0-8978-544F-7E4C579E277B}"/>
              </a:ext>
            </a:extLst>
          </p:cNvPr>
          <p:cNvSpPr>
            <a:spLocks noGrp="1"/>
          </p:cNvSpPr>
          <p:nvPr>
            <p:ph idx="1"/>
          </p:nvPr>
        </p:nvSpPr>
        <p:spPr>
          <a:xfrm>
            <a:off x="648931" y="2438400"/>
            <a:ext cx="4166509" cy="3785419"/>
          </a:xfrm>
        </p:spPr>
        <p:txBody>
          <a:bodyPr>
            <a:normAutofit/>
          </a:bodyPr>
          <a:lstStyle/>
          <a:p>
            <a:pPr marL="0" indent="0">
              <a:buNone/>
            </a:pPr>
            <a:r>
              <a:rPr lang="en-GB" b="1" i="0" dirty="0">
                <a:solidFill>
                  <a:srgbClr val="EBEBEB"/>
                </a:solidFill>
                <a:effectLst/>
                <a:latin typeface="Söhne"/>
              </a:rPr>
              <a:t>"US Stocks Driving Your Investment"</a:t>
            </a:r>
          </a:p>
          <a:p>
            <a:pPr marL="0" indent="0">
              <a:buNone/>
            </a:pPr>
            <a:endParaRPr lang="en-GB" b="0" i="0" dirty="0">
              <a:solidFill>
                <a:srgbClr val="EBEBEB"/>
              </a:solidFill>
              <a:effectLst/>
              <a:latin typeface="Söhne"/>
            </a:endParaRPr>
          </a:p>
          <a:p>
            <a:pPr marL="0" indent="0">
              <a:buNone/>
            </a:pPr>
            <a:br>
              <a:rPr lang="en-GB" dirty="0">
                <a:solidFill>
                  <a:srgbClr val="EBEBEB"/>
                </a:solidFill>
              </a:rPr>
            </a:br>
            <a:endParaRPr lang="de-DE" dirty="0">
              <a:solidFill>
                <a:srgbClr val="EBEBEB"/>
              </a:solidFill>
            </a:endParaRPr>
          </a:p>
        </p:txBody>
      </p:sp>
    </p:spTree>
    <p:extLst>
      <p:ext uri="{BB962C8B-B14F-4D97-AF65-F5344CB8AC3E}">
        <p14:creationId xmlns:p14="http://schemas.microsoft.com/office/powerpoint/2010/main" val="943462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1805</Words>
  <Application>Microsoft Office PowerPoint</Application>
  <PresentationFormat>Widescreen</PresentationFormat>
  <Paragraphs>149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Söhne</vt:lpstr>
      <vt:lpstr>Wingdings 3</vt:lpstr>
      <vt:lpstr>Ion</vt:lpstr>
      <vt:lpstr>"Portfolio Risk Management Dashboard </vt:lpstr>
      <vt:lpstr>Introduction </vt:lpstr>
      <vt:lpstr>Dashboard Overview </vt:lpstr>
      <vt:lpstr>Key Features </vt:lpstr>
      <vt:lpstr>Conti….</vt:lpstr>
      <vt:lpstr>Dashboard Interface </vt:lpstr>
      <vt:lpstr>Data Sources </vt:lpstr>
      <vt:lpstr>Visualization Tool: Power BI </vt:lpstr>
      <vt:lpstr>Stocks in the Portfolio </vt:lpstr>
      <vt:lpstr>Insights from Visualization </vt:lpstr>
      <vt:lpstr>Historical Volatility</vt:lpstr>
      <vt:lpstr>Conti….</vt:lpstr>
      <vt:lpstr>Contribution and Local Excess Risk Breakdown</vt:lpstr>
      <vt:lpstr>Conti….</vt:lpstr>
      <vt:lpstr>Asset Contribution to Risk and Asset Weight</vt:lpstr>
      <vt:lpstr>Conti…</vt:lpstr>
      <vt:lpstr>Risk Metric</vt:lpstr>
      <vt:lpstr>BOTTOM FACTOR RISK CONTRIBUTION </vt:lpstr>
      <vt:lpstr>Conti….</vt:lpstr>
      <vt:lpstr>Conti…</vt:lpstr>
      <vt:lpstr>Sub-Insights </vt:lpstr>
      <vt:lpstr>Number of Stocks and Investments</vt:lpstr>
      <vt:lpstr>Portfolio Value and Cost</vt:lpstr>
      <vt:lpstr>Profit and Loss of Each Stock </vt:lpstr>
      <vt:lpstr>Stock Prices Increase</vt:lpstr>
      <vt:lpstr>Daily Performance</vt:lpstr>
      <vt:lpstr>Is the Portfolio Doing Well? </vt:lpstr>
      <vt:lpstr>Conti….</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Risk Management Dashboard</dc:title>
  <dc:creator>Mendy, Ellen</dc:creator>
  <cp:lastModifiedBy>Mendy, Ellen</cp:lastModifiedBy>
  <cp:revision>3</cp:revision>
  <dcterms:created xsi:type="dcterms:W3CDTF">2024-01-02T16:10:27Z</dcterms:created>
  <dcterms:modified xsi:type="dcterms:W3CDTF">2024-01-02T19:42:33Z</dcterms:modified>
</cp:coreProperties>
</file>