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37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0079" y="1337429"/>
            <a:ext cx="7883842" cy="326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435"/>
              </a:lnSpc>
              <a:buNone/>
            </a:pPr>
            <a:r>
              <a:rPr lang="en-US" sz="514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Построение и исследование квадратичных функций</a:t>
            </a:r>
            <a:endParaRPr lang="en-US" sz="5148" dirty="0"/>
          </a:p>
        </p:txBody>
      </p:sp>
      <p:sp>
        <p:nvSpPr>
          <p:cNvPr id="6" name="Text 2"/>
          <p:cNvSpPr/>
          <p:nvPr/>
        </p:nvSpPr>
        <p:spPr>
          <a:xfrm>
            <a:off x="630079" y="4875967"/>
            <a:ext cx="7883842" cy="20160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8"/>
              </a:lnSpc>
              <a:buNone/>
            </a:pPr>
            <a:r>
              <a:rPr lang="en-US" sz="1418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Данный курсовой проект посвящен разработке приложения для построения и исследования квадратичных функций. Цель проекта - создать инструмент, который позволит пользователям, включая студентов, преподавателей и исследователей, эффективно проводить анализ, визуализацию и моделирование алгебраических функций. Программа предоставит возможность строить графики квадратичных функций, исследовать их свойства и анализировать поведение при различных значениях параметров.</a:t>
            </a:r>
            <a:endParaRPr lang="en-US" sz="1418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19983" y="645319"/>
            <a:ext cx="6165890" cy="7706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69"/>
              </a:lnSpc>
              <a:buNone/>
            </a:pPr>
            <a:r>
              <a:rPr lang="en-US" sz="485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Анализ задачи</a:t>
            </a:r>
            <a:endParaRPr lang="en-US" sz="4855" dirty="0"/>
          </a:p>
        </p:txBody>
      </p:sp>
      <p:sp>
        <p:nvSpPr>
          <p:cNvPr id="5" name="Shape 2"/>
          <p:cNvSpPr/>
          <p:nvPr/>
        </p:nvSpPr>
        <p:spPr>
          <a:xfrm>
            <a:off x="1148001" y="1884521"/>
            <a:ext cx="46792" cy="5699760"/>
          </a:xfrm>
          <a:prstGeom prst="roundRect">
            <a:avLst>
              <a:gd name="adj" fmla="val 225333"/>
            </a:avLst>
          </a:prstGeom>
          <a:solidFill>
            <a:srgbClr val="8D2424"/>
          </a:solidFill>
          <a:ln/>
        </p:spPr>
      </p:sp>
      <p:sp>
        <p:nvSpPr>
          <p:cNvPr id="6" name="Shape 3"/>
          <p:cNvSpPr/>
          <p:nvPr/>
        </p:nvSpPr>
        <p:spPr>
          <a:xfrm>
            <a:off x="1434882" y="2388096"/>
            <a:ext cx="819983" cy="46792"/>
          </a:xfrm>
          <a:prstGeom prst="roundRect">
            <a:avLst>
              <a:gd name="adj" fmla="val 225333"/>
            </a:avLst>
          </a:prstGeom>
          <a:solidFill>
            <a:srgbClr val="8D2424"/>
          </a:solidFill>
          <a:ln/>
        </p:spPr>
      </p:sp>
      <p:sp>
        <p:nvSpPr>
          <p:cNvPr id="7" name="Shape 4"/>
          <p:cNvSpPr/>
          <p:nvPr/>
        </p:nvSpPr>
        <p:spPr>
          <a:xfrm>
            <a:off x="907792" y="2148007"/>
            <a:ext cx="527090" cy="527090"/>
          </a:xfrm>
          <a:prstGeom prst="roundRect">
            <a:avLst>
              <a:gd name="adj" fmla="val 2000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62573" y="2226588"/>
            <a:ext cx="217527" cy="369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3"/>
              </a:lnSpc>
              <a:buNone/>
            </a:pPr>
            <a:r>
              <a:rPr lang="en-US" sz="291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913" dirty="0"/>
          </a:p>
        </p:txBody>
      </p:sp>
      <p:sp>
        <p:nvSpPr>
          <p:cNvPr id="9" name="Text 6"/>
          <p:cNvSpPr/>
          <p:nvPr/>
        </p:nvSpPr>
        <p:spPr>
          <a:xfrm>
            <a:off x="2459950" y="2118717"/>
            <a:ext cx="3622119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4"/>
              </a:lnSpc>
              <a:buNone/>
            </a:pPr>
            <a:r>
              <a:rPr lang="en-US" sz="242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Постановка задачи</a:t>
            </a:r>
            <a:endParaRPr lang="en-US" sz="2428" dirty="0"/>
          </a:p>
        </p:txBody>
      </p:sp>
      <p:sp>
        <p:nvSpPr>
          <p:cNvPr id="10" name="Text 7"/>
          <p:cNvSpPr/>
          <p:nvPr/>
        </p:nvSpPr>
        <p:spPr>
          <a:xfrm>
            <a:off x="2459950" y="2644497"/>
            <a:ext cx="11350466" cy="749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52"/>
              </a:lnSpc>
              <a:buNone/>
            </a:pPr>
            <a:r>
              <a:rPr lang="en-US" sz="184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Разработка приложения "Построение и исследование квадратичных функций" для эффективного анализа и визуализации алгебраических функций.</a:t>
            </a:r>
            <a:endParaRPr lang="en-US" sz="1845" dirty="0"/>
          </a:p>
        </p:txBody>
      </p:sp>
      <p:sp>
        <p:nvSpPr>
          <p:cNvPr id="11" name="Shape 8"/>
          <p:cNvSpPr/>
          <p:nvPr/>
        </p:nvSpPr>
        <p:spPr>
          <a:xfrm>
            <a:off x="1434882" y="4366081"/>
            <a:ext cx="819983" cy="46792"/>
          </a:xfrm>
          <a:prstGeom prst="roundRect">
            <a:avLst>
              <a:gd name="adj" fmla="val 225333"/>
            </a:avLst>
          </a:prstGeom>
          <a:solidFill>
            <a:srgbClr val="8D2424"/>
          </a:solidFill>
          <a:ln/>
        </p:spPr>
      </p:sp>
      <p:sp>
        <p:nvSpPr>
          <p:cNvPr id="12" name="Shape 9"/>
          <p:cNvSpPr/>
          <p:nvPr/>
        </p:nvSpPr>
        <p:spPr>
          <a:xfrm>
            <a:off x="907792" y="4125992"/>
            <a:ext cx="527090" cy="527090"/>
          </a:xfrm>
          <a:prstGeom prst="roundRect">
            <a:avLst>
              <a:gd name="adj" fmla="val 2000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16853" y="4204573"/>
            <a:ext cx="308967" cy="369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3"/>
              </a:lnSpc>
              <a:buNone/>
            </a:pPr>
            <a:r>
              <a:rPr lang="en-US" sz="291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913" dirty="0"/>
          </a:p>
        </p:txBody>
      </p:sp>
      <p:sp>
        <p:nvSpPr>
          <p:cNvPr id="14" name="Text 11"/>
          <p:cNvSpPr/>
          <p:nvPr/>
        </p:nvSpPr>
        <p:spPr>
          <a:xfrm>
            <a:off x="2459950" y="4096703"/>
            <a:ext cx="3879413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4"/>
              </a:lnSpc>
              <a:buNone/>
            </a:pPr>
            <a:r>
              <a:rPr lang="en-US" sz="242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Предметная область</a:t>
            </a:r>
            <a:endParaRPr lang="en-US" sz="2428" dirty="0"/>
          </a:p>
        </p:txBody>
      </p:sp>
      <p:sp>
        <p:nvSpPr>
          <p:cNvPr id="15" name="Text 12"/>
          <p:cNvSpPr/>
          <p:nvPr/>
        </p:nvSpPr>
        <p:spPr>
          <a:xfrm>
            <a:off x="2459950" y="4622483"/>
            <a:ext cx="11350466" cy="749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52"/>
              </a:lnSpc>
              <a:buNone/>
            </a:pPr>
            <a:r>
              <a:rPr lang="en-US" sz="184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Математика, включая алгебру, аналитическую геометрию и математический анализ. Также охватывает образовательную сферу.</a:t>
            </a:r>
            <a:endParaRPr lang="en-US" sz="1845" dirty="0"/>
          </a:p>
        </p:txBody>
      </p:sp>
      <p:sp>
        <p:nvSpPr>
          <p:cNvPr id="16" name="Shape 13"/>
          <p:cNvSpPr/>
          <p:nvPr/>
        </p:nvSpPr>
        <p:spPr>
          <a:xfrm>
            <a:off x="1434882" y="6344067"/>
            <a:ext cx="819983" cy="46792"/>
          </a:xfrm>
          <a:prstGeom prst="roundRect">
            <a:avLst>
              <a:gd name="adj" fmla="val 225333"/>
            </a:avLst>
          </a:prstGeom>
          <a:solidFill>
            <a:srgbClr val="8D2424"/>
          </a:solidFill>
          <a:ln/>
        </p:spPr>
      </p:sp>
      <p:sp>
        <p:nvSpPr>
          <p:cNvPr id="17" name="Shape 14"/>
          <p:cNvSpPr/>
          <p:nvPr/>
        </p:nvSpPr>
        <p:spPr>
          <a:xfrm>
            <a:off x="907792" y="6103977"/>
            <a:ext cx="527090" cy="527090"/>
          </a:xfrm>
          <a:prstGeom prst="roundRect">
            <a:avLst>
              <a:gd name="adj" fmla="val 2000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08281" y="6182558"/>
            <a:ext cx="325993" cy="369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3"/>
              </a:lnSpc>
              <a:buNone/>
            </a:pPr>
            <a:r>
              <a:rPr lang="en-US" sz="291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913" dirty="0"/>
          </a:p>
        </p:txBody>
      </p:sp>
      <p:sp>
        <p:nvSpPr>
          <p:cNvPr id="19" name="Text 16"/>
          <p:cNvSpPr/>
          <p:nvPr/>
        </p:nvSpPr>
        <p:spPr>
          <a:xfrm>
            <a:off x="2459950" y="6074688"/>
            <a:ext cx="5388054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4"/>
              </a:lnSpc>
              <a:buNone/>
            </a:pPr>
            <a:r>
              <a:rPr lang="en-US" sz="242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Входные и выходные данные</a:t>
            </a:r>
            <a:endParaRPr lang="en-US" sz="2428" dirty="0"/>
          </a:p>
        </p:txBody>
      </p:sp>
      <p:sp>
        <p:nvSpPr>
          <p:cNvPr id="20" name="Text 17"/>
          <p:cNvSpPr/>
          <p:nvPr/>
        </p:nvSpPr>
        <p:spPr>
          <a:xfrm>
            <a:off x="2459950" y="6600468"/>
            <a:ext cx="11350466" cy="7496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52"/>
              </a:lnSpc>
              <a:buNone/>
            </a:pPr>
            <a:r>
              <a:rPr lang="en-US" sz="1845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Входные данные включают алгебраические выражения и параметры функций. Выходные данные - графики функций и результаты исследования.</a:t>
            </a:r>
            <a:endParaRPr lang="en-US" sz="1845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774144"/>
            <a:ext cx="9244727" cy="1624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Инструменты разработки</a:t>
            </a:r>
            <a:endParaRPr lang="en-US" sz="5116" dirty="0"/>
          </a:p>
        </p:txBody>
      </p:sp>
      <p:sp>
        <p:nvSpPr>
          <p:cNvPr id="6" name="Shape 2"/>
          <p:cNvSpPr/>
          <p:nvPr/>
        </p:nvSpPr>
        <p:spPr>
          <a:xfrm>
            <a:off x="864037" y="3046333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27152" y="3129082"/>
            <a:ext cx="229195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3069" dirty="0"/>
          </a:p>
        </p:txBody>
      </p:sp>
      <p:sp>
        <p:nvSpPr>
          <p:cNvPr id="8" name="Text 4"/>
          <p:cNvSpPr/>
          <p:nvPr/>
        </p:nvSpPr>
        <p:spPr>
          <a:xfrm>
            <a:off x="1666280" y="3046333"/>
            <a:ext cx="3654743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Среда разработки</a:t>
            </a:r>
            <a:endParaRPr lang="en-US" sz="2558" dirty="0"/>
          </a:p>
        </p:txBody>
      </p:sp>
      <p:sp>
        <p:nvSpPr>
          <p:cNvPr id="9" name="Text 5"/>
          <p:cNvSpPr/>
          <p:nvPr/>
        </p:nvSpPr>
        <p:spPr>
          <a:xfrm>
            <a:off x="1666280" y="3600450"/>
            <a:ext cx="3696772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Delphi 11 выбрана как основная среда разработки, обеспечивающая быструю разработку приложений (RAD).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5609868" y="3046333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24882" y="3129082"/>
            <a:ext cx="325398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3069" dirty="0"/>
          </a:p>
        </p:txBody>
      </p:sp>
      <p:sp>
        <p:nvSpPr>
          <p:cNvPr id="12" name="Text 8"/>
          <p:cNvSpPr/>
          <p:nvPr/>
        </p:nvSpPr>
        <p:spPr>
          <a:xfrm>
            <a:off x="6412111" y="3046333"/>
            <a:ext cx="3696772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Дополнительное ПО</a:t>
            </a:r>
            <a:endParaRPr lang="en-US" sz="2558" dirty="0"/>
          </a:p>
        </p:txBody>
      </p:sp>
      <p:sp>
        <p:nvSpPr>
          <p:cNvPr id="13" name="Text 9"/>
          <p:cNvSpPr/>
          <p:nvPr/>
        </p:nvSpPr>
        <p:spPr>
          <a:xfrm>
            <a:off x="6412111" y="4006453"/>
            <a:ext cx="36967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Google-браузер, Word 2016, Power Point 2016, Adobe Photoshop 2023, Inno Setup для создания инсталлятора.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864037" y="611112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70002" y="6193869"/>
            <a:ext cx="343376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3069" dirty="0"/>
          </a:p>
        </p:txBody>
      </p:sp>
      <p:sp>
        <p:nvSpPr>
          <p:cNvPr id="16" name="Text 12"/>
          <p:cNvSpPr/>
          <p:nvPr/>
        </p:nvSpPr>
        <p:spPr>
          <a:xfrm>
            <a:off x="1666280" y="6111121"/>
            <a:ext cx="4869775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Аппаратные требования</a:t>
            </a:r>
            <a:endParaRPr lang="en-US" sz="2558" dirty="0"/>
          </a:p>
        </p:txBody>
      </p:sp>
      <p:sp>
        <p:nvSpPr>
          <p:cNvPr id="17" name="Text 13"/>
          <p:cNvSpPr/>
          <p:nvPr/>
        </p:nvSpPr>
        <p:spPr>
          <a:xfrm>
            <a:off x="1666280" y="6665238"/>
            <a:ext cx="84424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1944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Процессор</a:t>
            </a: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944" dirty="0" smtClean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1.8 </a:t>
            </a: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GHz </a:t>
            </a:r>
            <a:r>
              <a:rPr lang="ru-RU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процессор;</a:t>
            </a:r>
            <a:r>
              <a:rPr lang="en-US" sz="1944" dirty="0" smtClean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1</a:t>
            </a:r>
            <a:r>
              <a:rPr lang="ru-RU" sz="1944" dirty="0" smtClean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944" dirty="0" smtClean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ГБ </a:t>
            </a: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ОЗУ, </a:t>
            </a:r>
            <a:r>
              <a:rPr lang="ru-RU" sz="1944" dirty="0" smtClean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100 МБ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700"/>
            </a:avLst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864037" y="1398746"/>
            <a:ext cx="10348912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Требования к приложению</a:t>
            </a:r>
            <a:endParaRPr lang="en-US" sz="5116" dirty="0"/>
          </a:p>
        </p:txBody>
      </p:sp>
      <p:sp>
        <p:nvSpPr>
          <p:cNvPr id="7" name="Shape 3"/>
          <p:cNvSpPr/>
          <p:nvPr/>
        </p:nvSpPr>
        <p:spPr>
          <a:xfrm>
            <a:off x="864037" y="2581156"/>
            <a:ext cx="4136231" cy="4249579"/>
          </a:xfrm>
          <a:prstGeom prst="roundRect">
            <a:avLst>
              <a:gd name="adj" fmla="val 2686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126093" y="2843213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Интерфейс</a:t>
            </a:r>
            <a:endParaRPr lang="en-US" sz="2558" dirty="0"/>
          </a:p>
        </p:txBody>
      </p:sp>
      <p:sp>
        <p:nvSpPr>
          <p:cNvPr id="9" name="Text 5"/>
          <p:cNvSpPr/>
          <p:nvPr/>
        </p:nvSpPr>
        <p:spPr>
          <a:xfrm>
            <a:off x="1126093" y="3397329"/>
            <a:ext cx="3612118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Интуитивно понятный интерфейс с небольшим количеством информации на экране. Визуально приятный дизайн с использованием преимущественно белых оттенков.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5247084" y="2581156"/>
            <a:ext cx="4136231" cy="4249579"/>
          </a:xfrm>
          <a:prstGeom prst="roundRect">
            <a:avLst>
              <a:gd name="adj" fmla="val 2686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509141" y="2843213"/>
            <a:ext cx="3612118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Функциональность</a:t>
            </a:r>
            <a:endParaRPr lang="en-US" sz="2558" dirty="0"/>
          </a:p>
        </p:txBody>
      </p:sp>
      <p:sp>
        <p:nvSpPr>
          <p:cNvPr id="12" name="Text 8"/>
          <p:cNvSpPr/>
          <p:nvPr/>
        </p:nvSpPr>
        <p:spPr>
          <a:xfrm>
            <a:off x="5509141" y="3803333"/>
            <a:ext cx="3612118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Возможность ввода коэффициентов, построения графиков, исследования функций. Наличие справочной информации и возможность сохранения результатов.</a:t>
            </a:r>
            <a:endParaRPr lang="en-US" sz="1944" dirty="0"/>
          </a:p>
        </p:txBody>
      </p:sp>
      <p:sp>
        <p:nvSpPr>
          <p:cNvPr id="13" name="Shape 9"/>
          <p:cNvSpPr/>
          <p:nvPr/>
        </p:nvSpPr>
        <p:spPr>
          <a:xfrm>
            <a:off x="9630132" y="2581156"/>
            <a:ext cx="4136231" cy="4249579"/>
          </a:xfrm>
          <a:prstGeom prst="roundRect">
            <a:avLst>
              <a:gd name="adj" fmla="val 2686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892189" y="2843213"/>
            <a:ext cx="3612118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Удобство использования</a:t>
            </a:r>
            <a:endParaRPr lang="en-US" sz="2558" dirty="0"/>
          </a:p>
        </p:txBody>
      </p:sp>
      <p:sp>
        <p:nvSpPr>
          <p:cNvPr id="15" name="Text 11"/>
          <p:cNvSpPr/>
          <p:nvPr/>
        </p:nvSpPr>
        <p:spPr>
          <a:xfrm>
            <a:off x="9892189" y="3803333"/>
            <a:ext cx="361211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Ясная визуальная иерархия элементов, удобное расположение текста и элементов управления для комфортного восприятия информации.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796766"/>
            <a:ext cx="9508331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Проектирование задачи</a:t>
            </a:r>
            <a:endParaRPr lang="en-US" sz="5116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102644"/>
            <a:ext cx="3225522" cy="9875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10853" y="3460433"/>
            <a:ext cx="2731889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Организация данных</a:t>
            </a:r>
            <a:endParaRPr lang="en-US" sz="2558" dirty="0"/>
          </a:p>
        </p:txBody>
      </p:sp>
      <p:sp>
        <p:nvSpPr>
          <p:cNvPr id="7" name="Text 3"/>
          <p:cNvSpPr/>
          <p:nvPr/>
        </p:nvSpPr>
        <p:spPr>
          <a:xfrm>
            <a:off x="1110853" y="4420553"/>
            <a:ext cx="2731889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Структурирование данных для эффективной работы с коэффициентами функций, графиками и результатами исследований.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559" y="2102644"/>
            <a:ext cx="3225641" cy="98750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36375" y="3460433"/>
            <a:ext cx="2732008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Алгоритмы</a:t>
            </a:r>
            <a:endParaRPr lang="en-US" sz="2558" dirty="0"/>
          </a:p>
        </p:txBody>
      </p:sp>
      <p:sp>
        <p:nvSpPr>
          <p:cNvPr id="10" name="Text 5"/>
          <p:cNvSpPr/>
          <p:nvPr/>
        </p:nvSpPr>
        <p:spPr>
          <a:xfrm>
            <a:off x="4336375" y="4014549"/>
            <a:ext cx="2732008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Разработка алгоритмов для построения графиков, расчета характеристик функций и анализа их свойств.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102644"/>
            <a:ext cx="3225522" cy="98750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62017" y="3460433"/>
            <a:ext cx="2731889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Интерфейс</a:t>
            </a:r>
            <a:endParaRPr lang="en-US" sz="2558" dirty="0"/>
          </a:p>
        </p:txBody>
      </p:sp>
      <p:sp>
        <p:nvSpPr>
          <p:cNvPr id="13" name="Text 7"/>
          <p:cNvSpPr/>
          <p:nvPr/>
        </p:nvSpPr>
        <p:spPr>
          <a:xfrm>
            <a:off x="7562017" y="4014549"/>
            <a:ext cx="2731889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Проектирование удобного пользовательского интерфейса с учетом всех требований к приложению.</a:t>
            </a:r>
            <a:endParaRPr lang="en-US" sz="194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0722" y="2102644"/>
            <a:ext cx="3225641" cy="98750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87539" y="3460433"/>
            <a:ext cx="2732008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Тестирование</a:t>
            </a:r>
            <a:endParaRPr lang="en-US" sz="2558" dirty="0"/>
          </a:p>
        </p:txBody>
      </p:sp>
      <p:sp>
        <p:nvSpPr>
          <p:cNvPr id="16" name="Text 9"/>
          <p:cNvSpPr/>
          <p:nvPr/>
        </p:nvSpPr>
        <p:spPr>
          <a:xfrm>
            <a:off x="10787539" y="4420553"/>
            <a:ext cx="2732008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Планирование процесса тестирования для обеспечения корректной работы всех элементов программы.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327071"/>
            <a:ext cx="8116252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Реализация проекта</a:t>
            </a:r>
            <a:endParaRPr lang="en-US" sz="5116" dirty="0"/>
          </a:p>
        </p:txBody>
      </p:sp>
      <p:sp>
        <p:nvSpPr>
          <p:cNvPr id="5" name="Shape 2"/>
          <p:cNvSpPr/>
          <p:nvPr/>
        </p:nvSpPr>
        <p:spPr>
          <a:xfrm>
            <a:off x="864037" y="2632948"/>
            <a:ext cx="12902327" cy="4269581"/>
          </a:xfrm>
          <a:prstGeom prst="roundRect">
            <a:avLst>
              <a:gd name="adj" fmla="val 2602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879277" y="2648188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126093" y="2803922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Модуль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7565827" y="2803922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Назначение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879277" y="3354705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126093" y="3510439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Menu2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7565827" y="3510439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Главная форма</a:t>
            </a:r>
            <a:endParaRPr lang="en-US" sz="1944" dirty="0"/>
          </a:p>
        </p:txBody>
      </p:sp>
      <p:sp>
        <p:nvSpPr>
          <p:cNvPr id="12" name="Shape 9"/>
          <p:cNvSpPr/>
          <p:nvPr/>
        </p:nvSpPr>
        <p:spPr>
          <a:xfrm>
            <a:off x="879277" y="4061222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126093" y="4216956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Grafik</a:t>
            </a:r>
            <a:endParaRPr lang="en-US" sz="1944" dirty="0"/>
          </a:p>
        </p:txBody>
      </p:sp>
      <p:sp>
        <p:nvSpPr>
          <p:cNvPr id="14" name="Text 11"/>
          <p:cNvSpPr/>
          <p:nvPr/>
        </p:nvSpPr>
        <p:spPr>
          <a:xfrm>
            <a:off x="7565827" y="4216956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Построение и исследование графика</a:t>
            </a:r>
            <a:endParaRPr lang="en-US" sz="1944" dirty="0"/>
          </a:p>
        </p:txBody>
      </p:sp>
      <p:sp>
        <p:nvSpPr>
          <p:cNvPr id="15" name="Shape 12"/>
          <p:cNvSpPr/>
          <p:nvPr/>
        </p:nvSpPr>
        <p:spPr>
          <a:xfrm>
            <a:off x="879277" y="4767739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1126093" y="4923472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SplashF</a:t>
            </a:r>
            <a:endParaRPr lang="en-US" sz="1944" dirty="0"/>
          </a:p>
        </p:txBody>
      </p:sp>
      <p:sp>
        <p:nvSpPr>
          <p:cNvPr id="17" name="Text 14"/>
          <p:cNvSpPr/>
          <p:nvPr/>
        </p:nvSpPr>
        <p:spPr>
          <a:xfrm>
            <a:off x="7565827" y="4923472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Загрузочный экран</a:t>
            </a:r>
            <a:endParaRPr lang="en-US" sz="1944" dirty="0"/>
          </a:p>
        </p:txBody>
      </p:sp>
      <p:sp>
        <p:nvSpPr>
          <p:cNvPr id="18" name="Shape 15"/>
          <p:cNvSpPr/>
          <p:nvPr/>
        </p:nvSpPr>
        <p:spPr>
          <a:xfrm>
            <a:off x="879277" y="5474256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1126093" y="5629989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Developer</a:t>
            </a:r>
            <a:endParaRPr lang="en-US" sz="1944" dirty="0"/>
          </a:p>
        </p:txBody>
      </p:sp>
      <p:sp>
        <p:nvSpPr>
          <p:cNvPr id="20" name="Text 17"/>
          <p:cNvSpPr/>
          <p:nvPr/>
        </p:nvSpPr>
        <p:spPr>
          <a:xfrm>
            <a:off x="7565827" y="5629989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Информация о разработчике</a:t>
            </a:r>
            <a:endParaRPr lang="en-US" sz="1944" dirty="0"/>
          </a:p>
        </p:txBody>
      </p:sp>
      <p:sp>
        <p:nvSpPr>
          <p:cNvPr id="21" name="Shape 18"/>
          <p:cNvSpPr/>
          <p:nvPr/>
        </p:nvSpPr>
        <p:spPr>
          <a:xfrm>
            <a:off x="879277" y="6180773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1126093" y="6336506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Programm</a:t>
            </a:r>
            <a:endParaRPr lang="en-US" sz="1944" dirty="0"/>
          </a:p>
        </p:txBody>
      </p:sp>
      <p:sp>
        <p:nvSpPr>
          <p:cNvPr id="23" name="Text 20"/>
          <p:cNvSpPr/>
          <p:nvPr/>
        </p:nvSpPr>
        <p:spPr>
          <a:xfrm>
            <a:off x="7565827" y="6336506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Информация о программе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981908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Тестирование</a:t>
            </a:r>
            <a:endParaRPr lang="en-US" sz="5116" dirty="0"/>
          </a:p>
        </p:txBody>
      </p:sp>
      <p:sp>
        <p:nvSpPr>
          <p:cNvPr id="5" name="Text 2"/>
          <p:cNvSpPr/>
          <p:nvPr/>
        </p:nvSpPr>
        <p:spPr>
          <a:xfrm>
            <a:off x="864037" y="2411135"/>
            <a:ext cx="3898821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Функциональное тестирование</a:t>
            </a:r>
            <a:endParaRPr lang="en-US" sz="2558" dirty="0"/>
          </a:p>
        </p:txBody>
      </p:sp>
      <p:sp>
        <p:nvSpPr>
          <p:cNvPr id="6" name="Text 3"/>
          <p:cNvSpPr/>
          <p:nvPr/>
        </p:nvSpPr>
        <p:spPr>
          <a:xfrm>
            <a:off x="864037" y="3469958"/>
            <a:ext cx="3898821" cy="3555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Проверка работы всех элементов программы в автономном режиме. Тестирование включало проверку входа пользователя, работу всех кнопок и функций, корректность построения графиков и исследования функций.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2411135"/>
            <a:ext cx="3898821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Тестирование интерфейса</a:t>
            </a:r>
            <a:endParaRPr lang="en-US" sz="2558" dirty="0"/>
          </a:p>
        </p:txBody>
      </p:sp>
      <p:sp>
        <p:nvSpPr>
          <p:cNvPr id="8" name="Text 5"/>
          <p:cNvSpPr/>
          <p:nvPr/>
        </p:nvSpPr>
        <p:spPr>
          <a:xfrm>
            <a:off x="5372695" y="3469958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Проверка удобства использования, корректности отображения всех элементов интерфейса, работы справочной системы.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2411135"/>
            <a:ext cx="3898821" cy="1218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Тестирование на различных устройствах</a:t>
            </a:r>
            <a:endParaRPr lang="en-US" sz="2558" dirty="0"/>
          </a:p>
        </p:txBody>
      </p:sp>
      <p:sp>
        <p:nvSpPr>
          <p:cNvPr id="10" name="Text 7"/>
          <p:cNvSpPr/>
          <p:nvPr/>
        </p:nvSpPr>
        <p:spPr>
          <a:xfrm>
            <a:off x="9881354" y="3875961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Проверка работоспособности программы на компьютерах с различными характеристиками для обеспечения широкой совместимости.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211818" y="753904"/>
            <a:ext cx="9235202" cy="698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99"/>
              </a:lnSpc>
              <a:buNone/>
            </a:pPr>
            <a:r>
              <a:rPr lang="en-US" sz="439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Руководство пользователя</a:t>
            </a:r>
            <a:endParaRPr lang="en-US" sz="4399" dirty="0"/>
          </a:p>
        </p:txBody>
      </p:sp>
      <p:sp>
        <p:nvSpPr>
          <p:cNvPr id="5" name="Shape 2"/>
          <p:cNvSpPr/>
          <p:nvPr/>
        </p:nvSpPr>
        <p:spPr>
          <a:xfrm>
            <a:off x="1508998" y="1876782"/>
            <a:ext cx="42386" cy="5598914"/>
          </a:xfrm>
          <a:prstGeom prst="roundRect">
            <a:avLst>
              <a:gd name="adj" fmla="val 225386"/>
            </a:avLst>
          </a:prstGeom>
          <a:solidFill>
            <a:srgbClr val="8D2424"/>
          </a:solidFill>
          <a:ln/>
        </p:spPr>
      </p:sp>
      <p:sp>
        <p:nvSpPr>
          <p:cNvPr id="6" name="Shape 3"/>
          <p:cNvSpPr/>
          <p:nvPr/>
        </p:nvSpPr>
        <p:spPr>
          <a:xfrm>
            <a:off x="1768971" y="2333030"/>
            <a:ext cx="742950" cy="42386"/>
          </a:xfrm>
          <a:prstGeom prst="roundRect">
            <a:avLst>
              <a:gd name="adj" fmla="val 225386"/>
            </a:avLst>
          </a:prstGeom>
          <a:solidFill>
            <a:srgbClr val="8D2424"/>
          </a:solidFill>
          <a:ln/>
        </p:spPr>
      </p:sp>
      <p:sp>
        <p:nvSpPr>
          <p:cNvPr id="7" name="Shape 4"/>
          <p:cNvSpPr/>
          <p:nvPr/>
        </p:nvSpPr>
        <p:spPr>
          <a:xfrm>
            <a:off x="1291411" y="2115503"/>
            <a:ext cx="477560" cy="477560"/>
          </a:xfrm>
          <a:prstGeom prst="roundRect">
            <a:avLst>
              <a:gd name="adj" fmla="val 2000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431667" y="2186702"/>
            <a:ext cx="197048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39"/>
              </a:lnSpc>
              <a:buNone/>
            </a:pPr>
            <a:r>
              <a:rPr lang="en-US" sz="263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39" dirty="0"/>
          </a:p>
        </p:txBody>
      </p:sp>
      <p:sp>
        <p:nvSpPr>
          <p:cNvPr id="9" name="Text 6"/>
          <p:cNvSpPr/>
          <p:nvPr/>
        </p:nvSpPr>
        <p:spPr>
          <a:xfrm>
            <a:off x="2697718" y="2089071"/>
            <a:ext cx="2793206" cy="3490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49"/>
              </a:lnSpc>
              <a:buNone/>
            </a:pPr>
            <a:r>
              <a:rPr lang="en-US" sz="219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Установка</a:t>
            </a:r>
            <a:endParaRPr lang="en-US" sz="2199" dirty="0"/>
          </a:p>
        </p:txBody>
      </p:sp>
      <p:sp>
        <p:nvSpPr>
          <p:cNvPr id="10" name="Text 7"/>
          <p:cNvSpPr/>
          <p:nvPr/>
        </p:nvSpPr>
        <p:spPr>
          <a:xfrm>
            <a:off x="2697718" y="2565440"/>
            <a:ext cx="10720864" cy="339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5"/>
              </a:lnSpc>
              <a:buNone/>
            </a:pPr>
            <a:r>
              <a:rPr lang="en-US" sz="1672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Запуск файла Установщик.exe и следование инструкциям установки.</a:t>
            </a:r>
            <a:endParaRPr lang="en-US" sz="1672" dirty="0"/>
          </a:p>
        </p:txBody>
      </p:sp>
      <p:sp>
        <p:nvSpPr>
          <p:cNvPr id="11" name="Shape 8"/>
          <p:cNvSpPr/>
          <p:nvPr/>
        </p:nvSpPr>
        <p:spPr>
          <a:xfrm>
            <a:off x="1768971" y="3785830"/>
            <a:ext cx="742950" cy="42386"/>
          </a:xfrm>
          <a:prstGeom prst="roundRect">
            <a:avLst>
              <a:gd name="adj" fmla="val 225386"/>
            </a:avLst>
          </a:prstGeom>
          <a:solidFill>
            <a:srgbClr val="8D2424"/>
          </a:solidFill>
          <a:ln/>
        </p:spPr>
      </p:sp>
      <p:sp>
        <p:nvSpPr>
          <p:cNvPr id="12" name="Shape 9"/>
          <p:cNvSpPr/>
          <p:nvPr/>
        </p:nvSpPr>
        <p:spPr>
          <a:xfrm>
            <a:off x="1291411" y="3568303"/>
            <a:ext cx="477560" cy="477560"/>
          </a:xfrm>
          <a:prstGeom prst="roundRect">
            <a:avLst>
              <a:gd name="adj" fmla="val 2000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390233" y="3639503"/>
            <a:ext cx="279797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39"/>
              </a:lnSpc>
              <a:buNone/>
            </a:pPr>
            <a:r>
              <a:rPr lang="en-US" sz="263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39" dirty="0"/>
          </a:p>
        </p:txBody>
      </p:sp>
      <p:sp>
        <p:nvSpPr>
          <p:cNvPr id="14" name="Text 11"/>
          <p:cNvSpPr/>
          <p:nvPr/>
        </p:nvSpPr>
        <p:spPr>
          <a:xfrm>
            <a:off x="2697718" y="3541871"/>
            <a:ext cx="3234571" cy="3490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49"/>
              </a:lnSpc>
              <a:buNone/>
            </a:pPr>
            <a:r>
              <a:rPr lang="en-US" sz="219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Запуск программы</a:t>
            </a:r>
            <a:endParaRPr lang="en-US" sz="2199" dirty="0"/>
          </a:p>
        </p:txBody>
      </p:sp>
      <p:sp>
        <p:nvSpPr>
          <p:cNvPr id="15" name="Text 12"/>
          <p:cNvSpPr/>
          <p:nvPr/>
        </p:nvSpPr>
        <p:spPr>
          <a:xfrm>
            <a:off x="2697718" y="4018240"/>
            <a:ext cx="10720864" cy="339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5"/>
              </a:lnSpc>
              <a:buNone/>
            </a:pPr>
            <a:r>
              <a:rPr lang="en-US" sz="1672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Двойной щелчок по ярлыку на рабочем столе или запуск из каталога установки.</a:t>
            </a:r>
            <a:endParaRPr lang="en-US" sz="1672" dirty="0"/>
          </a:p>
        </p:txBody>
      </p:sp>
      <p:sp>
        <p:nvSpPr>
          <p:cNvPr id="16" name="Shape 13"/>
          <p:cNvSpPr/>
          <p:nvPr/>
        </p:nvSpPr>
        <p:spPr>
          <a:xfrm>
            <a:off x="1768971" y="5238631"/>
            <a:ext cx="742950" cy="42386"/>
          </a:xfrm>
          <a:prstGeom prst="roundRect">
            <a:avLst>
              <a:gd name="adj" fmla="val 225386"/>
            </a:avLst>
          </a:prstGeom>
          <a:solidFill>
            <a:srgbClr val="8D2424"/>
          </a:solidFill>
          <a:ln/>
        </p:spPr>
      </p:sp>
      <p:sp>
        <p:nvSpPr>
          <p:cNvPr id="17" name="Shape 14"/>
          <p:cNvSpPr/>
          <p:nvPr/>
        </p:nvSpPr>
        <p:spPr>
          <a:xfrm>
            <a:off x="1291411" y="5021104"/>
            <a:ext cx="477560" cy="477560"/>
          </a:xfrm>
          <a:prstGeom prst="roundRect">
            <a:avLst>
              <a:gd name="adj" fmla="val 2000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382494" y="5092303"/>
            <a:ext cx="295275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39"/>
              </a:lnSpc>
              <a:buNone/>
            </a:pPr>
            <a:r>
              <a:rPr lang="en-US" sz="263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39" dirty="0"/>
          </a:p>
        </p:txBody>
      </p:sp>
      <p:sp>
        <p:nvSpPr>
          <p:cNvPr id="19" name="Text 16"/>
          <p:cNvSpPr/>
          <p:nvPr/>
        </p:nvSpPr>
        <p:spPr>
          <a:xfrm>
            <a:off x="2697718" y="4994672"/>
            <a:ext cx="3660934" cy="3490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49"/>
              </a:lnSpc>
              <a:buNone/>
            </a:pPr>
            <a:r>
              <a:rPr lang="en-US" sz="219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Работа с программой</a:t>
            </a:r>
            <a:endParaRPr lang="en-US" sz="2199" dirty="0"/>
          </a:p>
        </p:txBody>
      </p:sp>
      <p:sp>
        <p:nvSpPr>
          <p:cNvPr id="20" name="Text 17"/>
          <p:cNvSpPr/>
          <p:nvPr/>
        </p:nvSpPr>
        <p:spPr>
          <a:xfrm>
            <a:off x="2697718" y="5471041"/>
            <a:ext cx="10720864" cy="339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5"/>
              </a:lnSpc>
              <a:buNone/>
            </a:pPr>
            <a:r>
              <a:rPr lang="en-US" sz="1672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Ввод коэффициентов, построение графиков, исследование функций, сохранение результатов.</a:t>
            </a:r>
            <a:endParaRPr lang="en-US" sz="1672" dirty="0"/>
          </a:p>
        </p:txBody>
      </p:sp>
      <p:sp>
        <p:nvSpPr>
          <p:cNvPr id="21" name="Shape 18"/>
          <p:cNvSpPr/>
          <p:nvPr/>
        </p:nvSpPr>
        <p:spPr>
          <a:xfrm>
            <a:off x="1768971" y="6691432"/>
            <a:ext cx="742950" cy="42386"/>
          </a:xfrm>
          <a:prstGeom prst="roundRect">
            <a:avLst>
              <a:gd name="adj" fmla="val 225386"/>
            </a:avLst>
          </a:prstGeom>
          <a:solidFill>
            <a:srgbClr val="8D2424"/>
          </a:solidFill>
          <a:ln/>
        </p:spPr>
      </p:sp>
      <p:sp>
        <p:nvSpPr>
          <p:cNvPr id="22" name="Shape 19"/>
          <p:cNvSpPr/>
          <p:nvPr/>
        </p:nvSpPr>
        <p:spPr>
          <a:xfrm>
            <a:off x="1291411" y="6473904"/>
            <a:ext cx="477560" cy="477560"/>
          </a:xfrm>
          <a:prstGeom prst="roundRect">
            <a:avLst>
              <a:gd name="adj" fmla="val 2000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1375350" y="6545104"/>
            <a:ext cx="309682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39"/>
              </a:lnSpc>
              <a:buNone/>
            </a:pPr>
            <a:r>
              <a:rPr lang="en-US" sz="263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639" dirty="0"/>
          </a:p>
        </p:txBody>
      </p:sp>
      <p:sp>
        <p:nvSpPr>
          <p:cNvPr id="24" name="Text 21"/>
          <p:cNvSpPr/>
          <p:nvPr/>
        </p:nvSpPr>
        <p:spPr>
          <a:xfrm>
            <a:off x="2697718" y="6447473"/>
            <a:ext cx="3416141" cy="3490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49"/>
              </a:lnSpc>
              <a:buNone/>
            </a:pPr>
            <a:r>
              <a:rPr lang="en-US" sz="219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Завершение работы</a:t>
            </a:r>
            <a:endParaRPr lang="en-US" sz="2199" dirty="0"/>
          </a:p>
        </p:txBody>
      </p:sp>
      <p:sp>
        <p:nvSpPr>
          <p:cNvPr id="25" name="Text 22"/>
          <p:cNvSpPr/>
          <p:nvPr/>
        </p:nvSpPr>
        <p:spPr>
          <a:xfrm>
            <a:off x="2697718" y="6923842"/>
            <a:ext cx="10720864" cy="339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5"/>
              </a:lnSpc>
              <a:buNone/>
            </a:pPr>
            <a:r>
              <a:rPr lang="en-US" sz="1672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Использование пункта меню "Закрыть все" или кнопки "Выход" на главном меню.</a:t>
            </a:r>
            <a:endParaRPr lang="en-US" sz="1672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877491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Заключение</a:t>
            </a:r>
            <a:endParaRPr lang="en-US" sz="5116" dirty="0"/>
          </a:p>
        </p:txBody>
      </p:sp>
      <p:sp>
        <p:nvSpPr>
          <p:cNvPr id="5" name="Shape 2"/>
          <p:cNvSpPr/>
          <p:nvPr/>
        </p:nvSpPr>
        <p:spPr>
          <a:xfrm>
            <a:off x="864037" y="2183368"/>
            <a:ext cx="6327815" cy="2263378"/>
          </a:xfrm>
          <a:prstGeom prst="roundRect">
            <a:avLst>
              <a:gd name="adj" fmla="val 4909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26093" y="2445425"/>
            <a:ext cx="3620929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Достижение целей</a:t>
            </a:r>
            <a:endParaRPr lang="en-US" sz="2558" dirty="0"/>
          </a:p>
        </p:txBody>
      </p:sp>
      <p:sp>
        <p:nvSpPr>
          <p:cNvPr id="7" name="Text 4"/>
          <p:cNvSpPr/>
          <p:nvPr/>
        </p:nvSpPr>
        <p:spPr>
          <a:xfrm>
            <a:off x="1126093" y="2999542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Разработано приложение для построения и исследования квадратичных функций, отвечающее всем поставленным требованиям.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7438668" y="2183368"/>
            <a:ext cx="6327815" cy="2263378"/>
          </a:xfrm>
          <a:prstGeom prst="roundRect">
            <a:avLst>
              <a:gd name="adj" fmla="val 4909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700724" y="2445425"/>
            <a:ext cx="5684758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Использованные технологии</a:t>
            </a:r>
            <a:endParaRPr lang="en-US" sz="2558" dirty="0"/>
          </a:p>
        </p:txBody>
      </p:sp>
      <p:sp>
        <p:nvSpPr>
          <p:cNvPr id="10" name="Text 7"/>
          <p:cNvSpPr/>
          <p:nvPr/>
        </p:nvSpPr>
        <p:spPr>
          <a:xfrm>
            <a:off x="7700724" y="2999542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Применены современные инструменты разработки, включая Delphi 11, для создания эффективного и удобного приложения.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864037" y="4693563"/>
            <a:ext cx="6327815" cy="2658428"/>
          </a:xfrm>
          <a:prstGeom prst="roundRect">
            <a:avLst>
              <a:gd name="adj" fmla="val 4179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126093" y="4955619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Результаты</a:t>
            </a:r>
            <a:endParaRPr lang="en-US" sz="2558" dirty="0"/>
          </a:p>
        </p:txBody>
      </p:sp>
      <p:sp>
        <p:nvSpPr>
          <p:cNvPr id="13" name="Text 10"/>
          <p:cNvSpPr/>
          <p:nvPr/>
        </p:nvSpPr>
        <p:spPr>
          <a:xfrm>
            <a:off x="1126093" y="5509736"/>
            <a:ext cx="580370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Создан инструмент, позволяющий пользователям проводить анализ, визуализацию и моделирование алгебраических функций.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7438668" y="4693563"/>
            <a:ext cx="6327815" cy="2658428"/>
          </a:xfrm>
          <a:prstGeom prst="roundRect">
            <a:avLst>
              <a:gd name="adj" fmla="val 4179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700724" y="4955619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Перспективы</a:t>
            </a:r>
            <a:endParaRPr lang="en-US" sz="2558" dirty="0"/>
          </a:p>
        </p:txBody>
      </p:sp>
      <p:sp>
        <p:nvSpPr>
          <p:cNvPr id="16" name="Text 13"/>
          <p:cNvSpPr/>
          <p:nvPr/>
        </p:nvSpPr>
        <p:spPr>
          <a:xfrm>
            <a:off x="7700724" y="5509736"/>
            <a:ext cx="580370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Приложение имеет потенциал для дальнейшего развития и расширения функциональности в области математического моделирования.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Произвольный</PresentationFormat>
  <Paragraphs>89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Dela Gothic One</vt:lpstr>
      <vt:lpstr>DM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Giga</cp:lastModifiedBy>
  <cp:revision>3</cp:revision>
  <dcterms:created xsi:type="dcterms:W3CDTF">2024-06-23T13:48:06Z</dcterms:created>
  <dcterms:modified xsi:type="dcterms:W3CDTF">2024-06-24T10:46:31Z</dcterms:modified>
</cp:coreProperties>
</file>