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 id="2147483674" r:id="rId2"/>
  </p:sldMasterIdLst>
  <p:notesMasterIdLst>
    <p:notesMasterId r:id="rId24"/>
  </p:notesMasterIdLst>
  <p:sldIdLst>
    <p:sldId id="256" r:id="rId3"/>
    <p:sldId id="296" r:id="rId4"/>
    <p:sldId id="297" r:id="rId5"/>
    <p:sldId id="261" r:id="rId6"/>
    <p:sldId id="298" r:id="rId7"/>
    <p:sldId id="299" r:id="rId8"/>
    <p:sldId id="300" r:id="rId9"/>
    <p:sldId id="301" r:id="rId10"/>
    <p:sldId id="302" r:id="rId11"/>
    <p:sldId id="303" r:id="rId12"/>
    <p:sldId id="304" r:id="rId13"/>
    <p:sldId id="305" r:id="rId14"/>
    <p:sldId id="306" r:id="rId15"/>
    <p:sldId id="307" r:id="rId16"/>
    <p:sldId id="308" r:id="rId17"/>
    <p:sldId id="309" r:id="rId18"/>
    <p:sldId id="310" r:id="rId19"/>
    <p:sldId id="311" r:id="rId20"/>
    <p:sldId id="312" r:id="rId21"/>
    <p:sldId id="275" r:id="rId22"/>
    <p:sldId id="280" r:id="rId23"/>
  </p:sldIdLst>
  <p:sldSz cx="9144000" cy="5143500" type="screen16x9"/>
  <p:notesSz cx="6858000" cy="9144000"/>
  <p:embeddedFontLst>
    <p:embeddedFont>
      <p:font typeface="Cairo" panose="020B0604020202020204" charset="-78"/>
      <p:regular r:id="rId25"/>
      <p:bold r:id="rId26"/>
    </p:embeddedFont>
    <p:embeddedFont>
      <p:font typeface="Cairo Medium" panose="020B0604020202020204" charset="-78"/>
      <p:regular r:id="rId27"/>
      <p:bold r:id="rId28"/>
    </p:embeddedFont>
    <p:embeddedFont>
      <p:font typeface="Consolas" panose="020B0609020204030204" pitchFamily="49" charset="0"/>
      <p:regular r:id="rId29"/>
      <p:bold r:id="rId30"/>
      <p:italic r:id="rId31"/>
      <p:boldItalic r:id="rId32"/>
    </p:embeddedFont>
    <p:embeddedFont>
      <p:font typeface="Proxima Nova" panose="020B0604020202020204" charset="0"/>
      <p:regular r:id="rId33"/>
      <p:bold r:id="rId34"/>
      <p:italic r:id="rId35"/>
      <p:boldItalic r:id="rId36"/>
    </p:embeddedFont>
    <p:embeddedFont>
      <p:font typeface="Raleway" pitchFamily="2" charset="0"/>
      <p:regular r:id="rId37"/>
      <p:bold r:id="rId38"/>
      <p:italic r:id="rId39"/>
      <p:boldItalic r:id="rId40"/>
    </p:embeddedFont>
    <p:embeddedFont>
      <p:font typeface="Space Grotesk SemiBold" panose="020B0604020202020204"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F00"/>
    <a:srgbClr val="DE46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1878CC0-593F-44ED-9C81-522541DB8557}">
  <a:tblStyle styleId="{C1878CC0-593F-44ED-9C81-522541DB855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8E2DA90-678E-4A52-9FBF-B0A9A4A33443}"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84"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19.xml"/><Relationship Id="rId34" Type="http://schemas.openxmlformats.org/officeDocument/2006/relationships/font" Target="fonts/font10.fntdata"/><Relationship Id="rId42" Type="http://schemas.openxmlformats.org/officeDocument/2006/relationships/font" Target="fonts/font18.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5afc42a3_1_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5afc42a3_1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1f1d4f2b54f_4_11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1f1d4f2b54f_4_11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hyperlink" Target="http://bit.ly/2TtBDfr" TargetMode="External"/><Relationship Id="rId3" Type="http://schemas.openxmlformats.org/officeDocument/2006/relationships/image" Target="../media/image2.png"/><Relationship Id="rId7" Type="http://schemas.openxmlformats.org/officeDocument/2006/relationships/hyperlink" Target="http://bit.ly/2TyoMsr"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bit.ly/3A1uf1Q" TargetMode="External"/><Relationship Id="rId5"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10" name="Google Shape;10;p2"/>
          <p:cNvGrpSpPr/>
          <p:nvPr/>
        </p:nvGrpSpPr>
        <p:grpSpPr>
          <a:xfrm>
            <a:off x="-1038052" y="-5625"/>
            <a:ext cx="10182052" cy="5147025"/>
            <a:chOff x="-1038052" y="-5625"/>
            <a:chExt cx="10182052" cy="5147025"/>
          </a:xfrm>
        </p:grpSpPr>
        <p:pic>
          <p:nvPicPr>
            <p:cNvPr id="11" name="Google Shape;11;p2"/>
            <p:cNvPicPr preferRelativeResize="0"/>
            <p:nvPr/>
          </p:nvPicPr>
          <p:blipFill>
            <a:blip r:embed="rId3">
              <a:alphaModFix/>
            </a:blip>
            <a:stretch>
              <a:fillRect/>
            </a:stretch>
          </p:blipFill>
          <p:spPr>
            <a:xfrm rot="10800000">
              <a:off x="5899725" y="1"/>
              <a:ext cx="3244275" cy="5141399"/>
            </a:xfrm>
            <a:prstGeom prst="rect">
              <a:avLst/>
            </a:prstGeom>
            <a:noFill/>
            <a:ln>
              <a:noFill/>
            </a:ln>
          </p:spPr>
        </p:pic>
        <p:pic>
          <p:nvPicPr>
            <p:cNvPr id="12" name="Google Shape;12;p2"/>
            <p:cNvPicPr preferRelativeResize="0"/>
            <p:nvPr/>
          </p:nvPicPr>
          <p:blipFill>
            <a:blip r:embed="rId4">
              <a:alphaModFix/>
            </a:blip>
            <a:stretch>
              <a:fillRect/>
            </a:stretch>
          </p:blipFill>
          <p:spPr>
            <a:xfrm rot="10800000">
              <a:off x="-1038052" y="-5625"/>
              <a:ext cx="3234004" cy="5143501"/>
            </a:xfrm>
            <a:prstGeom prst="rect">
              <a:avLst/>
            </a:prstGeom>
            <a:noFill/>
            <a:ln>
              <a:noFill/>
            </a:ln>
          </p:spPr>
        </p:pic>
      </p:grpSp>
      <p:pic>
        <p:nvPicPr>
          <p:cNvPr id="13" name="Google Shape;13;p2"/>
          <p:cNvPicPr preferRelativeResize="0"/>
          <p:nvPr/>
        </p:nvPicPr>
        <p:blipFill>
          <a:blip r:embed="rId5">
            <a:alphaModFix/>
          </a:blip>
          <a:stretch>
            <a:fillRect/>
          </a:stretch>
        </p:blipFill>
        <p:spPr>
          <a:xfrm>
            <a:off x="-21870" y="0"/>
            <a:ext cx="420690" cy="2382949"/>
          </a:xfrm>
          <a:prstGeom prst="rect">
            <a:avLst/>
          </a:prstGeom>
          <a:noFill/>
          <a:ln>
            <a:noFill/>
          </a:ln>
        </p:spPr>
      </p:pic>
      <p:sp>
        <p:nvSpPr>
          <p:cNvPr id="14" name="Google Shape;14;p2"/>
          <p:cNvSpPr txBox="1">
            <a:spLocks noGrp="1"/>
          </p:cNvSpPr>
          <p:nvPr>
            <p:ph type="ctrTitle"/>
          </p:nvPr>
        </p:nvSpPr>
        <p:spPr>
          <a:xfrm>
            <a:off x="736375" y="826500"/>
            <a:ext cx="4007100" cy="22338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5" name="Google Shape;15;p2"/>
          <p:cNvSpPr txBox="1">
            <a:spLocks noGrp="1"/>
          </p:cNvSpPr>
          <p:nvPr>
            <p:ph type="subTitle" idx="1"/>
          </p:nvPr>
        </p:nvSpPr>
        <p:spPr>
          <a:xfrm>
            <a:off x="1704000" y="3217475"/>
            <a:ext cx="2291700" cy="694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31"/>
        <p:cNvGrpSpPr/>
        <p:nvPr/>
      </p:nvGrpSpPr>
      <p:grpSpPr>
        <a:xfrm>
          <a:off x="0" y="0"/>
          <a:ext cx="0" cy="0"/>
          <a:chOff x="0" y="0"/>
          <a:chExt cx="0" cy="0"/>
        </a:xfrm>
      </p:grpSpPr>
      <p:pic>
        <p:nvPicPr>
          <p:cNvPr id="232" name="Google Shape;232;p24"/>
          <p:cNvPicPr preferRelativeResize="0"/>
          <p:nvPr/>
        </p:nvPicPr>
        <p:blipFill>
          <a:blip r:embed="rId2">
            <a:alphaModFix/>
          </a:blip>
          <a:stretch>
            <a:fillRect/>
          </a:stretch>
        </p:blipFill>
        <p:spPr>
          <a:xfrm rot="10800000" flipH="1">
            <a:off x="0" y="0"/>
            <a:ext cx="9144000" cy="5143500"/>
          </a:xfrm>
          <a:prstGeom prst="rect">
            <a:avLst/>
          </a:prstGeom>
          <a:noFill/>
          <a:ln>
            <a:noFill/>
          </a:ln>
        </p:spPr>
      </p:pic>
      <p:grpSp>
        <p:nvGrpSpPr>
          <p:cNvPr id="233" name="Google Shape;233;p24"/>
          <p:cNvGrpSpPr/>
          <p:nvPr/>
        </p:nvGrpSpPr>
        <p:grpSpPr>
          <a:xfrm flipH="1">
            <a:off x="-9527" y="-5625"/>
            <a:ext cx="9153527" cy="5147025"/>
            <a:chOff x="-9527" y="-5625"/>
            <a:chExt cx="9153527" cy="5147025"/>
          </a:xfrm>
        </p:grpSpPr>
        <p:pic>
          <p:nvPicPr>
            <p:cNvPr id="234" name="Google Shape;234;p24"/>
            <p:cNvPicPr preferRelativeResize="0"/>
            <p:nvPr/>
          </p:nvPicPr>
          <p:blipFill>
            <a:blip r:embed="rId3">
              <a:alphaModFix/>
            </a:blip>
            <a:stretch>
              <a:fillRect/>
            </a:stretch>
          </p:blipFill>
          <p:spPr>
            <a:xfrm flipH="1">
              <a:off x="5899725" y="1"/>
              <a:ext cx="3244275" cy="5141399"/>
            </a:xfrm>
            <a:prstGeom prst="rect">
              <a:avLst/>
            </a:prstGeom>
            <a:noFill/>
            <a:ln>
              <a:noFill/>
            </a:ln>
          </p:spPr>
        </p:pic>
        <p:pic>
          <p:nvPicPr>
            <p:cNvPr id="235" name="Google Shape;235;p24"/>
            <p:cNvPicPr preferRelativeResize="0"/>
            <p:nvPr/>
          </p:nvPicPr>
          <p:blipFill rotWithShape="1">
            <a:blip r:embed="rId4">
              <a:alphaModFix/>
            </a:blip>
            <a:srcRect l="318" b="318"/>
            <a:stretch/>
          </p:blipFill>
          <p:spPr>
            <a:xfrm flipH="1">
              <a:off x="-9527" y="-5625"/>
              <a:ext cx="3234004" cy="5143501"/>
            </a:xfrm>
            <a:prstGeom prst="rect">
              <a:avLst/>
            </a:prstGeom>
            <a:noFill/>
            <a:ln>
              <a:noFill/>
            </a:ln>
          </p:spPr>
        </p:pic>
      </p:grpSp>
      <p:grpSp>
        <p:nvGrpSpPr>
          <p:cNvPr id="236" name="Google Shape;236;p24"/>
          <p:cNvGrpSpPr/>
          <p:nvPr/>
        </p:nvGrpSpPr>
        <p:grpSpPr>
          <a:xfrm>
            <a:off x="-315398" y="-8375"/>
            <a:ext cx="9959598" cy="5151874"/>
            <a:chOff x="-315398" y="-8375"/>
            <a:chExt cx="9959598" cy="5151874"/>
          </a:xfrm>
        </p:grpSpPr>
        <p:pic>
          <p:nvPicPr>
            <p:cNvPr id="237" name="Google Shape;237;p24"/>
            <p:cNvPicPr preferRelativeResize="0"/>
            <p:nvPr/>
          </p:nvPicPr>
          <p:blipFill>
            <a:blip r:embed="rId5">
              <a:alphaModFix/>
            </a:blip>
            <a:stretch>
              <a:fillRect/>
            </a:stretch>
          </p:blipFill>
          <p:spPr>
            <a:xfrm rot="10800000" flipH="1">
              <a:off x="5796651" y="-8375"/>
              <a:ext cx="3347347" cy="655825"/>
            </a:xfrm>
            <a:prstGeom prst="rect">
              <a:avLst/>
            </a:prstGeom>
            <a:noFill/>
            <a:ln>
              <a:noFill/>
            </a:ln>
          </p:spPr>
        </p:pic>
        <p:pic>
          <p:nvPicPr>
            <p:cNvPr id="238" name="Google Shape;238;p24"/>
            <p:cNvPicPr preferRelativeResize="0"/>
            <p:nvPr/>
          </p:nvPicPr>
          <p:blipFill>
            <a:blip r:embed="rId6">
              <a:alphaModFix/>
            </a:blip>
            <a:stretch>
              <a:fillRect/>
            </a:stretch>
          </p:blipFill>
          <p:spPr>
            <a:xfrm flipH="1">
              <a:off x="8585650" y="3172295"/>
              <a:ext cx="1058550" cy="973881"/>
            </a:xfrm>
            <a:prstGeom prst="rect">
              <a:avLst/>
            </a:prstGeom>
            <a:noFill/>
            <a:ln>
              <a:noFill/>
            </a:ln>
          </p:spPr>
        </p:pic>
        <p:pic>
          <p:nvPicPr>
            <p:cNvPr id="239" name="Google Shape;239;p24"/>
            <p:cNvPicPr preferRelativeResize="0"/>
            <p:nvPr/>
          </p:nvPicPr>
          <p:blipFill>
            <a:blip r:embed="rId7">
              <a:alphaModFix/>
            </a:blip>
            <a:stretch>
              <a:fillRect/>
            </a:stretch>
          </p:blipFill>
          <p:spPr>
            <a:xfrm>
              <a:off x="-203305" y="0"/>
              <a:ext cx="420690" cy="2382949"/>
            </a:xfrm>
            <a:prstGeom prst="rect">
              <a:avLst/>
            </a:prstGeom>
            <a:noFill/>
            <a:ln>
              <a:noFill/>
            </a:ln>
          </p:spPr>
        </p:pic>
        <p:pic>
          <p:nvPicPr>
            <p:cNvPr id="240" name="Google Shape;240;p24"/>
            <p:cNvPicPr preferRelativeResize="0"/>
            <p:nvPr/>
          </p:nvPicPr>
          <p:blipFill>
            <a:blip r:embed="rId8">
              <a:alphaModFix/>
            </a:blip>
            <a:stretch>
              <a:fillRect/>
            </a:stretch>
          </p:blipFill>
          <p:spPr>
            <a:xfrm flipH="1">
              <a:off x="-315398" y="3713550"/>
              <a:ext cx="965100" cy="1429950"/>
            </a:xfrm>
            <a:prstGeom prst="rect">
              <a:avLst/>
            </a:prstGeom>
            <a:noFill/>
            <a:ln>
              <a:noFill/>
            </a:ln>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245"/>
        <p:cNvGrpSpPr/>
        <p:nvPr/>
      </p:nvGrpSpPr>
      <p:grpSpPr>
        <a:xfrm>
          <a:off x="0" y="0"/>
          <a:ext cx="0" cy="0"/>
          <a:chOff x="0" y="0"/>
          <a:chExt cx="0" cy="0"/>
        </a:xfrm>
      </p:grpSpPr>
      <p:sp>
        <p:nvSpPr>
          <p:cNvPr id="246" name="Google Shape;246;p27"/>
          <p:cNvSpPr txBox="1">
            <a:spLocks noGrp="1"/>
          </p:cNvSpPr>
          <p:nvPr>
            <p:ph type="title"/>
          </p:nvPr>
        </p:nvSpPr>
        <p:spPr>
          <a:xfrm>
            <a:off x="716700" y="511025"/>
            <a:ext cx="77106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solidFill>
                  <a:schemeClr val="lt1"/>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pic>
        <p:nvPicPr>
          <p:cNvPr id="33" name="Google Shape;33;p5"/>
          <p:cNvPicPr preferRelativeResize="0"/>
          <p:nvPr/>
        </p:nvPicPr>
        <p:blipFill>
          <a:blip r:embed="rId2">
            <a:alphaModFix/>
          </a:blip>
          <a:stretch>
            <a:fillRect/>
          </a:stretch>
        </p:blipFill>
        <p:spPr>
          <a:xfrm rot="10800000" flipH="1">
            <a:off x="0" y="0"/>
            <a:ext cx="9144000" cy="5143500"/>
          </a:xfrm>
          <a:prstGeom prst="rect">
            <a:avLst/>
          </a:prstGeom>
          <a:noFill/>
          <a:ln>
            <a:noFill/>
          </a:ln>
        </p:spPr>
      </p:pic>
      <p:pic>
        <p:nvPicPr>
          <p:cNvPr id="34" name="Google Shape;34;p5"/>
          <p:cNvPicPr preferRelativeResize="0"/>
          <p:nvPr/>
        </p:nvPicPr>
        <p:blipFill>
          <a:blip r:embed="rId3">
            <a:alphaModFix/>
          </a:blip>
          <a:stretch>
            <a:fillRect/>
          </a:stretch>
        </p:blipFill>
        <p:spPr>
          <a:xfrm flipH="1">
            <a:off x="1" y="4560075"/>
            <a:ext cx="3347347" cy="655825"/>
          </a:xfrm>
          <a:prstGeom prst="rect">
            <a:avLst/>
          </a:prstGeom>
          <a:noFill/>
          <a:ln>
            <a:noFill/>
          </a:ln>
        </p:spPr>
      </p:pic>
      <p:pic>
        <p:nvPicPr>
          <p:cNvPr id="35" name="Google Shape;35;p5"/>
          <p:cNvPicPr preferRelativeResize="0"/>
          <p:nvPr/>
        </p:nvPicPr>
        <p:blipFill>
          <a:blip r:embed="rId4">
            <a:alphaModFix/>
          </a:blip>
          <a:stretch>
            <a:fillRect/>
          </a:stretch>
        </p:blipFill>
        <p:spPr>
          <a:xfrm>
            <a:off x="-203305" y="0"/>
            <a:ext cx="420690" cy="2382949"/>
          </a:xfrm>
          <a:prstGeom prst="rect">
            <a:avLst/>
          </a:prstGeom>
          <a:noFill/>
          <a:ln>
            <a:noFill/>
          </a:ln>
        </p:spPr>
      </p:pic>
      <p:sp>
        <p:nvSpPr>
          <p:cNvPr id="36" name="Google Shape;36;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7" name="Google Shape;37;p5"/>
          <p:cNvSpPr txBox="1">
            <a:spLocks noGrp="1"/>
          </p:cNvSpPr>
          <p:nvPr>
            <p:ph type="subTitle" idx="1"/>
          </p:nvPr>
        </p:nvSpPr>
        <p:spPr>
          <a:xfrm>
            <a:off x="4923137" y="2618862"/>
            <a:ext cx="2505600" cy="150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8" name="Google Shape;38;p5"/>
          <p:cNvSpPr txBox="1">
            <a:spLocks noGrp="1"/>
          </p:cNvSpPr>
          <p:nvPr>
            <p:ph type="subTitle" idx="2"/>
          </p:nvPr>
        </p:nvSpPr>
        <p:spPr>
          <a:xfrm>
            <a:off x="1715263" y="2618862"/>
            <a:ext cx="2505600" cy="150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9" name="Google Shape;39;p5"/>
          <p:cNvSpPr txBox="1">
            <a:spLocks noGrp="1"/>
          </p:cNvSpPr>
          <p:nvPr>
            <p:ph type="subTitle" idx="3"/>
          </p:nvPr>
        </p:nvSpPr>
        <p:spPr>
          <a:xfrm>
            <a:off x="1715263" y="2084562"/>
            <a:ext cx="25056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SemiBold"/>
                <a:ea typeface="Space Grotesk SemiBold"/>
                <a:cs typeface="Space Grotesk SemiBold"/>
                <a:sym typeface="Space Grotesk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40" name="Google Shape;40;p5"/>
          <p:cNvSpPr txBox="1">
            <a:spLocks noGrp="1"/>
          </p:cNvSpPr>
          <p:nvPr>
            <p:ph type="subTitle" idx="4"/>
          </p:nvPr>
        </p:nvSpPr>
        <p:spPr>
          <a:xfrm>
            <a:off x="4923138" y="2084562"/>
            <a:ext cx="25056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SemiBold"/>
                <a:ea typeface="Space Grotesk SemiBold"/>
                <a:cs typeface="Space Grotesk SemiBold"/>
                <a:sym typeface="Space Grotesk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pic>
        <p:nvPicPr>
          <p:cNvPr id="41" name="Google Shape;41;p5"/>
          <p:cNvPicPr preferRelativeResize="0"/>
          <p:nvPr/>
        </p:nvPicPr>
        <p:blipFill>
          <a:blip r:embed="rId5">
            <a:alphaModFix/>
          </a:blip>
          <a:stretch>
            <a:fillRect/>
          </a:stretch>
        </p:blipFill>
        <p:spPr>
          <a:xfrm flipH="1">
            <a:off x="8519252" y="3575100"/>
            <a:ext cx="1058544" cy="15684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0"/>
        <p:cNvGrpSpPr/>
        <p:nvPr/>
      </p:nvGrpSpPr>
      <p:grpSpPr>
        <a:xfrm>
          <a:off x="0" y="0"/>
          <a:ext cx="0" cy="0"/>
          <a:chOff x="0" y="0"/>
          <a:chExt cx="0" cy="0"/>
        </a:xfrm>
      </p:grpSpPr>
      <p:pic>
        <p:nvPicPr>
          <p:cNvPr id="51" name="Google Shape;51;p7"/>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52" name="Google Shape;52;p7"/>
          <p:cNvGrpSpPr/>
          <p:nvPr/>
        </p:nvGrpSpPr>
        <p:grpSpPr>
          <a:xfrm>
            <a:off x="-315398" y="-8375"/>
            <a:ext cx="9959598" cy="5151874"/>
            <a:chOff x="-315398" y="-8375"/>
            <a:chExt cx="9959598" cy="5151874"/>
          </a:xfrm>
        </p:grpSpPr>
        <p:pic>
          <p:nvPicPr>
            <p:cNvPr id="53" name="Google Shape;53;p7"/>
            <p:cNvPicPr preferRelativeResize="0"/>
            <p:nvPr/>
          </p:nvPicPr>
          <p:blipFill>
            <a:blip r:embed="rId3">
              <a:alphaModFix/>
            </a:blip>
            <a:stretch>
              <a:fillRect/>
            </a:stretch>
          </p:blipFill>
          <p:spPr>
            <a:xfrm rot="10800000" flipH="1">
              <a:off x="5796651" y="-8375"/>
              <a:ext cx="3347347" cy="655825"/>
            </a:xfrm>
            <a:prstGeom prst="rect">
              <a:avLst/>
            </a:prstGeom>
            <a:noFill/>
            <a:ln>
              <a:noFill/>
            </a:ln>
          </p:spPr>
        </p:pic>
        <p:pic>
          <p:nvPicPr>
            <p:cNvPr id="54" name="Google Shape;54;p7"/>
            <p:cNvPicPr preferRelativeResize="0"/>
            <p:nvPr/>
          </p:nvPicPr>
          <p:blipFill>
            <a:blip r:embed="rId4">
              <a:alphaModFix/>
            </a:blip>
            <a:stretch>
              <a:fillRect/>
            </a:stretch>
          </p:blipFill>
          <p:spPr>
            <a:xfrm flipH="1">
              <a:off x="8585650" y="3172295"/>
              <a:ext cx="1058550" cy="973881"/>
            </a:xfrm>
            <a:prstGeom prst="rect">
              <a:avLst/>
            </a:prstGeom>
            <a:noFill/>
            <a:ln>
              <a:noFill/>
            </a:ln>
          </p:spPr>
        </p:pic>
        <p:pic>
          <p:nvPicPr>
            <p:cNvPr id="55" name="Google Shape;55;p7"/>
            <p:cNvPicPr preferRelativeResize="0"/>
            <p:nvPr/>
          </p:nvPicPr>
          <p:blipFill>
            <a:blip r:embed="rId5">
              <a:alphaModFix/>
            </a:blip>
            <a:stretch>
              <a:fillRect/>
            </a:stretch>
          </p:blipFill>
          <p:spPr>
            <a:xfrm>
              <a:off x="-203305" y="-1701"/>
              <a:ext cx="420690" cy="2382949"/>
            </a:xfrm>
            <a:prstGeom prst="rect">
              <a:avLst/>
            </a:prstGeom>
            <a:noFill/>
            <a:ln>
              <a:noFill/>
            </a:ln>
          </p:spPr>
        </p:pic>
        <p:pic>
          <p:nvPicPr>
            <p:cNvPr id="56" name="Google Shape;56;p7"/>
            <p:cNvPicPr preferRelativeResize="0"/>
            <p:nvPr/>
          </p:nvPicPr>
          <p:blipFill>
            <a:blip r:embed="rId6">
              <a:alphaModFix/>
            </a:blip>
            <a:stretch>
              <a:fillRect/>
            </a:stretch>
          </p:blipFill>
          <p:spPr>
            <a:xfrm flipH="1">
              <a:off x="-315398" y="3713550"/>
              <a:ext cx="965100" cy="1429950"/>
            </a:xfrm>
            <a:prstGeom prst="rect">
              <a:avLst/>
            </a:prstGeom>
            <a:noFill/>
            <a:ln>
              <a:noFill/>
            </a:ln>
          </p:spPr>
        </p:pic>
      </p:grpSp>
      <p:sp>
        <p:nvSpPr>
          <p:cNvPr id="57" name="Google Shape;57;p7"/>
          <p:cNvSpPr txBox="1">
            <a:spLocks noGrp="1"/>
          </p:cNvSpPr>
          <p:nvPr>
            <p:ph type="title"/>
          </p:nvPr>
        </p:nvSpPr>
        <p:spPr>
          <a:xfrm>
            <a:off x="899181" y="894663"/>
            <a:ext cx="3757200" cy="1087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8" name="Google Shape;58;p7"/>
          <p:cNvSpPr txBox="1">
            <a:spLocks noGrp="1"/>
          </p:cNvSpPr>
          <p:nvPr>
            <p:ph type="body" idx="1"/>
          </p:nvPr>
        </p:nvSpPr>
        <p:spPr>
          <a:xfrm>
            <a:off x="899181" y="2084938"/>
            <a:ext cx="3761400" cy="2163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solidFill>
                  <a:srgbClr val="434343"/>
                </a:solidFill>
              </a:defRPr>
            </a:lvl1pPr>
            <a:lvl2pPr marL="914400" lvl="1" indent="-304800" rtl="0">
              <a:lnSpc>
                <a:spcPct val="115000"/>
              </a:lnSpc>
              <a:spcBef>
                <a:spcPts val="0"/>
              </a:spcBef>
              <a:spcAft>
                <a:spcPts val="0"/>
              </a:spcAft>
              <a:buSzPts val="1200"/>
              <a:buChar char="○"/>
              <a:defRPr>
                <a:solidFill>
                  <a:srgbClr val="434343"/>
                </a:solidFill>
              </a:defRPr>
            </a:lvl2pPr>
            <a:lvl3pPr marL="1371600" lvl="2" indent="-304800" rtl="0">
              <a:lnSpc>
                <a:spcPct val="115000"/>
              </a:lnSpc>
              <a:spcBef>
                <a:spcPts val="0"/>
              </a:spcBef>
              <a:spcAft>
                <a:spcPts val="0"/>
              </a:spcAft>
              <a:buSzPts val="1200"/>
              <a:buChar char="■"/>
              <a:defRPr>
                <a:solidFill>
                  <a:srgbClr val="434343"/>
                </a:solidFill>
              </a:defRPr>
            </a:lvl3pPr>
            <a:lvl4pPr marL="1828800" lvl="3" indent="-304800" rtl="0">
              <a:lnSpc>
                <a:spcPct val="115000"/>
              </a:lnSpc>
              <a:spcBef>
                <a:spcPts val="0"/>
              </a:spcBef>
              <a:spcAft>
                <a:spcPts val="0"/>
              </a:spcAft>
              <a:buSzPts val="1200"/>
              <a:buChar char="●"/>
              <a:defRPr>
                <a:solidFill>
                  <a:srgbClr val="434343"/>
                </a:solidFill>
              </a:defRPr>
            </a:lvl4pPr>
            <a:lvl5pPr marL="2286000" lvl="4" indent="-304800" rtl="0">
              <a:lnSpc>
                <a:spcPct val="115000"/>
              </a:lnSpc>
              <a:spcBef>
                <a:spcPts val="0"/>
              </a:spcBef>
              <a:spcAft>
                <a:spcPts val="0"/>
              </a:spcAft>
              <a:buSzPts val="1200"/>
              <a:buChar char="○"/>
              <a:defRPr>
                <a:solidFill>
                  <a:srgbClr val="434343"/>
                </a:solidFill>
              </a:defRPr>
            </a:lvl5pPr>
            <a:lvl6pPr marL="2743200" lvl="5" indent="-304800" rtl="0">
              <a:lnSpc>
                <a:spcPct val="115000"/>
              </a:lnSpc>
              <a:spcBef>
                <a:spcPts val="0"/>
              </a:spcBef>
              <a:spcAft>
                <a:spcPts val="0"/>
              </a:spcAft>
              <a:buSzPts val="1200"/>
              <a:buChar char="■"/>
              <a:defRPr>
                <a:solidFill>
                  <a:srgbClr val="434343"/>
                </a:solidFill>
              </a:defRPr>
            </a:lvl6pPr>
            <a:lvl7pPr marL="3200400" lvl="6" indent="-304800" rtl="0">
              <a:lnSpc>
                <a:spcPct val="115000"/>
              </a:lnSpc>
              <a:spcBef>
                <a:spcPts val="0"/>
              </a:spcBef>
              <a:spcAft>
                <a:spcPts val="0"/>
              </a:spcAft>
              <a:buSzPts val="1200"/>
              <a:buChar char="●"/>
              <a:defRPr>
                <a:solidFill>
                  <a:srgbClr val="434343"/>
                </a:solidFill>
              </a:defRPr>
            </a:lvl7pPr>
            <a:lvl8pPr marL="3657600" lvl="7" indent="-304800" rtl="0">
              <a:lnSpc>
                <a:spcPct val="115000"/>
              </a:lnSpc>
              <a:spcBef>
                <a:spcPts val="0"/>
              </a:spcBef>
              <a:spcAft>
                <a:spcPts val="0"/>
              </a:spcAft>
              <a:buSzPts val="1200"/>
              <a:buChar char="○"/>
              <a:defRPr>
                <a:solidFill>
                  <a:srgbClr val="434343"/>
                </a:solidFill>
              </a:defRPr>
            </a:lvl8pPr>
            <a:lvl9pPr marL="4114800" lvl="8" indent="-304800" rtl="0">
              <a:lnSpc>
                <a:spcPct val="115000"/>
              </a:lnSpc>
              <a:spcBef>
                <a:spcPts val="0"/>
              </a:spcBef>
              <a:spcAft>
                <a:spcPts val="0"/>
              </a:spcAft>
              <a:buSzPts val="1200"/>
              <a:buChar char="■"/>
              <a:defRPr>
                <a:solidFill>
                  <a:srgbClr val="434343"/>
                </a:solidFill>
              </a:defRPr>
            </a:lvl9pPr>
          </a:lstStyle>
          <a:p>
            <a:endParaRPr/>
          </a:p>
        </p:txBody>
      </p:sp>
      <p:sp>
        <p:nvSpPr>
          <p:cNvPr id="59" name="Google Shape;59;p7"/>
          <p:cNvSpPr>
            <a:spLocks noGrp="1"/>
          </p:cNvSpPr>
          <p:nvPr>
            <p:ph type="pic" idx="2"/>
          </p:nvPr>
        </p:nvSpPr>
        <p:spPr>
          <a:xfrm>
            <a:off x="5094219" y="535000"/>
            <a:ext cx="3150600" cy="4068900"/>
          </a:xfrm>
          <a:prstGeom prst="snip2DiagRect">
            <a:avLst>
              <a:gd name="adj1" fmla="val 0"/>
              <a:gd name="adj2" fmla="val 16667"/>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0"/>
        <p:cNvGrpSpPr/>
        <p:nvPr/>
      </p:nvGrpSpPr>
      <p:grpSpPr>
        <a:xfrm>
          <a:off x="0" y="0"/>
          <a:ext cx="0" cy="0"/>
          <a:chOff x="0" y="0"/>
          <a:chExt cx="0" cy="0"/>
        </a:xfrm>
      </p:grpSpPr>
      <p:pic>
        <p:nvPicPr>
          <p:cNvPr id="61" name="Google Shape;61;p8"/>
          <p:cNvPicPr preferRelativeResize="0"/>
          <p:nvPr/>
        </p:nvPicPr>
        <p:blipFill>
          <a:blip r:embed="rId2">
            <a:alphaModFix/>
          </a:blip>
          <a:stretch>
            <a:fillRect/>
          </a:stretch>
        </p:blipFill>
        <p:spPr>
          <a:xfrm rot="10800000" flipH="1">
            <a:off x="0" y="0"/>
            <a:ext cx="9144000" cy="5143500"/>
          </a:xfrm>
          <a:prstGeom prst="rect">
            <a:avLst/>
          </a:prstGeom>
          <a:noFill/>
          <a:ln>
            <a:noFill/>
          </a:ln>
        </p:spPr>
      </p:pic>
      <p:grpSp>
        <p:nvGrpSpPr>
          <p:cNvPr id="62" name="Google Shape;62;p8"/>
          <p:cNvGrpSpPr/>
          <p:nvPr/>
        </p:nvGrpSpPr>
        <p:grpSpPr>
          <a:xfrm>
            <a:off x="-9527" y="-5625"/>
            <a:ext cx="9153527" cy="5147025"/>
            <a:chOff x="-9527" y="-5625"/>
            <a:chExt cx="9153527" cy="5147025"/>
          </a:xfrm>
        </p:grpSpPr>
        <p:pic>
          <p:nvPicPr>
            <p:cNvPr id="63" name="Google Shape;63;p8"/>
            <p:cNvPicPr preferRelativeResize="0"/>
            <p:nvPr/>
          </p:nvPicPr>
          <p:blipFill>
            <a:blip r:embed="rId3">
              <a:alphaModFix/>
            </a:blip>
            <a:stretch>
              <a:fillRect/>
            </a:stretch>
          </p:blipFill>
          <p:spPr>
            <a:xfrm flipH="1">
              <a:off x="5899725" y="1"/>
              <a:ext cx="3244275" cy="5141399"/>
            </a:xfrm>
            <a:prstGeom prst="rect">
              <a:avLst/>
            </a:prstGeom>
            <a:noFill/>
            <a:ln>
              <a:noFill/>
            </a:ln>
          </p:spPr>
        </p:pic>
        <p:pic>
          <p:nvPicPr>
            <p:cNvPr id="64" name="Google Shape;64;p8"/>
            <p:cNvPicPr preferRelativeResize="0"/>
            <p:nvPr/>
          </p:nvPicPr>
          <p:blipFill>
            <a:blip r:embed="rId4">
              <a:alphaModFix/>
            </a:blip>
            <a:stretch>
              <a:fillRect/>
            </a:stretch>
          </p:blipFill>
          <p:spPr>
            <a:xfrm flipH="1">
              <a:off x="-9527" y="-5625"/>
              <a:ext cx="3234004" cy="5143501"/>
            </a:xfrm>
            <a:prstGeom prst="rect">
              <a:avLst/>
            </a:prstGeom>
            <a:noFill/>
            <a:ln>
              <a:noFill/>
            </a:ln>
          </p:spPr>
        </p:pic>
      </p:grpSp>
      <p:pic>
        <p:nvPicPr>
          <p:cNvPr id="65" name="Google Shape;65;p8"/>
          <p:cNvPicPr preferRelativeResize="0"/>
          <p:nvPr/>
        </p:nvPicPr>
        <p:blipFill>
          <a:blip r:embed="rId5">
            <a:alphaModFix/>
          </a:blip>
          <a:stretch>
            <a:fillRect/>
          </a:stretch>
        </p:blipFill>
        <p:spPr>
          <a:xfrm>
            <a:off x="-13092" y="-5625"/>
            <a:ext cx="420690" cy="2382949"/>
          </a:xfrm>
          <a:prstGeom prst="rect">
            <a:avLst/>
          </a:prstGeom>
          <a:noFill/>
          <a:ln>
            <a:noFill/>
          </a:ln>
        </p:spPr>
      </p:pic>
      <p:sp>
        <p:nvSpPr>
          <p:cNvPr id="66" name="Google Shape;66;p8"/>
          <p:cNvSpPr txBox="1">
            <a:spLocks noGrp="1"/>
          </p:cNvSpPr>
          <p:nvPr>
            <p:ph type="title"/>
          </p:nvPr>
        </p:nvSpPr>
        <p:spPr>
          <a:xfrm>
            <a:off x="715100" y="1307100"/>
            <a:ext cx="4039800" cy="2529300"/>
          </a:xfrm>
          <a:prstGeom prst="rect">
            <a:avLst/>
          </a:prstGeom>
        </p:spPr>
        <p:txBody>
          <a:bodyPr spcFirstLastPara="1" wrap="square" lIns="91425" tIns="91425" rIns="91425" bIns="91425" anchor="b" anchorCtr="0">
            <a:noAutofit/>
          </a:bodyPr>
          <a:lstStyle>
            <a:lvl1pPr lvl="0">
              <a:spcBef>
                <a:spcPts val="0"/>
              </a:spcBef>
              <a:spcAft>
                <a:spcPts val="0"/>
              </a:spcAft>
              <a:buSzPts val="5000"/>
              <a:buNone/>
              <a:defRPr sz="5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7"/>
        <p:cNvGrpSpPr/>
        <p:nvPr/>
      </p:nvGrpSpPr>
      <p:grpSpPr>
        <a:xfrm>
          <a:off x="0" y="0"/>
          <a:ext cx="0" cy="0"/>
          <a:chOff x="0" y="0"/>
          <a:chExt cx="0" cy="0"/>
        </a:xfrm>
      </p:grpSpPr>
      <p:pic>
        <p:nvPicPr>
          <p:cNvPr id="68" name="Google Shape;68;p9"/>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69" name="Google Shape;69;p9"/>
          <p:cNvGrpSpPr/>
          <p:nvPr/>
        </p:nvGrpSpPr>
        <p:grpSpPr>
          <a:xfrm>
            <a:off x="-1038052" y="-5625"/>
            <a:ext cx="10182052" cy="5147025"/>
            <a:chOff x="-1038052" y="-5625"/>
            <a:chExt cx="10182052" cy="5147025"/>
          </a:xfrm>
        </p:grpSpPr>
        <p:pic>
          <p:nvPicPr>
            <p:cNvPr id="70" name="Google Shape;70;p9"/>
            <p:cNvPicPr preferRelativeResize="0"/>
            <p:nvPr/>
          </p:nvPicPr>
          <p:blipFill>
            <a:blip r:embed="rId3">
              <a:alphaModFix/>
            </a:blip>
            <a:stretch>
              <a:fillRect/>
            </a:stretch>
          </p:blipFill>
          <p:spPr>
            <a:xfrm rot="10800000">
              <a:off x="5899725" y="1"/>
              <a:ext cx="3244275" cy="5141399"/>
            </a:xfrm>
            <a:prstGeom prst="rect">
              <a:avLst/>
            </a:prstGeom>
            <a:noFill/>
            <a:ln>
              <a:noFill/>
            </a:ln>
          </p:spPr>
        </p:pic>
        <p:pic>
          <p:nvPicPr>
            <p:cNvPr id="71" name="Google Shape;71;p9"/>
            <p:cNvPicPr preferRelativeResize="0"/>
            <p:nvPr/>
          </p:nvPicPr>
          <p:blipFill>
            <a:blip r:embed="rId4">
              <a:alphaModFix/>
            </a:blip>
            <a:stretch>
              <a:fillRect/>
            </a:stretch>
          </p:blipFill>
          <p:spPr>
            <a:xfrm rot="10800000">
              <a:off x="-1038052" y="-5625"/>
              <a:ext cx="3234004" cy="5143501"/>
            </a:xfrm>
            <a:prstGeom prst="rect">
              <a:avLst/>
            </a:prstGeom>
            <a:noFill/>
            <a:ln>
              <a:noFill/>
            </a:ln>
          </p:spPr>
        </p:pic>
      </p:grpSp>
      <p:pic>
        <p:nvPicPr>
          <p:cNvPr id="72" name="Google Shape;72;p9"/>
          <p:cNvPicPr preferRelativeResize="0"/>
          <p:nvPr/>
        </p:nvPicPr>
        <p:blipFill>
          <a:blip r:embed="rId5">
            <a:alphaModFix/>
          </a:blip>
          <a:stretch>
            <a:fillRect/>
          </a:stretch>
        </p:blipFill>
        <p:spPr>
          <a:xfrm>
            <a:off x="-21870" y="0"/>
            <a:ext cx="420690" cy="2382949"/>
          </a:xfrm>
          <a:prstGeom prst="rect">
            <a:avLst/>
          </a:prstGeom>
          <a:noFill/>
          <a:ln>
            <a:noFill/>
          </a:ln>
        </p:spPr>
      </p:pic>
      <p:sp>
        <p:nvSpPr>
          <p:cNvPr id="73" name="Google Shape;73;p9"/>
          <p:cNvSpPr txBox="1">
            <a:spLocks noGrp="1"/>
          </p:cNvSpPr>
          <p:nvPr>
            <p:ph type="title"/>
          </p:nvPr>
        </p:nvSpPr>
        <p:spPr>
          <a:xfrm>
            <a:off x="4369525" y="1227100"/>
            <a:ext cx="4059300" cy="21885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74" name="Google Shape;74;p9"/>
          <p:cNvSpPr txBox="1">
            <a:spLocks noGrp="1"/>
          </p:cNvSpPr>
          <p:nvPr>
            <p:ph type="subTitle" idx="1"/>
          </p:nvPr>
        </p:nvSpPr>
        <p:spPr>
          <a:xfrm>
            <a:off x="4369589" y="3416900"/>
            <a:ext cx="4059300" cy="49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5"/>
        <p:cNvGrpSpPr/>
        <p:nvPr/>
      </p:nvGrpSpPr>
      <p:grpSpPr>
        <a:xfrm>
          <a:off x="0" y="0"/>
          <a:ext cx="0" cy="0"/>
          <a:chOff x="0" y="0"/>
          <a:chExt cx="0" cy="0"/>
        </a:xfrm>
      </p:grpSpPr>
      <p:sp>
        <p:nvSpPr>
          <p:cNvPr id="76" name="Google Shape;76;p10"/>
          <p:cNvSpPr>
            <a:spLocks noGrp="1"/>
          </p:cNvSpPr>
          <p:nvPr>
            <p:ph type="pic" idx="2"/>
          </p:nvPr>
        </p:nvSpPr>
        <p:spPr>
          <a:xfrm>
            <a:off x="100" y="-150"/>
            <a:ext cx="9144000" cy="5143500"/>
          </a:xfrm>
          <a:prstGeom prst="rect">
            <a:avLst/>
          </a:prstGeom>
          <a:noFill/>
          <a:ln>
            <a:noFill/>
          </a:ln>
        </p:spPr>
      </p:sp>
      <p:grpSp>
        <p:nvGrpSpPr>
          <p:cNvPr id="77" name="Google Shape;77;p10"/>
          <p:cNvGrpSpPr/>
          <p:nvPr/>
        </p:nvGrpSpPr>
        <p:grpSpPr>
          <a:xfrm>
            <a:off x="-13092" y="-731508"/>
            <a:ext cx="9821959" cy="5947408"/>
            <a:chOff x="-13092" y="-731508"/>
            <a:chExt cx="9821959" cy="5947408"/>
          </a:xfrm>
        </p:grpSpPr>
        <p:pic>
          <p:nvPicPr>
            <p:cNvPr id="78" name="Google Shape;78;p10"/>
            <p:cNvPicPr preferRelativeResize="0"/>
            <p:nvPr/>
          </p:nvPicPr>
          <p:blipFill>
            <a:blip r:embed="rId2">
              <a:alphaModFix/>
            </a:blip>
            <a:stretch>
              <a:fillRect/>
            </a:stretch>
          </p:blipFill>
          <p:spPr>
            <a:xfrm>
              <a:off x="-13092" y="-5625"/>
              <a:ext cx="420690" cy="2382949"/>
            </a:xfrm>
            <a:prstGeom prst="rect">
              <a:avLst/>
            </a:prstGeom>
            <a:noFill/>
            <a:ln>
              <a:noFill/>
            </a:ln>
          </p:spPr>
        </p:pic>
        <p:pic>
          <p:nvPicPr>
            <p:cNvPr id="79" name="Google Shape;79;p10"/>
            <p:cNvPicPr preferRelativeResize="0"/>
            <p:nvPr/>
          </p:nvPicPr>
          <p:blipFill>
            <a:blip r:embed="rId3">
              <a:alphaModFix/>
            </a:blip>
            <a:stretch>
              <a:fillRect/>
            </a:stretch>
          </p:blipFill>
          <p:spPr>
            <a:xfrm flipH="1">
              <a:off x="1" y="4560075"/>
              <a:ext cx="3347347" cy="655825"/>
            </a:xfrm>
            <a:prstGeom prst="rect">
              <a:avLst/>
            </a:prstGeom>
            <a:noFill/>
            <a:ln>
              <a:noFill/>
            </a:ln>
          </p:spPr>
        </p:pic>
        <p:pic>
          <p:nvPicPr>
            <p:cNvPr id="80" name="Google Shape;80;p10"/>
            <p:cNvPicPr preferRelativeResize="0"/>
            <p:nvPr/>
          </p:nvPicPr>
          <p:blipFill>
            <a:blip r:embed="rId4">
              <a:alphaModFix/>
            </a:blip>
            <a:stretch>
              <a:fillRect/>
            </a:stretch>
          </p:blipFill>
          <p:spPr>
            <a:xfrm flipH="1">
              <a:off x="8519252" y="3592821"/>
              <a:ext cx="1058544" cy="1568400"/>
            </a:xfrm>
            <a:prstGeom prst="rect">
              <a:avLst/>
            </a:prstGeom>
            <a:noFill/>
            <a:ln>
              <a:noFill/>
            </a:ln>
          </p:spPr>
        </p:pic>
        <p:pic>
          <p:nvPicPr>
            <p:cNvPr id="81" name="Google Shape;81;p10"/>
            <p:cNvPicPr preferRelativeResize="0"/>
            <p:nvPr/>
          </p:nvPicPr>
          <p:blipFill>
            <a:blip r:embed="rId5">
              <a:alphaModFix/>
            </a:blip>
            <a:stretch>
              <a:fillRect/>
            </a:stretch>
          </p:blipFill>
          <p:spPr>
            <a:xfrm rot="2252336">
              <a:off x="7573275" y="-180175"/>
              <a:ext cx="2151749" cy="1006450"/>
            </a:xfrm>
            <a:prstGeom prst="rect">
              <a:avLst/>
            </a:prstGeom>
            <a:noFill/>
            <a:ln>
              <a:noFill/>
            </a:ln>
          </p:spPr>
        </p:pic>
      </p:grpSp>
      <p:sp>
        <p:nvSpPr>
          <p:cNvPr id="82" name="Google Shape;82;p10"/>
          <p:cNvSpPr/>
          <p:nvPr/>
        </p:nvSpPr>
        <p:spPr>
          <a:xfrm>
            <a:off x="715100" y="3241300"/>
            <a:ext cx="3715500" cy="11256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iro Medium"/>
              <a:ea typeface="Cairo Medium"/>
              <a:cs typeface="Cairo Medium"/>
              <a:sym typeface="Cairo Medium"/>
            </a:endParaRPr>
          </a:p>
        </p:txBody>
      </p:sp>
      <p:sp>
        <p:nvSpPr>
          <p:cNvPr id="83" name="Google Shape;83;p10"/>
          <p:cNvSpPr txBox="1">
            <a:spLocks noGrp="1"/>
          </p:cNvSpPr>
          <p:nvPr>
            <p:ph type="title"/>
          </p:nvPr>
        </p:nvSpPr>
        <p:spPr>
          <a:xfrm>
            <a:off x="811944" y="3319750"/>
            <a:ext cx="3483600" cy="968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215"/>
        <p:cNvGrpSpPr/>
        <p:nvPr/>
      </p:nvGrpSpPr>
      <p:grpSpPr>
        <a:xfrm>
          <a:off x="0" y="0"/>
          <a:ext cx="0" cy="0"/>
          <a:chOff x="0" y="0"/>
          <a:chExt cx="0" cy="0"/>
        </a:xfrm>
      </p:grpSpPr>
      <p:pic>
        <p:nvPicPr>
          <p:cNvPr id="216" name="Google Shape;216;p22"/>
          <p:cNvPicPr preferRelativeResize="0"/>
          <p:nvPr/>
        </p:nvPicPr>
        <p:blipFill>
          <a:blip r:embed="rId2">
            <a:alphaModFix/>
          </a:blip>
          <a:stretch>
            <a:fillRect/>
          </a:stretch>
        </p:blipFill>
        <p:spPr>
          <a:xfrm rot="10800000" flipH="1">
            <a:off x="0" y="0"/>
            <a:ext cx="9144000" cy="5143500"/>
          </a:xfrm>
          <a:prstGeom prst="rect">
            <a:avLst/>
          </a:prstGeom>
          <a:noFill/>
          <a:ln>
            <a:noFill/>
          </a:ln>
        </p:spPr>
      </p:pic>
      <p:grpSp>
        <p:nvGrpSpPr>
          <p:cNvPr id="217" name="Google Shape;217;p22"/>
          <p:cNvGrpSpPr/>
          <p:nvPr/>
        </p:nvGrpSpPr>
        <p:grpSpPr>
          <a:xfrm rot="10800000">
            <a:off x="-9527" y="-5625"/>
            <a:ext cx="9153527" cy="5147025"/>
            <a:chOff x="-9527" y="-5625"/>
            <a:chExt cx="9153527" cy="5147025"/>
          </a:xfrm>
        </p:grpSpPr>
        <p:pic>
          <p:nvPicPr>
            <p:cNvPr id="218" name="Google Shape;218;p22"/>
            <p:cNvPicPr preferRelativeResize="0"/>
            <p:nvPr/>
          </p:nvPicPr>
          <p:blipFill>
            <a:blip r:embed="rId3">
              <a:alphaModFix/>
            </a:blip>
            <a:stretch>
              <a:fillRect/>
            </a:stretch>
          </p:blipFill>
          <p:spPr>
            <a:xfrm rot="10800000">
              <a:off x="5899725" y="1"/>
              <a:ext cx="3244275" cy="5141399"/>
            </a:xfrm>
            <a:prstGeom prst="rect">
              <a:avLst/>
            </a:prstGeom>
            <a:noFill/>
            <a:ln>
              <a:noFill/>
            </a:ln>
          </p:spPr>
        </p:pic>
        <p:pic>
          <p:nvPicPr>
            <p:cNvPr id="219" name="Google Shape;219;p22"/>
            <p:cNvPicPr preferRelativeResize="0"/>
            <p:nvPr/>
          </p:nvPicPr>
          <p:blipFill rotWithShape="1">
            <a:blip r:embed="rId4">
              <a:alphaModFix/>
            </a:blip>
            <a:srcRect l="318" b="318"/>
            <a:stretch/>
          </p:blipFill>
          <p:spPr>
            <a:xfrm rot="10800000">
              <a:off x="-9527" y="-5625"/>
              <a:ext cx="3234004" cy="5143501"/>
            </a:xfrm>
            <a:prstGeom prst="rect">
              <a:avLst/>
            </a:prstGeom>
            <a:noFill/>
            <a:ln>
              <a:noFill/>
            </a:ln>
          </p:spPr>
        </p:pic>
      </p:grpSp>
      <p:pic>
        <p:nvPicPr>
          <p:cNvPr id="220" name="Google Shape;220;p22"/>
          <p:cNvPicPr preferRelativeResize="0"/>
          <p:nvPr/>
        </p:nvPicPr>
        <p:blipFill>
          <a:blip r:embed="rId5">
            <a:alphaModFix/>
          </a:blip>
          <a:stretch>
            <a:fillRect/>
          </a:stretch>
        </p:blipFill>
        <p:spPr>
          <a:xfrm>
            <a:off x="5" y="-12699"/>
            <a:ext cx="420690" cy="2382949"/>
          </a:xfrm>
          <a:prstGeom prst="rect">
            <a:avLst/>
          </a:prstGeom>
          <a:noFill/>
          <a:ln>
            <a:noFill/>
          </a:ln>
        </p:spPr>
      </p:pic>
      <p:sp>
        <p:nvSpPr>
          <p:cNvPr id="221" name="Google Shape;221;p22"/>
          <p:cNvSpPr txBox="1">
            <a:spLocks noGrp="1"/>
          </p:cNvSpPr>
          <p:nvPr>
            <p:ph type="ctrTitle"/>
          </p:nvPr>
        </p:nvSpPr>
        <p:spPr>
          <a:xfrm>
            <a:off x="715100" y="874650"/>
            <a:ext cx="2870400" cy="8007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5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22" name="Google Shape;222;p22"/>
          <p:cNvSpPr txBox="1">
            <a:spLocks noGrp="1"/>
          </p:cNvSpPr>
          <p:nvPr>
            <p:ph type="subTitle" idx="1"/>
          </p:nvPr>
        </p:nvSpPr>
        <p:spPr>
          <a:xfrm>
            <a:off x="715100" y="1562950"/>
            <a:ext cx="2872500" cy="89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Cairo"/>
                <a:ea typeface="Cairo"/>
                <a:cs typeface="Cairo"/>
                <a:sym typeface="Cairo"/>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23" name="Google Shape;223;p22"/>
          <p:cNvSpPr txBox="1"/>
          <p:nvPr/>
        </p:nvSpPr>
        <p:spPr>
          <a:xfrm>
            <a:off x="715100" y="3360993"/>
            <a:ext cx="2870400" cy="615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000" b="1">
                <a:solidFill>
                  <a:schemeClr val="dk1"/>
                </a:solidFill>
                <a:latin typeface="Cairo"/>
                <a:ea typeface="Cairo"/>
                <a:cs typeface="Cairo"/>
                <a:sym typeface="Cairo"/>
              </a:rPr>
              <a:t>CREDITS:</a:t>
            </a:r>
            <a:r>
              <a:rPr lang="en" sz="1000">
                <a:solidFill>
                  <a:schemeClr val="dk1"/>
                </a:solidFill>
                <a:latin typeface="Cairo"/>
                <a:ea typeface="Cairo"/>
                <a:cs typeface="Cairo"/>
                <a:sym typeface="Cairo"/>
              </a:rPr>
              <a:t> This presentation template was created by </a:t>
            </a:r>
            <a:r>
              <a:rPr lang="en" sz="1000" b="1" u="sng">
                <a:solidFill>
                  <a:schemeClr val="dk1"/>
                </a:solidFill>
                <a:latin typeface="Cairo"/>
                <a:ea typeface="Cairo"/>
                <a:cs typeface="Cairo"/>
                <a:sym typeface="Cairo"/>
                <a:hlinkClick r:id="rId6">
                  <a:extLst>
                    <a:ext uri="{A12FA001-AC4F-418D-AE19-62706E023703}">
                      <ahyp:hlinkClr xmlns:ahyp="http://schemas.microsoft.com/office/drawing/2018/hyperlinkcolor" val="tx"/>
                    </a:ext>
                  </a:extLst>
                </a:hlinkClick>
              </a:rPr>
              <a:t>Slidesgo</a:t>
            </a:r>
            <a:r>
              <a:rPr lang="en" sz="1000" u="sng">
                <a:solidFill>
                  <a:schemeClr val="dk1"/>
                </a:solidFill>
                <a:latin typeface="Cairo"/>
                <a:ea typeface="Cairo"/>
                <a:cs typeface="Cairo"/>
                <a:sym typeface="Cairo"/>
              </a:rPr>
              <a:t>,</a:t>
            </a:r>
            <a:r>
              <a:rPr lang="en" sz="1000">
                <a:solidFill>
                  <a:schemeClr val="dk1"/>
                </a:solidFill>
                <a:latin typeface="Cairo"/>
                <a:ea typeface="Cairo"/>
                <a:cs typeface="Cairo"/>
                <a:sym typeface="Cairo"/>
              </a:rPr>
              <a:t> and includes icons by </a:t>
            </a:r>
            <a:r>
              <a:rPr lang="en" sz="1000" b="1" u="sng">
                <a:solidFill>
                  <a:schemeClr val="dk1"/>
                </a:solidFill>
                <a:latin typeface="Cairo"/>
                <a:ea typeface="Cairo"/>
                <a:cs typeface="Cairo"/>
                <a:sym typeface="Cairo"/>
                <a:hlinkClick r:id="rId7">
                  <a:extLst>
                    <a:ext uri="{A12FA001-AC4F-418D-AE19-62706E023703}">
                      <ahyp:hlinkClr xmlns:ahyp="http://schemas.microsoft.com/office/drawing/2018/hyperlinkcolor" val="tx"/>
                    </a:ext>
                  </a:extLst>
                </a:hlinkClick>
              </a:rPr>
              <a:t>Flaticon</a:t>
            </a:r>
            <a:r>
              <a:rPr lang="en" sz="1000" b="1">
                <a:solidFill>
                  <a:schemeClr val="dk1"/>
                </a:solidFill>
                <a:latin typeface="Cairo"/>
                <a:ea typeface="Cairo"/>
                <a:cs typeface="Cairo"/>
                <a:sym typeface="Cairo"/>
              </a:rPr>
              <a:t> </a:t>
            </a:r>
            <a:r>
              <a:rPr lang="en" sz="1000">
                <a:solidFill>
                  <a:schemeClr val="dk1"/>
                </a:solidFill>
                <a:latin typeface="Cairo"/>
                <a:ea typeface="Cairo"/>
                <a:cs typeface="Cairo"/>
                <a:sym typeface="Cairo"/>
              </a:rPr>
              <a:t>and infographics &amp; images by </a:t>
            </a:r>
            <a:r>
              <a:rPr lang="en" sz="1000" b="1" u="sng">
                <a:solidFill>
                  <a:schemeClr val="dk1"/>
                </a:solidFill>
                <a:latin typeface="Cairo"/>
                <a:ea typeface="Cairo"/>
                <a:cs typeface="Cairo"/>
                <a:sym typeface="Cairo"/>
                <a:hlinkClick r:id="rId8">
                  <a:extLst>
                    <a:ext uri="{A12FA001-AC4F-418D-AE19-62706E023703}">
                      <ahyp:hlinkClr xmlns:ahyp="http://schemas.microsoft.com/office/drawing/2018/hyperlinkcolor" val="tx"/>
                    </a:ext>
                  </a:extLst>
                </a:hlinkClick>
              </a:rPr>
              <a:t>Freepik</a:t>
            </a:r>
            <a:endParaRPr sz="1000" b="1" u="sng">
              <a:solidFill>
                <a:schemeClr val="dk1"/>
              </a:solidFill>
              <a:highlight>
                <a:srgbClr val="DFDEFC"/>
              </a:highlight>
              <a:latin typeface="Cairo"/>
              <a:ea typeface="Cairo"/>
              <a:cs typeface="Cairo"/>
              <a:sym typeface="Cair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24"/>
        <p:cNvGrpSpPr/>
        <p:nvPr/>
      </p:nvGrpSpPr>
      <p:grpSpPr>
        <a:xfrm>
          <a:off x="0" y="0"/>
          <a:ext cx="0" cy="0"/>
          <a:chOff x="0" y="0"/>
          <a:chExt cx="0" cy="0"/>
        </a:xfrm>
      </p:grpSpPr>
      <p:pic>
        <p:nvPicPr>
          <p:cNvPr id="225" name="Google Shape;225;p23"/>
          <p:cNvPicPr preferRelativeResize="0"/>
          <p:nvPr/>
        </p:nvPicPr>
        <p:blipFill>
          <a:blip r:embed="rId2">
            <a:alphaModFix/>
          </a:blip>
          <a:stretch>
            <a:fillRect/>
          </a:stretch>
        </p:blipFill>
        <p:spPr>
          <a:xfrm rot="10800000" flipH="1">
            <a:off x="0" y="0"/>
            <a:ext cx="9144000" cy="5143500"/>
          </a:xfrm>
          <a:prstGeom prst="rect">
            <a:avLst/>
          </a:prstGeom>
          <a:noFill/>
          <a:ln>
            <a:noFill/>
          </a:ln>
        </p:spPr>
      </p:pic>
      <p:grpSp>
        <p:nvGrpSpPr>
          <p:cNvPr id="226" name="Google Shape;226;p23"/>
          <p:cNvGrpSpPr/>
          <p:nvPr/>
        </p:nvGrpSpPr>
        <p:grpSpPr>
          <a:xfrm>
            <a:off x="-203305" y="-731508"/>
            <a:ext cx="10012173" cy="5947408"/>
            <a:chOff x="-203305" y="-731508"/>
            <a:chExt cx="10012173" cy="5947408"/>
          </a:xfrm>
        </p:grpSpPr>
        <p:pic>
          <p:nvPicPr>
            <p:cNvPr id="227" name="Google Shape;227;p23"/>
            <p:cNvPicPr preferRelativeResize="0"/>
            <p:nvPr/>
          </p:nvPicPr>
          <p:blipFill>
            <a:blip r:embed="rId3">
              <a:alphaModFix/>
            </a:blip>
            <a:stretch>
              <a:fillRect/>
            </a:stretch>
          </p:blipFill>
          <p:spPr>
            <a:xfrm flipH="1">
              <a:off x="1" y="4560075"/>
              <a:ext cx="3347347" cy="655825"/>
            </a:xfrm>
            <a:prstGeom prst="rect">
              <a:avLst/>
            </a:prstGeom>
            <a:noFill/>
            <a:ln>
              <a:noFill/>
            </a:ln>
          </p:spPr>
        </p:pic>
        <p:pic>
          <p:nvPicPr>
            <p:cNvPr id="228" name="Google Shape;228;p23"/>
            <p:cNvPicPr preferRelativeResize="0"/>
            <p:nvPr/>
          </p:nvPicPr>
          <p:blipFill>
            <a:blip r:embed="rId4">
              <a:alphaModFix/>
            </a:blip>
            <a:stretch>
              <a:fillRect/>
            </a:stretch>
          </p:blipFill>
          <p:spPr>
            <a:xfrm>
              <a:off x="-203305" y="0"/>
              <a:ext cx="420690" cy="2382949"/>
            </a:xfrm>
            <a:prstGeom prst="rect">
              <a:avLst/>
            </a:prstGeom>
            <a:noFill/>
            <a:ln>
              <a:noFill/>
            </a:ln>
          </p:spPr>
        </p:pic>
        <p:pic>
          <p:nvPicPr>
            <p:cNvPr id="229" name="Google Shape;229;p23"/>
            <p:cNvPicPr preferRelativeResize="0"/>
            <p:nvPr/>
          </p:nvPicPr>
          <p:blipFill>
            <a:blip r:embed="rId5">
              <a:alphaModFix/>
            </a:blip>
            <a:stretch>
              <a:fillRect/>
            </a:stretch>
          </p:blipFill>
          <p:spPr>
            <a:xfrm flipH="1">
              <a:off x="8519252" y="3575100"/>
              <a:ext cx="1058544" cy="1568400"/>
            </a:xfrm>
            <a:prstGeom prst="rect">
              <a:avLst/>
            </a:prstGeom>
            <a:noFill/>
            <a:ln>
              <a:noFill/>
            </a:ln>
          </p:spPr>
        </p:pic>
        <p:pic>
          <p:nvPicPr>
            <p:cNvPr id="230" name="Google Shape;230;p23"/>
            <p:cNvPicPr preferRelativeResize="0"/>
            <p:nvPr/>
          </p:nvPicPr>
          <p:blipFill>
            <a:blip r:embed="rId6">
              <a:alphaModFix/>
            </a:blip>
            <a:stretch>
              <a:fillRect/>
            </a:stretch>
          </p:blipFill>
          <p:spPr>
            <a:xfrm rot="2252336">
              <a:off x="7573275" y="-180175"/>
              <a:ext cx="2151749" cy="1006450"/>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pace Grotesk SemiBold"/>
              <a:buNone/>
              <a:defRPr sz="3000">
                <a:solidFill>
                  <a:schemeClr val="dk1"/>
                </a:solidFill>
                <a:latin typeface="Space Grotesk SemiBold"/>
                <a:ea typeface="Space Grotesk SemiBold"/>
                <a:cs typeface="Space Grotesk SemiBold"/>
                <a:sym typeface="Space Grotesk SemiBold"/>
              </a:defRPr>
            </a:lvl1pPr>
            <a:lvl2pPr lvl="1" rtl="0">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2pPr>
            <a:lvl3pPr lvl="2" rtl="0">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3pPr>
            <a:lvl4pPr lvl="3" rtl="0">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4pPr>
            <a:lvl5pPr lvl="4" rtl="0">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5pPr>
            <a:lvl6pPr lvl="5" rtl="0">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6pPr>
            <a:lvl7pPr lvl="6" rtl="0">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7pPr>
            <a:lvl8pPr lvl="7" rtl="0">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8pPr>
            <a:lvl9pPr lvl="8" rtl="0">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Cairo Medium"/>
              <a:buChar char="●"/>
              <a:defRPr sz="1200">
                <a:solidFill>
                  <a:schemeClr val="dk1"/>
                </a:solidFill>
                <a:latin typeface="Cairo Medium"/>
                <a:ea typeface="Cairo Medium"/>
                <a:cs typeface="Cairo Medium"/>
                <a:sym typeface="Cairo Medium"/>
              </a:defRPr>
            </a:lvl1pPr>
            <a:lvl2pPr marL="914400" lvl="1" indent="-304800">
              <a:lnSpc>
                <a:spcPct val="100000"/>
              </a:lnSpc>
              <a:spcBef>
                <a:spcPts val="0"/>
              </a:spcBef>
              <a:spcAft>
                <a:spcPts val="0"/>
              </a:spcAft>
              <a:buClr>
                <a:schemeClr val="dk1"/>
              </a:buClr>
              <a:buSzPts val="1200"/>
              <a:buFont typeface="Cairo Medium"/>
              <a:buChar char="○"/>
              <a:defRPr sz="1200">
                <a:solidFill>
                  <a:schemeClr val="dk1"/>
                </a:solidFill>
                <a:latin typeface="Cairo Medium"/>
                <a:ea typeface="Cairo Medium"/>
                <a:cs typeface="Cairo Medium"/>
                <a:sym typeface="Cairo Medium"/>
              </a:defRPr>
            </a:lvl2pPr>
            <a:lvl3pPr marL="1371600" lvl="2" indent="-304800">
              <a:lnSpc>
                <a:spcPct val="100000"/>
              </a:lnSpc>
              <a:spcBef>
                <a:spcPts val="0"/>
              </a:spcBef>
              <a:spcAft>
                <a:spcPts val="0"/>
              </a:spcAft>
              <a:buClr>
                <a:schemeClr val="dk1"/>
              </a:buClr>
              <a:buSzPts val="1200"/>
              <a:buFont typeface="Cairo Medium"/>
              <a:buChar char="■"/>
              <a:defRPr sz="1200">
                <a:solidFill>
                  <a:schemeClr val="dk1"/>
                </a:solidFill>
                <a:latin typeface="Cairo Medium"/>
                <a:ea typeface="Cairo Medium"/>
                <a:cs typeface="Cairo Medium"/>
                <a:sym typeface="Cairo Medium"/>
              </a:defRPr>
            </a:lvl3pPr>
            <a:lvl4pPr marL="1828800" lvl="3" indent="-304800">
              <a:lnSpc>
                <a:spcPct val="100000"/>
              </a:lnSpc>
              <a:spcBef>
                <a:spcPts val="0"/>
              </a:spcBef>
              <a:spcAft>
                <a:spcPts val="0"/>
              </a:spcAft>
              <a:buClr>
                <a:schemeClr val="dk1"/>
              </a:buClr>
              <a:buSzPts val="1200"/>
              <a:buFont typeface="Cairo Medium"/>
              <a:buChar char="●"/>
              <a:defRPr sz="1200">
                <a:solidFill>
                  <a:schemeClr val="dk1"/>
                </a:solidFill>
                <a:latin typeface="Cairo Medium"/>
                <a:ea typeface="Cairo Medium"/>
                <a:cs typeface="Cairo Medium"/>
                <a:sym typeface="Cairo Medium"/>
              </a:defRPr>
            </a:lvl4pPr>
            <a:lvl5pPr marL="2286000" lvl="4" indent="-304800">
              <a:lnSpc>
                <a:spcPct val="100000"/>
              </a:lnSpc>
              <a:spcBef>
                <a:spcPts val="0"/>
              </a:spcBef>
              <a:spcAft>
                <a:spcPts val="0"/>
              </a:spcAft>
              <a:buClr>
                <a:schemeClr val="dk1"/>
              </a:buClr>
              <a:buSzPts val="1200"/>
              <a:buFont typeface="Cairo Medium"/>
              <a:buChar char="○"/>
              <a:defRPr sz="1200">
                <a:solidFill>
                  <a:schemeClr val="dk1"/>
                </a:solidFill>
                <a:latin typeface="Cairo Medium"/>
                <a:ea typeface="Cairo Medium"/>
                <a:cs typeface="Cairo Medium"/>
                <a:sym typeface="Cairo Medium"/>
              </a:defRPr>
            </a:lvl5pPr>
            <a:lvl6pPr marL="2743200" lvl="5" indent="-304800">
              <a:lnSpc>
                <a:spcPct val="100000"/>
              </a:lnSpc>
              <a:spcBef>
                <a:spcPts val="0"/>
              </a:spcBef>
              <a:spcAft>
                <a:spcPts val="0"/>
              </a:spcAft>
              <a:buClr>
                <a:schemeClr val="dk1"/>
              </a:buClr>
              <a:buSzPts val="1200"/>
              <a:buFont typeface="Cairo Medium"/>
              <a:buChar char="■"/>
              <a:defRPr sz="1200">
                <a:solidFill>
                  <a:schemeClr val="dk1"/>
                </a:solidFill>
                <a:latin typeface="Cairo Medium"/>
                <a:ea typeface="Cairo Medium"/>
                <a:cs typeface="Cairo Medium"/>
                <a:sym typeface="Cairo Medium"/>
              </a:defRPr>
            </a:lvl6pPr>
            <a:lvl7pPr marL="3200400" lvl="6" indent="-304800">
              <a:lnSpc>
                <a:spcPct val="100000"/>
              </a:lnSpc>
              <a:spcBef>
                <a:spcPts val="0"/>
              </a:spcBef>
              <a:spcAft>
                <a:spcPts val="0"/>
              </a:spcAft>
              <a:buClr>
                <a:schemeClr val="dk1"/>
              </a:buClr>
              <a:buSzPts val="1200"/>
              <a:buFont typeface="Cairo Medium"/>
              <a:buChar char="●"/>
              <a:defRPr sz="1200">
                <a:solidFill>
                  <a:schemeClr val="dk1"/>
                </a:solidFill>
                <a:latin typeface="Cairo Medium"/>
                <a:ea typeface="Cairo Medium"/>
                <a:cs typeface="Cairo Medium"/>
                <a:sym typeface="Cairo Medium"/>
              </a:defRPr>
            </a:lvl7pPr>
            <a:lvl8pPr marL="3657600" lvl="7" indent="-304800">
              <a:lnSpc>
                <a:spcPct val="100000"/>
              </a:lnSpc>
              <a:spcBef>
                <a:spcPts val="0"/>
              </a:spcBef>
              <a:spcAft>
                <a:spcPts val="0"/>
              </a:spcAft>
              <a:buClr>
                <a:schemeClr val="dk1"/>
              </a:buClr>
              <a:buSzPts val="1200"/>
              <a:buFont typeface="Cairo Medium"/>
              <a:buChar char="○"/>
              <a:defRPr sz="1200">
                <a:solidFill>
                  <a:schemeClr val="dk1"/>
                </a:solidFill>
                <a:latin typeface="Cairo Medium"/>
                <a:ea typeface="Cairo Medium"/>
                <a:cs typeface="Cairo Medium"/>
                <a:sym typeface="Cairo Medium"/>
              </a:defRPr>
            </a:lvl8pPr>
            <a:lvl9pPr marL="4114800" lvl="8" indent="-304800">
              <a:lnSpc>
                <a:spcPct val="100000"/>
              </a:lnSpc>
              <a:spcBef>
                <a:spcPts val="0"/>
              </a:spcBef>
              <a:spcAft>
                <a:spcPts val="0"/>
              </a:spcAft>
              <a:buClr>
                <a:schemeClr val="dk1"/>
              </a:buClr>
              <a:buSzPts val="1200"/>
              <a:buFont typeface="Cairo Medium"/>
              <a:buChar char="■"/>
              <a:defRPr sz="1200">
                <a:solidFill>
                  <a:schemeClr val="dk1"/>
                </a:solidFill>
                <a:latin typeface="Cairo Medium"/>
                <a:ea typeface="Cairo Medium"/>
                <a:cs typeface="Cairo Medium"/>
                <a:sym typeface="Cairo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6" r:id="rId6"/>
    <p:sldLayoutId id="2147483658" r:id="rId7"/>
    <p:sldLayoutId id="2147483668" r:id="rId8"/>
    <p:sldLayoutId id="2147483669" r:id="rId9"/>
    <p:sldLayoutId id="214748367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41"/>
        <p:cNvGrpSpPr/>
        <p:nvPr/>
      </p:nvGrpSpPr>
      <p:grpSpPr>
        <a:xfrm>
          <a:off x="0" y="0"/>
          <a:ext cx="0" cy="0"/>
          <a:chOff x="0" y="0"/>
          <a:chExt cx="0" cy="0"/>
        </a:xfrm>
      </p:grpSpPr>
      <p:sp>
        <p:nvSpPr>
          <p:cNvPr id="242" name="Google Shape;242;p2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243" name="Google Shape;243;p2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1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54.png"/><Relationship Id="rId4" Type="http://schemas.openxmlformats.org/officeDocument/2006/relationships/image" Target="../media/image53.png"/></Relationships>
</file>

<file path=ppt/slides/_rels/slide21.xml.rels><?xml version="1.0" encoding="UTF-8" standalone="yes"?>
<Relationships xmlns="http://schemas.openxmlformats.org/package/2006/relationships"><Relationship Id="rId3" Type="http://schemas.openxmlformats.org/officeDocument/2006/relationships/hyperlink" Target="https://fonts.google.com/specimen/Space+Grotesk" TargetMode="External"/><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hyperlink" Target="https://fonts.google.com/specimen/Cair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arxiv.org/pdf/2403.14327"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8"/>
          <p:cNvSpPr txBox="1">
            <a:spLocks noGrp="1"/>
          </p:cNvSpPr>
          <p:nvPr>
            <p:ph type="ctrTitle"/>
          </p:nvPr>
        </p:nvSpPr>
        <p:spPr>
          <a:xfrm>
            <a:off x="304800" y="826499"/>
            <a:ext cx="4438675" cy="260942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b="1" i="0" dirty="0">
                <a:solidFill>
                  <a:srgbClr val="000000"/>
                </a:solidFill>
                <a:effectLst/>
                <a:latin typeface="Space Grotesk SemiBold" panose="020B0604020202020204" charset="0"/>
                <a:cs typeface="Space Grotesk SemiBold" panose="020B0604020202020204" charset="0"/>
              </a:rPr>
              <a:t>Evaluating Causal Bayesian Networks for Diabetes Risk Assessment</a:t>
            </a:r>
            <a:r>
              <a:rPr lang="en-US" sz="2400" dirty="0">
                <a:latin typeface="Space Grotesk SemiBold" panose="020B0604020202020204" charset="0"/>
                <a:cs typeface="Space Grotesk SemiBold" panose="020B0604020202020204" charset="0"/>
              </a:rPr>
              <a:t> </a:t>
            </a:r>
            <a:br>
              <a:rPr lang="en-US" sz="2400" dirty="0"/>
            </a:br>
            <a:endParaRPr lang="en-US" sz="2400" dirty="0"/>
          </a:p>
        </p:txBody>
      </p:sp>
      <p:sp>
        <p:nvSpPr>
          <p:cNvPr id="252" name="Google Shape;252;p28"/>
          <p:cNvSpPr txBox="1">
            <a:spLocks noGrp="1"/>
          </p:cNvSpPr>
          <p:nvPr>
            <p:ph type="subTitle" idx="1"/>
          </p:nvPr>
        </p:nvSpPr>
        <p:spPr>
          <a:xfrm>
            <a:off x="1704000" y="3217475"/>
            <a:ext cx="2291700" cy="69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Ehsan Ramezani</a:t>
            </a:r>
            <a:br>
              <a:rPr lang="en" dirty="0"/>
            </a:br>
            <a:r>
              <a:rPr lang="en" dirty="0"/>
              <a:t>Prof. P. Torroni</a:t>
            </a:r>
            <a:endParaRPr dirty="0"/>
          </a:p>
        </p:txBody>
      </p:sp>
      <p:grpSp>
        <p:nvGrpSpPr>
          <p:cNvPr id="253" name="Google Shape;253;p28"/>
          <p:cNvGrpSpPr/>
          <p:nvPr/>
        </p:nvGrpSpPr>
        <p:grpSpPr>
          <a:xfrm>
            <a:off x="4669526" y="152200"/>
            <a:ext cx="4234724" cy="5226201"/>
            <a:chOff x="4669526" y="152200"/>
            <a:chExt cx="4234724" cy="5226201"/>
          </a:xfrm>
        </p:grpSpPr>
        <p:pic>
          <p:nvPicPr>
            <p:cNvPr id="254" name="Google Shape;254;p28"/>
            <p:cNvPicPr preferRelativeResize="0"/>
            <p:nvPr/>
          </p:nvPicPr>
          <p:blipFill rotWithShape="1">
            <a:blip r:embed="rId3">
              <a:alphaModFix/>
            </a:blip>
            <a:srcRect t="79" b="69"/>
            <a:stretch/>
          </p:blipFill>
          <p:spPr>
            <a:xfrm>
              <a:off x="4669526" y="152200"/>
              <a:ext cx="2867148" cy="2665575"/>
            </a:xfrm>
            <a:prstGeom prst="rect">
              <a:avLst/>
            </a:prstGeom>
            <a:noFill/>
            <a:ln>
              <a:noFill/>
            </a:ln>
          </p:spPr>
        </p:pic>
        <p:pic>
          <p:nvPicPr>
            <p:cNvPr id="255" name="Google Shape;255;p28"/>
            <p:cNvPicPr preferRelativeResize="0"/>
            <p:nvPr/>
          </p:nvPicPr>
          <p:blipFill>
            <a:blip r:embed="rId4">
              <a:alphaModFix/>
            </a:blip>
            <a:stretch>
              <a:fillRect/>
            </a:stretch>
          </p:blipFill>
          <p:spPr>
            <a:xfrm>
              <a:off x="5081025" y="942100"/>
              <a:ext cx="3004475" cy="3510999"/>
            </a:xfrm>
            <a:prstGeom prst="rect">
              <a:avLst/>
            </a:prstGeom>
            <a:noFill/>
            <a:ln>
              <a:noFill/>
            </a:ln>
          </p:spPr>
        </p:pic>
        <p:pic>
          <p:nvPicPr>
            <p:cNvPr id="256" name="Google Shape;256;p28"/>
            <p:cNvPicPr preferRelativeResize="0"/>
            <p:nvPr/>
          </p:nvPicPr>
          <p:blipFill>
            <a:blip r:embed="rId5">
              <a:alphaModFix/>
            </a:blip>
            <a:stretch>
              <a:fillRect/>
            </a:stretch>
          </p:blipFill>
          <p:spPr>
            <a:xfrm>
              <a:off x="8141800" y="1032875"/>
              <a:ext cx="762450" cy="2037625"/>
            </a:xfrm>
            <a:prstGeom prst="rect">
              <a:avLst/>
            </a:prstGeom>
            <a:noFill/>
            <a:ln>
              <a:noFill/>
            </a:ln>
          </p:spPr>
        </p:pic>
        <p:pic>
          <p:nvPicPr>
            <p:cNvPr id="257" name="Google Shape;257;p28"/>
            <p:cNvPicPr preferRelativeResize="0"/>
            <p:nvPr/>
          </p:nvPicPr>
          <p:blipFill rotWithShape="1">
            <a:blip r:embed="rId6">
              <a:alphaModFix/>
            </a:blip>
            <a:srcRect/>
            <a:stretch/>
          </p:blipFill>
          <p:spPr>
            <a:xfrm>
              <a:off x="6709075" y="1790700"/>
              <a:ext cx="2195175" cy="3587701"/>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88329-21FB-F421-AABE-87A974EED4F7}"/>
              </a:ext>
            </a:extLst>
          </p:cNvPr>
          <p:cNvSpPr>
            <a:spLocks noGrp="1"/>
          </p:cNvSpPr>
          <p:nvPr>
            <p:ph type="title"/>
          </p:nvPr>
        </p:nvSpPr>
        <p:spPr>
          <a:xfrm>
            <a:off x="207936" y="0"/>
            <a:ext cx="7704000" cy="572700"/>
          </a:xfrm>
        </p:spPr>
        <p:txBody>
          <a:bodyPr/>
          <a:lstStyle/>
          <a:p>
            <a:r>
              <a:rPr lang="en-US" dirty="0"/>
              <a:t>Variable Elimination: </a:t>
            </a:r>
          </a:p>
        </p:txBody>
      </p:sp>
      <p:pic>
        <p:nvPicPr>
          <p:cNvPr id="10" name="Picture 9">
            <a:extLst>
              <a:ext uri="{FF2B5EF4-FFF2-40B4-BE49-F238E27FC236}">
                <a16:creationId xmlns:a16="http://schemas.microsoft.com/office/drawing/2014/main" id="{F3DE0737-F049-F637-203D-56F3FAB4EEA7}"/>
              </a:ext>
            </a:extLst>
          </p:cNvPr>
          <p:cNvPicPr>
            <a:picLocks noChangeAspect="1"/>
          </p:cNvPicPr>
          <p:nvPr/>
        </p:nvPicPr>
        <p:blipFill>
          <a:blip r:embed="rId2"/>
          <a:stretch>
            <a:fillRect/>
          </a:stretch>
        </p:blipFill>
        <p:spPr>
          <a:xfrm>
            <a:off x="317418" y="572700"/>
            <a:ext cx="4398046" cy="4570800"/>
          </a:xfrm>
          <a:prstGeom prst="rect">
            <a:avLst/>
          </a:prstGeom>
        </p:spPr>
      </p:pic>
      <p:pic>
        <p:nvPicPr>
          <p:cNvPr id="12" name="Picture 11">
            <a:extLst>
              <a:ext uri="{FF2B5EF4-FFF2-40B4-BE49-F238E27FC236}">
                <a16:creationId xmlns:a16="http://schemas.microsoft.com/office/drawing/2014/main" id="{C46CF04F-AFC7-9E34-FEAD-59B8A0A80D06}"/>
              </a:ext>
            </a:extLst>
          </p:cNvPr>
          <p:cNvPicPr>
            <a:picLocks noChangeAspect="1"/>
          </p:cNvPicPr>
          <p:nvPr/>
        </p:nvPicPr>
        <p:blipFill>
          <a:blip r:embed="rId3"/>
          <a:stretch>
            <a:fillRect/>
          </a:stretch>
        </p:blipFill>
        <p:spPr>
          <a:xfrm>
            <a:off x="4771415" y="1436638"/>
            <a:ext cx="4372585" cy="3134162"/>
          </a:xfrm>
          <a:prstGeom prst="rect">
            <a:avLst/>
          </a:prstGeom>
        </p:spPr>
      </p:pic>
    </p:spTree>
    <p:extLst>
      <p:ext uri="{BB962C8B-B14F-4D97-AF65-F5344CB8AC3E}">
        <p14:creationId xmlns:p14="http://schemas.microsoft.com/office/powerpoint/2010/main" val="406229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5435161-C4DE-AED7-D0B9-4716EFA29CA6}"/>
              </a:ext>
            </a:extLst>
          </p:cNvPr>
          <p:cNvPicPr>
            <a:picLocks noChangeAspect="1"/>
          </p:cNvPicPr>
          <p:nvPr/>
        </p:nvPicPr>
        <p:blipFill>
          <a:blip r:embed="rId2"/>
          <a:stretch>
            <a:fillRect/>
          </a:stretch>
        </p:blipFill>
        <p:spPr>
          <a:xfrm>
            <a:off x="97536" y="0"/>
            <a:ext cx="6271522" cy="5143500"/>
          </a:xfrm>
          <a:prstGeom prst="rect">
            <a:avLst/>
          </a:prstGeom>
        </p:spPr>
      </p:pic>
      <p:sp>
        <p:nvSpPr>
          <p:cNvPr id="11" name="Rectangle 2">
            <a:extLst>
              <a:ext uri="{FF2B5EF4-FFF2-40B4-BE49-F238E27FC236}">
                <a16:creationId xmlns:a16="http://schemas.microsoft.com/office/drawing/2014/main" id="{41885164-E5A0-07EB-2DA5-13A913AE76CA}"/>
              </a:ext>
            </a:extLst>
          </p:cNvPr>
          <p:cNvSpPr>
            <a:spLocks noChangeArrowheads="1"/>
          </p:cNvSpPr>
          <p:nvPr/>
        </p:nvSpPr>
        <p:spPr bwMode="auto">
          <a:xfrm rot="10800000" flipV="1">
            <a:off x="6369058" y="778040"/>
            <a:ext cx="2677406"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iro Medium" panose="020B0604020202020204" charset="-78"/>
                <a:cs typeface="Cairo Medium" panose="020B0604020202020204" charset="-78"/>
              </a:rPr>
              <a:t>Lower income can reduce access to healthy foods and increase reliance on processed foods, which are frequently high in sugar. In addition, low-income people in America may have limited access to health-care services and be uninformed about general health.</a:t>
            </a:r>
          </a:p>
        </p:txBody>
      </p:sp>
    </p:spTree>
    <p:extLst>
      <p:ext uri="{BB962C8B-B14F-4D97-AF65-F5344CB8AC3E}">
        <p14:creationId xmlns:p14="http://schemas.microsoft.com/office/powerpoint/2010/main" val="1618325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a:extLst>
              <a:ext uri="{FF2B5EF4-FFF2-40B4-BE49-F238E27FC236}">
                <a16:creationId xmlns:a16="http://schemas.microsoft.com/office/drawing/2014/main" id="{2EA2A9B7-9F9B-8291-B368-56D28353D921}"/>
              </a:ext>
            </a:extLst>
          </p:cNvPr>
          <p:cNvSpPr>
            <a:spLocks noChangeArrowheads="1"/>
          </p:cNvSpPr>
          <p:nvPr/>
        </p:nvSpPr>
        <p:spPr bwMode="auto">
          <a:xfrm>
            <a:off x="6046863" y="609946"/>
            <a:ext cx="2899143"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chemeClr val="tx1"/>
                </a:solidFill>
                <a:latin typeface="Cairo Medium" panose="020B0604020202020204" charset="-78"/>
                <a:cs typeface="Cairo Medium" panose="020B0604020202020204" charset="-78"/>
              </a:rPr>
              <a:t>&gt;</a:t>
            </a:r>
            <a:r>
              <a:rPr kumimoji="0" lang="en-US" altLang="en-US" sz="1800" b="0" i="0" u="none" strike="noStrike" cap="none" normalizeH="0" baseline="0" dirty="0">
                <a:ln>
                  <a:noFill/>
                </a:ln>
                <a:solidFill>
                  <a:schemeClr val="tx1"/>
                </a:solidFill>
                <a:effectLst/>
                <a:latin typeface="Cairo Medium" panose="020B0604020202020204" charset="-78"/>
                <a:cs typeface="Cairo Medium" panose="020B0604020202020204" charset="-78"/>
              </a:rPr>
              <a:t>People with diabetes are more likely to get a stroke or have heart disease. This is a well-known fact according to World Health Organization. On the reverse one, if having heart disease or an attack has nothing to do with diabetes according to results.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chemeClr val="tx1"/>
                </a:solidFill>
                <a:latin typeface="Cairo Medium" panose="020B0604020202020204" charset="-78"/>
                <a:cs typeface="Cairo Medium" panose="020B0604020202020204" charset="-78"/>
              </a:rPr>
              <a:t>&gt;</a:t>
            </a:r>
            <a:r>
              <a:rPr kumimoji="0" lang="en-US" altLang="en-US" sz="1800" b="0" i="0" u="none" strike="noStrike" cap="none" normalizeH="0" baseline="0" dirty="0">
                <a:ln>
                  <a:noFill/>
                </a:ln>
                <a:solidFill>
                  <a:schemeClr val="tx1"/>
                </a:solidFill>
                <a:effectLst/>
                <a:latin typeface="Cairo Medium" panose="020B0604020202020204" charset="-78"/>
                <a:cs typeface="Cairo Medium" panose="020B0604020202020204" charset="-78"/>
              </a:rPr>
              <a:t>High blood pressure and cholesterol increase the risk of developing diabetes.</a:t>
            </a:r>
          </a:p>
        </p:txBody>
      </p:sp>
      <p:pic>
        <p:nvPicPr>
          <p:cNvPr id="11" name="Picture 10">
            <a:extLst>
              <a:ext uri="{FF2B5EF4-FFF2-40B4-BE49-F238E27FC236}">
                <a16:creationId xmlns:a16="http://schemas.microsoft.com/office/drawing/2014/main" id="{93D8751F-86D5-8BCC-628D-DFEF373CD41D}"/>
              </a:ext>
            </a:extLst>
          </p:cNvPr>
          <p:cNvPicPr>
            <a:picLocks noChangeAspect="1"/>
          </p:cNvPicPr>
          <p:nvPr/>
        </p:nvPicPr>
        <p:blipFill>
          <a:blip r:embed="rId2"/>
          <a:stretch>
            <a:fillRect/>
          </a:stretch>
        </p:blipFill>
        <p:spPr>
          <a:xfrm>
            <a:off x="197994" y="0"/>
            <a:ext cx="5764951" cy="5143500"/>
          </a:xfrm>
          <a:prstGeom prst="rect">
            <a:avLst/>
          </a:prstGeom>
        </p:spPr>
      </p:pic>
    </p:spTree>
    <p:extLst>
      <p:ext uri="{BB962C8B-B14F-4D97-AF65-F5344CB8AC3E}">
        <p14:creationId xmlns:p14="http://schemas.microsoft.com/office/powerpoint/2010/main" val="1179387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0FACB7E-422A-6E8E-23EC-5B7942AA6ADA}"/>
              </a:ext>
            </a:extLst>
          </p:cNvPr>
          <p:cNvPicPr>
            <a:picLocks noChangeAspect="1"/>
          </p:cNvPicPr>
          <p:nvPr/>
        </p:nvPicPr>
        <p:blipFill>
          <a:blip r:embed="rId2"/>
          <a:stretch>
            <a:fillRect/>
          </a:stretch>
        </p:blipFill>
        <p:spPr>
          <a:xfrm>
            <a:off x="71936" y="0"/>
            <a:ext cx="5781930" cy="3628010"/>
          </a:xfrm>
          <a:prstGeom prst="rect">
            <a:avLst/>
          </a:prstGeom>
        </p:spPr>
      </p:pic>
      <p:pic>
        <p:nvPicPr>
          <p:cNvPr id="10" name="Picture 9">
            <a:extLst>
              <a:ext uri="{FF2B5EF4-FFF2-40B4-BE49-F238E27FC236}">
                <a16:creationId xmlns:a16="http://schemas.microsoft.com/office/drawing/2014/main" id="{0BE30B85-BBDA-0203-DDAF-D442BB2BC2E7}"/>
              </a:ext>
            </a:extLst>
          </p:cNvPr>
          <p:cNvPicPr>
            <a:picLocks noChangeAspect="1"/>
          </p:cNvPicPr>
          <p:nvPr/>
        </p:nvPicPr>
        <p:blipFill>
          <a:blip r:embed="rId3"/>
          <a:stretch>
            <a:fillRect/>
          </a:stretch>
        </p:blipFill>
        <p:spPr>
          <a:xfrm>
            <a:off x="3077733" y="1379757"/>
            <a:ext cx="5994331" cy="3699517"/>
          </a:xfrm>
          <a:prstGeom prst="rect">
            <a:avLst/>
          </a:prstGeom>
        </p:spPr>
      </p:pic>
    </p:spTree>
    <p:extLst>
      <p:ext uri="{BB962C8B-B14F-4D97-AF65-F5344CB8AC3E}">
        <p14:creationId xmlns:p14="http://schemas.microsoft.com/office/powerpoint/2010/main" val="907195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21EBFC0-1ECA-1292-F95C-800A7D389680}"/>
              </a:ext>
            </a:extLst>
          </p:cNvPr>
          <p:cNvPicPr>
            <a:picLocks noChangeAspect="1"/>
          </p:cNvPicPr>
          <p:nvPr/>
        </p:nvPicPr>
        <p:blipFill>
          <a:blip r:embed="rId2"/>
          <a:stretch>
            <a:fillRect/>
          </a:stretch>
        </p:blipFill>
        <p:spPr>
          <a:xfrm>
            <a:off x="220082" y="134112"/>
            <a:ext cx="7744787" cy="388235"/>
          </a:xfrm>
          <a:prstGeom prst="rect">
            <a:avLst/>
          </a:prstGeom>
        </p:spPr>
      </p:pic>
      <p:pic>
        <p:nvPicPr>
          <p:cNvPr id="12" name="Picture 11">
            <a:extLst>
              <a:ext uri="{FF2B5EF4-FFF2-40B4-BE49-F238E27FC236}">
                <a16:creationId xmlns:a16="http://schemas.microsoft.com/office/drawing/2014/main" id="{42C6E494-9BA1-B357-3206-265FAEF2A6BA}"/>
              </a:ext>
            </a:extLst>
          </p:cNvPr>
          <p:cNvPicPr>
            <a:picLocks noChangeAspect="1"/>
          </p:cNvPicPr>
          <p:nvPr/>
        </p:nvPicPr>
        <p:blipFill>
          <a:blip r:embed="rId3"/>
          <a:stretch>
            <a:fillRect/>
          </a:stretch>
        </p:blipFill>
        <p:spPr>
          <a:xfrm>
            <a:off x="220082" y="632075"/>
            <a:ext cx="2962030" cy="2585772"/>
          </a:xfrm>
          <a:prstGeom prst="rect">
            <a:avLst/>
          </a:prstGeom>
        </p:spPr>
      </p:pic>
      <p:pic>
        <p:nvPicPr>
          <p:cNvPr id="14" name="Picture 13">
            <a:extLst>
              <a:ext uri="{FF2B5EF4-FFF2-40B4-BE49-F238E27FC236}">
                <a16:creationId xmlns:a16="http://schemas.microsoft.com/office/drawing/2014/main" id="{2A0E2D70-1533-4BE2-0359-E9197995E0AD}"/>
              </a:ext>
            </a:extLst>
          </p:cNvPr>
          <p:cNvPicPr>
            <a:picLocks noChangeAspect="1"/>
          </p:cNvPicPr>
          <p:nvPr/>
        </p:nvPicPr>
        <p:blipFill>
          <a:blip r:embed="rId4"/>
          <a:stretch>
            <a:fillRect/>
          </a:stretch>
        </p:blipFill>
        <p:spPr>
          <a:xfrm>
            <a:off x="220082" y="3265853"/>
            <a:ext cx="7449590" cy="142895"/>
          </a:xfrm>
          <a:prstGeom prst="rect">
            <a:avLst/>
          </a:prstGeom>
        </p:spPr>
      </p:pic>
      <p:pic>
        <p:nvPicPr>
          <p:cNvPr id="16" name="Picture 15">
            <a:extLst>
              <a:ext uri="{FF2B5EF4-FFF2-40B4-BE49-F238E27FC236}">
                <a16:creationId xmlns:a16="http://schemas.microsoft.com/office/drawing/2014/main" id="{D29341AA-973F-6638-5A15-9E9F2A95F017}"/>
              </a:ext>
            </a:extLst>
          </p:cNvPr>
          <p:cNvPicPr>
            <a:picLocks noChangeAspect="1"/>
          </p:cNvPicPr>
          <p:nvPr/>
        </p:nvPicPr>
        <p:blipFill>
          <a:blip r:embed="rId5"/>
          <a:stretch>
            <a:fillRect/>
          </a:stretch>
        </p:blipFill>
        <p:spPr>
          <a:xfrm>
            <a:off x="220082" y="3456754"/>
            <a:ext cx="3658111" cy="1457528"/>
          </a:xfrm>
          <a:prstGeom prst="rect">
            <a:avLst/>
          </a:prstGeom>
        </p:spPr>
      </p:pic>
      <p:sp>
        <p:nvSpPr>
          <p:cNvPr id="23" name="Rectangle 6">
            <a:extLst>
              <a:ext uri="{FF2B5EF4-FFF2-40B4-BE49-F238E27FC236}">
                <a16:creationId xmlns:a16="http://schemas.microsoft.com/office/drawing/2014/main" id="{4B524807-87B8-FF11-7135-9F51EA457C06}"/>
              </a:ext>
            </a:extLst>
          </p:cNvPr>
          <p:cNvSpPr>
            <a:spLocks noChangeArrowheads="1"/>
          </p:cNvSpPr>
          <p:nvPr/>
        </p:nvSpPr>
        <p:spPr bwMode="auto">
          <a:xfrm>
            <a:off x="3944876" y="1292871"/>
            <a:ext cx="5108448"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iro Medium" panose="020B0604020202020204" charset="-78"/>
                <a:cs typeface="Cairo Medium" panose="020B0604020202020204" charset="-78"/>
              </a:rPr>
              <a:t>Whether people smoke or not has little to do with their chance of developing diabetes.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iro Medium" panose="020B0604020202020204" charset="-78"/>
                <a:cs typeface="Cairo Medium" panose="020B0604020202020204" charset="-78"/>
              </a:rPr>
              <a:t>It was expected since the edge between smoking and diabetes was categorized as a low-confidence edge determined by domain- experts.</a:t>
            </a:r>
          </a:p>
        </p:txBody>
      </p:sp>
      <p:sp>
        <p:nvSpPr>
          <p:cNvPr id="28" name="Rectangle 9">
            <a:extLst>
              <a:ext uri="{FF2B5EF4-FFF2-40B4-BE49-F238E27FC236}">
                <a16:creationId xmlns:a16="http://schemas.microsoft.com/office/drawing/2014/main" id="{ED60573D-AB29-3C05-CF9D-31516DE47C9E}"/>
              </a:ext>
            </a:extLst>
          </p:cNvPr>
          <p:cNvSpPr>
            <a:spLocks noChangeArrowheads="1"/>
          </p:cNvSpPr>
          <p:nvPr/>
        </p:nvSpPr>
        <p:spPr bwMode="auto">
          <a:xfrm>
            <a:off x="3944876" y="3368184"/>
            <a:ext cx="519912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iro Medium" panose="020B0604020202020204" charset="-78"/>
                <a:cs typeface="Cairo Medium" panose="020B0604020202020204" charset="-78"/>
              </a:rPr>
              <a:t>I expected that the chance of developing diabetes would increase since I read about the dangers of heavy alcohol consumption, but I didn’t observe it here. It can be for two reasons: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iro Medium" panose="020B0604020202020204" charset="-78"/>
                <a:cs typeface="Cairo Medium" panose="020B0604020202020204" charset="-78"/>
              </a:rPr>
              <a:t>1. The prevalence of heavy drinkers in the dataset might be too low to establish a strong statistical association with diabetes.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iro Medium" panose="020B0604020202020204" charset="-78"/>
                <a:cs typeface="Cairo Medium" panose="020B0604020202020204" charset="-78"/>
              </a:rPr>
              <a:t>2. The paper does not specify if it's focusing on Type 1 or Type 2 diabetes, and the impact of alcohol consumption might vary significantly between these types.</a:t>
            </a:r>
          </a:p>
        </p:txBody>
      </p:sp>
    </p:spTree>
    <p:extLst>
      <p:ext uri="{BB962C8B-B14F-4D97-AF65-F5344CB8AC3E}">
        <p14:creationId xmlns:p14="http://schemas.microsoft.com/office/powerpoint/2010/main" val="3985798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5A8E3-781B-48A9-BD3B-353241C18345}"/>
              </a:ext>
            </a:extLst>
          </p:cNvPr>
          <p:cNvSpPr>
            <a:spLocks noGrp="1"/>
          </p:cNvSpPr>
          <p:nvPr>
            <p:ph type="title"/>
          </p:nvPr>
        </p:nvSpPr>
        <p:spPr>
          <a:xfrm>
            <a:off x="214309" y="22461"/>
            <a:ext cx="7704000" cy="572700"/>
          </a:xfrm>
        </p:spPr>
        <p:txBody>
          <a:bodyPr/>
          <a:lstStyle/>
          <a:p>
            <a:r>
              <a:rPr lang="en-US" dirty="0"/>
              <a:t>Forward sampling:</a:t>
            </a:r>
          </a:p>
        </p:txBody>
      </p:sp>
      <p:pic>
        <p:nvPicPr>
          <p:cNvPr id="8" name="Picture 7">
            <a:extLst>
              <a:ext uri="{FF2B5EF4-FFF2-40B4-BE49-F238E27FC236}">
                <a16:creationId xmlns:a16="http://schemas.microsoft.com/office/drawing/2014/main" id="{0F814A20-A69E-B2C7-6AB8-18D30D325C5B}"/>
              </a:ext>
            </a:extLst>
          </p:cNvPr>
          <p:cNvPicPr>
            <a:picLocks noChangeAspect="1"/>
          </p:cNvPicPr>
          <p:nvPr/>
        </p:nvPicPr>
        <p:blipFill>
          <a:blip r:embed="rId2"/>
          <a:stretch>
            <a:fillRect/>
          </a:stretch>
        </p:blipFill>
        <p:spPr>
          <a:xfrm>
            <a:off x="267000" y="681515"/>
            <a:ext cx="8097380" cy="1219370"/>
          </a:xfrm>
          <a:prstGeom prst="rect">
            <a:avLst/>
          </a:prstGeom>
        </p:spPr>
      </p:pic>
      <p:pic>
        <p:nvPicPr>
          <p:cNvPr id="10" name="Picture 9">
            <a:extLst>
              <a:ext uri="{FF2B5EF4-FFF2-40B4-BE49-F238E27FC236}">
                <a16:creationId xmlns:a16="http://schemas.microsoft.com/office/drawing/2014/main" id="{B122D68F-5FFB-9AA4-5F9B-050793C7DBE1}"/>
              </a:ext>
            </a:extLst>
          </p:cNvPr>
          <p:cNvPicPr>
            <a:picLocks noChangeAspect="1"/>
          </p:cNvPicPr>
          <p:nvPr/>
        </p:nvPicPr>
        <p:blipFill>
          <a:blip r:embed="rId3"/>
          <a:stretch>
            <a:fillRect/>
          </a:stretch>
        </p:blipFill>
        <p:spPr>
          <a:xfrm>
            <a:off x="267000" y="2457783"/>
            <a:ext cx="8135485" cy="1419423"/>
          </a:xfrm>
          <a:prstGeom prst="rect">
            <a:avLst/>
          </a:prstGeom>
        </p:spPr>
      </p:pic>
    </p:spTree>
    <p:extLst>
      <p:ext uri="{BB962C8B-B14F-4D97-AF65-F5344CB8AC3E}">
        <p14:creationId xmlns:p14="http://schemas.microsoft.com/office/powerpoint/2010/main" val="979995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02AA91F-5A0A-77B9-F7EA-27374F79CDEC}"/>
              </a:ext>
            </a:extLst>
          </p:cNvPr>
          <p:cNvPicPr>
            <a:picLocks noChangeAspect="1"/>
          </p:cNvPicPr>
          <p:nvPr/>
        </p:nvPicPr>
        <p:blipFill>
          <a:blip r:embed="rId2"/>
          <a:stretch>
            <a:fillRect/>
          </a:stretch>
        </p:blipFill>
        <p:spPr>
          <a:xfrm>
            <a:off x="0" y="1255561"/>
            <a:ext cx="7944959" cy="1181265"/>
          </a:xfrm>
          <a:prstGeom prst="rect">
            <a:avLst/>
          </a:prstGeom>
        </p:spPr>
      </p:pic>
      <p:pic>
        <p:nvPicPr>
          <p:cNvPr id="10" name="Picture 9">
            <a:extLst>
              <a:ext uri="{FF2B5EF4-FFF2-40B4-BE49-F238E27FC236}">
                <a16:creationId xmlns:a16="http://schemas.microsoft.com/office/drawing/2014/main" id="{C8BB7313-D6E2-66B1-4EE0-2561F0C53F52}"/>
              </a:ext>
            </a:extLst>
          </p:cNvPr>
          <p:cNvPicPr>
            <a:picLocks noChangeAspect="1"/>
          </p:cNvPicPr>
          <p:nvPr/>
        </p:nvPicPr>
        <p:blipFill>
          <a:blip r:embed="rId3"/>
          <a:stretch>
            <a:fillRect/>
          </a:stretch>
        </p:blipFill>
        <p:spPr>
          <a:xfrm>
            <a:off x="0" y="2490776"/>
            <a:ext cx="6011114" cy="161948"/>
          </a:xfrm>
          <a:prstGeom prst="rect">
            <a:avLst/>
          </a:prstGeom>
        </p:spPr>
      </p:pic>
      <p:pic>
        <p:nvPicPr>
          <p:cNvPr id="12" name="Picture 11">
            <a:extLst>
              <a:ext uri="{FF2B5EF4-FFF2-40B4-BE49-F238E27FC236}">
                <a16:creationId xmlns:a16="http://schemas.microsoft.com/office/drawing/2014/main" id="{E404B8EF-9F68-60CA-9F55-2E3BD66A7A87}"/>
              </a:ext>
            </a:extLst>
          </p:cNvPr>
          <p:cNvPicPr>
            <a:picLocks noChangeAspect="1"/>
          </p:cNvPicPr>
          <p:nvPr/>
        </p:nvPicPr>
        <p:blipFill>
          <a:blip r:embed="rId4"/>
          <a:stretch>
            <a:fillRect/>
          </a:stretch>
        </p:blipFill>
        <p:spPr>
          <a:xfrm>
            <a:off x="0" y="2760624"/>
            <a:ext cx="7329055" cy="2173150"/>
          </a:xfrm>
          <a:prstGeom prst="rect">
            <a:avLst/>
          </a:prstGeom>
        </p:spPr>
      </p:pic>
      <p:sp>
        <p:nvSpPr>
          <p:cNvPr id="13" name="TextBox 12">
            <a:extLst>
              <a:ext uri="{FF2B5EF4-FFF2-40B4-BE49-F238E27FC236}">
                <a16:creationId xmlns:a16="http://schemas.microsoft.com/office/drawing/2014/main" id="{77403B31-DFD6-C706-D79C-D629AC23A1B4}"/>
              </a:ext>
            </a:extLst>
          </p:cNvPr>
          <p:cNvSpPr txBox="1"/>
          <p:nvPr/>
        </p:nvSpPr>
        <p:spPr>
          <a:xfrm>
            <a:off x="99303" y="0"/>
            <a:ext cx="3873176" cy="553998"/>
          </a:xfrm>
          <a:prstGeom prst="rect">
            <a:avLst/>
          </a:prstGeom>
          <a:noFill/>
        </p:spPr>
        <p:txBody>
          <a:bodyPr wrap="none" rtlCol="0">
            <a:spAutoFit/>
          </a:bodyPr>
          <a:lstStyle/>
          <a:p>
            <a:r>
              <a:rPr lang="en-US" sz="3000" dirty="0">
                <a:latin typeface="Space Grotesk SemiBold" panose="020B0604020202020204" charset="0"/>
                <a:cs typeface="Space Grotesk SemiBold" panose="020B0604020202020204" charset="0"/>
              </a:rPr>
              <a:t>Rejection Sampling:</a:t>
            </a:r>
          </a:p>
        </p:txBody>
      </p:sp>
      <p:sp>
        <p:nvSpPr>
          <p:cNvPr id="14" name="TextBox 13">
            <a:extLst>
              <a:ext uri="{FF2B5EF4-FFF2-40B4-BE49-F238E27FC236}">
                <a16:creationId xmlns:a16="http://schemas.microsoft.com/office/drawing/2014/main" id="{78C313D1-76CA-8E19-0129-A076C625BEBB}"/>
              </a:ext>
            </a:extLst>
          </p:cNvPr>
          <p:cNvSpPr txBox="1"/>
          <p:nvPr/>
        </p:nvSpPr>
        <p:spPr>
          <a:xfrm>
            <a:off x="256309" y="755073"/>
            <a:ext cx="3526928" cy="307777"/>
          </a:xfrm>
          <a:prstGeom prst="rect">
            <a:avLst/>
          </a:prstGeom>
          <a:noFill/>
        </p:spPr>
        <p:txBody>
          <a:bodyPr wrap="none" rtlCol="0">
            <a:spAutoFit/>
          </a:bodyPr>
          <a:lstStyle/>
          <a:p>
            <a:r>
              <a:rPr lang="en-US" b="1" i="1" dirty="0">
                <a:solidFill>
                  <a:srgbClr val="0D0D0D"/>
                </a:solidFill>
                <a:effectLst/>
                <a:latin typeface="Cairo Medium" panose="020B0604020202020204" charset="-78"/>
                <a:cs typeface="Cairo Medium" panose="020B0604020202020204" charset="-78"/>
              </a:rPr>
              <a:t>P</a:t>
            </a:r>
            <a:r>
              <a:rPr lang="en-US" b="1" i="0" dirty="0">
                <a:solidFill>
                  <a:srgbClr val="0D0D0D"/>
                </a:solidFill>
                <a:effectLst/>
                <a:latin typeface="Cairo Medium" panose="020B0604020202020204" charset="-78"/>
                <a:cs typeface="Cairo Medium" panose="020B0604020202020204" charset="-78"/>
              </a:rPr>
              <a:t>(</a:t>
            </a:r>
            <a:r>
              <a:rPr lang="en-US" b="1" i="0" dirty="0" err="1">
                <a:solidFill>
                  <a:srgbClr val="0D0D0D"/>
                </a:solidFill>
                <a:effectLst/>
                <a:latin typeface="Cairo Medium" panose="020B0604020202020204" charset="-78"/>
                <a:cs typeface="Cairo Medium" panose="020B0604020202020204" charset="-78"/>
              </a:rPr>
              <a:t>Diabetes_binary∣Income</a:t>
            </a:r>
            <a:r>
              <a:rPr lang="en-US" b="1" i="0" dirty="0">
                <a:solidFill>
                  <a:srgbClr val="0D0D0D"/>
                </a:solidFill>
                <a:effectLst/>
                <a:latin typeface="Cairo Medium" panose="020B0604020202020204" charset="-78"/>
                <a:cs typeface="Cairo Medium" panose="020B0604020202020204" charset="-78"/>
              </a:rPr>
              <a:t>=4,Education=3)</a:t>
            </a:r>
            <a:endParaRPr lang="en-US" b="1" dirty="0">
              <a:latin typeface="Cairo Medium" panose="020B0604020202020204" charset="-78"/>
              <a:cs typeface="Cairo Medium" panose="020B0604020202020204" charset="-78"/>
            </a:endParaRPr>
          </a:p>
        </p:txBody>
      </p:sp>
    </p:spTree>
    <p:extLst>
      <p:ext uri="{BB962C8B-B14F-4D97-AF65-F5344CB8AC3E}">
        <p14:creationId xmlns:p14="http://schemas.microsoft.com/office/powerpoint/2010/main" val="3127251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058217A-FA79-95FD-3A30-A358E0246A43}"/>
              </a:ext>
            </a:extLst>
          </p:cNvPr>
          <p:cNvPicPr>
            <a:picLocks noChangeAspect="1"/>
          </p:cNvPicPr>
          <p:nvPr/>
        </p:nvPicPr>
        <p:blipFill>
          <a:blip r:embed="rId2"/>
          <a:stretch>
            <a:fillRect/>
          </a:stretch>
        </p:blipFill>
        <p:spPr>
          <a:xfrm>
            <a:off x="0" y="978107"/>
            <a:ext cx="8078327" cy="1219370"/>
          </a:xfrm>
          <a:prstGeom prst="rect">
            <a:avLst/>
          </a:prstGeom>
        </p:spPr>
      </p:pic>
      <p:pic>
        <p:nvPicPr>
          <p:cNvPr id="10" name="Picture 9">
            <a:extLst>
              <a:ext uri="{FF2B5EF4-FFF2-40B4-BE49-F238E27FC236}">
                <a16:creationId xmlns:a16="http://schemas.microsoft.com/office/drawing/2014/main" id="{48A7AF13-2DF2-650D-FCE7-D6978FDBCBDB}"/>
              </a:ext>
            </a:extLst>
          </p:cNvPr>
          <p:cNvPicPr>
            <a:picLocks noChangeAspect="1"/>
          </p:cNvPicPr>
          <p:nvPr/>
        </p:nvPicPr>
        <p:blipFill>
          <a:blip r:embed="rId3"/>
          <a:stretch>
            <a:fillRect/>
          </a:stretch>
        </p:blipFill>
        <p:spPr>
          <a:xfrm>
            <a:off x="0" y="2313166"/>
            <a:ext cx="6011114" cy="142895"/>
          </a:xfrm>
          <a:prstGeom prst="rect">
            <a:avLst/>
          </a:prstGeom>
        </p:spPr>
      </p:pic>
      <p:pic>
        <p:nvPicPr>
          <p:cNvPr id="12" name="Picture 11">
            <a:extLst>
              <a:ext uri="{FF2B5EF4-FFF2-40B4-BE49-F238E27FC236}">
                <a16:creationId xmlns:a16="http://schemas.microsoft.com/office/drawing/2014/main" id="{AD720852-BB96-33E1-E865-D724B85BF4A1}"/>
              </a:ext>
            </a:extLst>
          </p:cNvPr>
          <p:cNvPicPr>
            <a:picLocks noChangeAspect="1"/>
          </p:cNvPicPr>
          <p:nvPr/>
        </p:nvPicPr>
        <p:blipFill>
          <a:blip r:embed="rId4"/>
          <a:stretch>
            <a:fillRect/>
          </a:stretch>
        </p:blipFill>
        <p:spPr>
          <a:xfrm>
            <a:off x="0" y="2687439"/>
            <a:ext cx="8135485" cy="2457793"/>
          </a:xfrm>
          <a:prstGeom prst="rect">
            <a:avLst/>
          </a:prstGeom>
        </p:spPr>
      </p:pic>
      <p:sp>
        <p:nvSpPr>
          <p:cNvPr id="14" name="TextBox 13">
            <a:extLst>
              <a:ext uri="{FF2B5EF4-FFF2-40B4-BE49-F238E27FC236}">
                <a16:creationId xmlns:a16="http://schemas.microsoft.com/office/drawing/2014/main" id="{813B5505-F300-55DF-FCEC-9FB95B6583B5}"/>
              </a:ext>
            </a:extLst>
          </p:cNvPr>
          <p:cNvSpPr txBox="1"/>
          <p:nvPr/>
        </p:nvSpPr>
        <p:spPr>
          <a:xfrm>
            <a:off x="145473" y="485963"/>
            <a:ext cx="4890654" cy="307777"/>
          </a:xfrm>
          <a:prstGeom prst="rect">
            <a:avLst/>
          </a:prstGeom>
          <a:noFill/>
        </p:spPr>
        <p:txBody>
          <a:bodyPr wrap="square">
            <a:spAutoFit/>
          </a:bodyPr>
          <a:lstStyle/>
          <a:p>
            <a:r>
              <a:rPr lang="en-US" b="1" i="1" dirty="0">
                <a:solidFill>
                  <a:srgbClr val="0D0D0D"/>
                </a:solidFill>
                <a:effectLst/>
                <a:latin typeface="Cairo Medium" panose="020B0604020202020204" charset="-78"/>
                <a:cs typeface="Cairo Medium" panose="020B0604020202020204" charset="-78"/>
              </a:rPr>
              <a:t>P</a:t>
            </a:r>
            <a:r>
              <a:rPr lang="en-US" b="1" i="0" dirty="0">
                <a:solidFill>
                  <a:srgbClr val="0D0D0D"/>
                </a:solidFill>
                <a:effectLst/>
                <a:latin typeface="Cairo Medium" panose="020B0604020202020204" charset="-78"/>
                <a:cs typeface="Cairo Medium" panose="020B0604020202020204" charset="-78"/>
              </a:rPr>
              <a:t>(</a:t>
            </a:r>
            <a:r>
              <a:rPr lang="en-US" b="1" i="0" dirty="0" err="1">
                <a:solidFill>
                  <a:srgbClr val="0D0D0D"/>
                </a:solidFill>
                <a:effectLst/>
                <a:latin typeface="Cairo Medium" panose="020B0604020202020204" charset="-78"/>
                <a:cs typeface="Cairo Medium" panose="020B0604020202020204" charset="-78"/>
              </a:rPr>
              <a:t>Diabetes_binary∣Income</a:t>
            </a:r>
            <a:r>
              <a:rPr lang="en-US" b="1" i="0" dirty="0">
                <a:solidFill>
                  <a:srgbClr val="0D0D0D"/>
                </a:solidFill>
                <a:effectLst/>
                <a:latin typeface="Cairo Medium" panose="020B0604020202020204" charset="-78"/>
                <a:cs typeface="Cairo Medium" panose="020B0604020202020204" charset="-78"/>
              </a:rPr>
              <a:t>=2,Education=2)</a:t>
            </a:r>
            <a:endParaRPr lang="en-US" b="1" dirty="0">
              <a:latin typeface="Cairo Medium" panose="020B0604020202020204" charset="-78"/>
              <a:cs typeface="Cairo Medium" panose="020B0604020202020204" charset="-78"/>
            </a:endParaRPr>
          </a:p>
        </p:txBody>
      </p:sp>
    </p:spTree>
    <p:extLst>
      <p:ext uri="{BB962C8B-B14F-4D97-AF65-F5344CB8AC3E}">
        <p14:creationId xmlns:p14="http://schemas.microsoft.com/office/powerpoint/2010/main" val="3667140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9B0E696-ECA8-7BB8-7C2B-03FD930A8B23}"/>
              </a:ext>
            </a:extLst>
          </p:cNvPr>
          <p:cNvPicPr>
            <a:picLocks noChangeAspect="1"/>
          </p:cNvPicPr>
          <p:nvPr/>
        </p:nvPicPr>
        <p:blipFill>
          <a:blip r:embed="rId2"/>
          <a:stretch>
            <a:fillRect/>
          </a:stretch>
        </p:blipFill>
        <p:spPr>
          <a:xfrm>
            <a:off x="0" y="439484"/>
            <a:ext cx="6959010" cy="1058623"/>
          </a:xfrm>
          <a:prstGeom prst="rect">
            <a:avLst/>
          </a:prstGeom>
        </p:spPr>
      </p:pic>
      <p:pic>
        <p:nvPicPr>
          <p:cNvPr id="10" name="Picture 9">
            <a:extLst>
              <a:ext uri="{FF2B5EF4-FFF2-40B4-BE49-F238E27FC236}">
                <a16:creationId xmlns:a16="http://schemas.microsoft.com/office/drawing/2014/main" id="{3B1D69B7-C621-F736-0DA8-0431E8FD3604}"/>
              </a:ext>
            </a:extLst>
          </p:cNvPr>
          <p:cNvPicPr>
            <a:picLocks noChangeAspect="1"/>
          </p:cNvPicPr>
          <p:nvPr/>
        </p:nvPicPr>
        <p:blipFill>
          <a:blip r:embed="rId3"/>
          <a:stretch>
            <a:fillRect/>
          </a:stretch>
        </p:blipFill>
        <p:spPr>
          <a:xfrm>
            <a:off x="-131619" y="2069687"/>
            <a:ext cx="5896798" cy="152421"/>
          </a:xfrm>
          <a:prstGeom prst="rect">
            <a:avLst/>
          </a:prstGeom>
        </p:spPr>
      </p:pic>
      <p:pic>
        <p:nvPicPr>
          <p:cNvPr id="12" name="Picture 11">
            <a:extLst>
              <a:ext uri="{FF2B5EF4-FFF2-40B4-BE49-F238E27FC236}">
                <a16:creationId xmlns:a16="http://schemas.microsoft.com/office/drawing/2014/main" id="{AFFA25BC-99C4-FA7A-D546-723B70F495C2}"/>
              </a:ext>
            </a:extLst>
          </p:cNvPr>
          <p:cNvPicPr>
            <a:picLocks noChangeAspect="1"/>
          </p:cNvPicPr>
          <p:nvPr/>
        </p:nvPicPr>
        <p:blipFill>
          <a:blip r:embed="rId4"/>
          <a:stretch>
            <a:fillRect/>
          </a:stretch>
        </p:blipFill>
        <p:spPr>
          <a:xfrm>
            <a:off x="0" y="2793688"/>
            <a:ext cx="7973291" cy="2353842"/>
          </a:xfrm>
          <a:prstGeom prst="rect">
            <a:avLst/>
          </a:prstGeom>
        </p:spPr>
      </p:pic>
      <p:pic>
        <p:nvPicPr>
          <p:cNvPr id="14" name="Picture 13">
            <a:extLst>
              <a:ext uri="{FF2B5EF4-FFF2-40B4-BE49-F238E27FC236}">
                <a16:creationId xmlns:a16="http://schemas.microsoft.com/office/drawing/2014/main" id="{5A1077A4-5C86-D5C2-EF43-F144AC4AF313}"/>
              </a:ext>
            </a:extLst>
          </p:cNvPr>
          <p:cNvPicPr>
            <a:picLocks noChangeAspect="1"/>
          </p:cNvPicPr>
          <p:nvPr/>
        </p:nvPicPr>
        <p:blipFill>
          <a:blip r:embed="rId5"/>
          <a:stretch>
            <a:fillRect/>
          </a:stretch>
        </p:blipFill>
        <p:spPr>
          <a:xfrm>
            <a:off x="5824817" y="1616585"/>
            <a:ext cx="1601866" cy="1058624"/>
          </a:xfrm>
          <a:prstGeom prst="rect">
            <a:avLst/>
          </a:prstGeom>
        </p:spPr>
      </p:pic>
      <p:sp>
        <p:nvSpPr>
          <p:cNvPr id="16" name="TextBox 15">
            <a:extLst>
              <a:ext uri="{FF2B5EF4-FFF2-40B4-BE49-F238E27FC236}">
                <a16:creationId xmlns:a16="http://schemas.microsoft.com/office/drawing/2014/main" id="{D8FE3FFC-3601-82EE-DA63-AFE1610F08FD}"/>
              </a:ext>
            </a:extLst>
          </p:cNvPr>
          <p:cNvSpPr txBox="1"/>
          <p:nvPr/>
        </p:nvSpPr>
        <p:spPr>
          <a:xfrm>
            <a:off x="124690" y="131707"/>
            <a:ext cx="4890654" cy="307777"/>
          </a:xfrm>
          <a:prstGeom prst="rect">
            <a:avLst/>
          </a:prstGeom>
          <a:noFill/>
        </p:spPr>
        <p:txBody>
          <a:bodyPr wrap="square">
            <a:spAutoFit/>
          </a:bodyPr>
          <a:lstStyle/>
          <a:p>
            <a:r>
              <a:rPr lang="en-US" b="1" i="1" dirty="0">
                <a:solidFill>
                  <a:srgbClr val="0D0D0D"/>
                </a:solidFill>
                <a:effectLst/>
                <a:latin typeface="Cairo Medium" panose="020B0604020202020204" charset="-78"/>
                <a:cs typeface="Cairo Medium" panose="020B0604020202020204" charset="-78"/>
              </a:rPr>
              <a:t>P</a:t>
            </a:r>
            <a:r>
              <a:rPr lang="en-US" b="1" i="0" dirty="0">
                <a:solidFill>
                  <a:srgbClr val="0D0D0D"/>
                </a:solidFill>
                <a:effectLst/>
                <a:latin typeface="Cairo Medium" panose="020B0604020202020204" charset="-78"/>
                <a:cs typeface="Cairo Medium" panose="020B0604020202020204" charset="-78"/>
              </a:rPr>
              <a:t>(</a:t>
            </a:r>
            <a:r>
              <a:rPr lang="en-US" b="1" i="0" dirty="0" err="1">
                <a:solidFill>
                  <a:srgbClr val="0D0D0D"/>
                </a:solidFill>
                <a:effectLst/>
                <a:latin typeface="Cairo Medium" panose="020B0604020202020204" charset="-78"/>
                <a:cs typeface="Cairo Medium" panose="020B0604020202020204" charset="-78"/>
              </a:rPr>
              <a:t>Diabetes_binary∣Income</a:t>
            </a:r>
            <a:r>
              <a:rPr lang="en-US" b="1" i="0" dirty="0">
                <a:solidFill>
                  <a:srgbClr val="0D0D0D"/>
                </a:solidFill>
                <a:effectLst/>
                <a:latin typeface="Cairo Medium" panose="020B0604020202020204" charset="-78"/>
                <a:cs typeface="Cairo Medium" panose="020B0604020202020204" charset="-78"/>
              </a:rPr>
              <a:t>=1,Education=1)</a:t>
            </a:r>
            <a:endParaRPr lang="en-US" b="1" dirty="0">
              <a:latin typeface="Cairo Medium" panose="020B0604020202020204" charset="-78"/>
              <a:cs typeface="Cairo Medium" panose="020B0604020202020204" charset="-78"/>
            </a:endParaRPr>
          </a:p>
        </p:txBody>
      </p:sp>
    </p:spTree>
    <p:extLst>
      <p:ext uri="{BB962C8B-B14F-4D97-AF65-F5344CB8AC3E}">
        <p14:creationId xmlns:p14="http://schemas.microsoft.com/office/powerpoint/2010/main" val="97540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3592641-2296-EDBA-35E1-0D75BBC1A6E1}"/>
              </a:ext>
            </a:extLst>
          </p:cNvPr>
          <p:cNvPicPr>
            <a:picLocks noChangeAspect="1"/>
          </p:cNvPicPr>
          <p:nvPr/>
        </p:nvPicPr>
        <p:blipFill>
          <a:blip r:embed="rId2"/>
          <a:stretch>
            <a:fillRect/>
          </a:stretch>
        </p:blipFill>
        <p:spPr>
          <a:xfrm>
            <a:off x="4753129" y="587146"/>
            <a:ext cx="4001058" cy="3581900"/>
          </a:xfrm>
          <a:prstGeom prst="rect">
            <a:avLst/>
          </a:prstGeom>
        </p:spPr>
      </p:pic>
      <p:sp>
        <p:nvSpPr>
          <p:cNvPr id="9" name="TextBox 8">
            <a:extLst>
              <a:ext uri="{FF2B5EF4-FFF2-40B4-BE49-F238E27FC236}">
                <a16:creationId xmlns:a16="http://schemas.microsoft.com/office/drawing/2014/main" id="{E9A19D95-9032-10AA-A827-CADE6046C53A}"/>
              </a:ext>
            </a:extLst>
          </p:cNvPr>
          <p:cNvSpPr txBox="1"/>
          <p:nvPr/>
        </p:nvSpPr>
        <p:spPr>
          <a:xfrm>
            <a:off x="429491" y="187036"/>
            <a:ext cx="6324167" cy="400110"/>
          </a:xfrm>
          <a:prstGeom prst="rect">
            <a:avLst/>
          </a:prstGeom>
          <a:noFill/>
        </p:spPr>
        <p:txBody>
          <a:bodyPr wrap="none" rtlCol="0">
            <a:spAutoFit/>
          </a:bodyPr>
          <a:lstStyle/>
          <a:p>
            <a:r>
              <a:rPr lang="en-US" sz="2000" b="1" dirty="0">
                <a:latin typeface="Cairo Medium" panose="020B0604020202020204" charset="-78"/>
                <a:cs typeface="Cairo Medium" panose="020B0604020202020204" charset="-78"/>
              </a:rPr>
              <a:t>Comparison between Exact and Approximate inference:</a:t>
            </a:r>
          </a:p>
        </p:txBody>
      </p:sp>
      <p:sp>
        <p:nvSpPr>
          <p:cNvPr id="11" name="TextBox 10">
            <a:extLst>
              <a:ext uri="{FF2B5EF4-FFF2-40B4-BE49-F238E27FC236}">
                <a16:creationId xmlns:a16="http://schemas.microsoft.com/office/drawing/2014/main" id="{B8561504-09B4-AFDA-AB16-BC7F54978099}"/>
              </a:ext>
            </a:extLst>
          </p:cNvPr>
          <p:cNvSpPr txBox="1"/>
          <p:nvPr/>
        </p:nvSpPr>
        <p:spPr>
          <a:xfrm>
            <a:off x="216694" y="587146"/>
            <a:ext cx="4599213" cy="4616648"/>
          </a:xfrm>
          <a:prstGeom prst="rect">
            <a:avLst/>
          </a:prstGeom>
          <a:noFill/>
        </p:spPr>
        <p:txBody>
          <a:bodyPr wrap="square">
            <a:spAutoFit/>
          </a:bodyPr>
          <a:lstStyle/>
          <a:p>
            <a:r>
              <a:rPr lang="en-US" b="0" i="0" dirty="0">
                <a:solidFill>
                  <a:srgbClr val="0D0D0D"/>
                </a:solidFill>
                <a:effectLst/>
                <a:latin typeface="Cairo Medium" panose="020B0604020202020204" charset="-78"/>
                <a:cs typeface="Cairo Medium" panose="020B0604020202020204" charset="-78"/>
              </a:rPr>
              <a:t>it takes longer to generate samples for "Income = 1 and Education = 1" but still yields results close to exact inference illustrates the trade-offs between computational efficiency and accuracy in probabilistic modeling. It also underscores the importance of understanding the underlying data distribution and ensuring adequate sample sizes in approximate inference methods to achieve reliable results.</a:t>
            </a:r>
          </a:p>
          <a:p>
            <a:endParaRPr lang="en-US" dirty="0">
              <a:solidFill>
                <a:srgbClr val="0D0D0D"/>
              </a:solidFill>
              <a:latin typeface="Cairo Medium" panose="020B0604020202020204" charset="-78"/>
              <a:cs typeface="Cairo Medium" panose="020B0604020202020204" charset="-78"/>
            </a:endParaRPr>
          </a:p>
          <a:p>
            <a:r>
              <a:rPr lang="en-US" b="0" i="0" dirty="0">
                <a:solidFill>
                  <a:srgbClr val="0D0D0D"/>
                </a:solidFill>
                <a:effectLst/>
                <a:latin typeface="Cairo Medium" panose="020B0604020202020204" charset="-78"/>
                <a:cs typeface="Cairo Medium" panose="020B0604020202020204" charset="-78"/>
              </a:rPr>
              <a:t>The case of "Income = 2, Education = 2" illustrates that even when sample generation is efficient, the accuracy of results can vary significantly. It highlights the need for careful consideration of both the method used and the nature of the data being modeled. </a:t>
            </a:r>
            <a:endParaRPr lang="en-US" dirty="0">
              <a:solidFill>
                <a:srgbClr val="0D0D0D"/>
              </a:solidFill>
              <a:latin typeface="Cairo Medium" panose="020B0604020202020204" charset="-78"/>
              <a:cs typeface="Cairo Medium" panose="020B0604020202020204" charset="-78"/>
            </a:endParaRPr>
          </a:p>
          <a:p>
            <a:endParaRPr lang="en-US" dirty="0">
              <a:solidFill>
                <a:srgbClr val="0D0D0D"/>
              </a:solidFill>
              <a:latin typeface="Cairo Medium" panose="020B0604020202020204" charset="-78"/>
              <a:cs typeface="Cairo Medium" panose="020B0604020202020204" charset="-78"/>
            </a:endParaRPr>
          </a:p>
          <a:p>
            <a:pPr algn="l">
              <a:buFont typeface="Arial" panose="020B0604020202020204" pitchFamily="34" charset="0"/>
              <a:buChar char="•"/>
            </a:pPr>
            <a:r>
              <a:rPr lang="en-US" b="0" i="0" dirty="0">
                <a:solidFill>
                  <a:srgbClr val="0D0D0D"/>
                </a:solidFill>
                <a:effectLst/>
                <a:latin typeface="Cairo Medium" panose="020B0604020202020204" charset="-78"/>
                <a:cs typeface="Cairo Medium" panose="020B0604020202020204" charset="-78"/>
              </a:rPr>
              <a:t>For more complex conditions, methods that can handle variability and complexity more adeptly (like MCMC) are suggested.</a:t>
            </a:r>
          </a:p>
          <a:p>
            <a:br>
              <a:rPr lang="en-US" dirty="0">
                <a:latin typeface="Cairo Medium" panose="020B0604020202020204" charset="-78"/>
                <a:cs typeface="Cairo Medium" panose="020B0604020202020204" charset="-78"/>
              </a:rPr>
            </a:br>
            <a:endParaRPr lang="en-US" dirty="0">
              <a:solidFill>
                <a:srgbClr val="0D0D0D"/>
              </a:solidFill>
              <a:latin typeface="Cairo Medium" panose="020B0604020202020204" charset="-78"/>
              <a:cs typeface="Cairo Medium" panose="020B0604020202020204" charset="-78"/>
            </a:endParaRPr>
          </a:p>
          <a:p>
            <a:endParaRPr lang="en-US" dirty="0">
              <a:latin typeface="Cairo Medium" panose="020B0604020202020204" charset="-78"/>
              <a:cs typeface="Cairo Medium" panose="020B0604020202020204" charset="-78"/>
            </a:endParaRPr>
          </a:p>
        </p:txBody>
      </p:sp>
    </p:spTree>
    <p:extLst>
      <p:ext uri="{BB962C8B-B14F-4D97-AF65-F5344CB8AC3E}">
        <p14:creationId xmlns:p14="http://schemas.microsoft.com/office/powerpoint/2010/main" val="3570114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5D20D-18BE-642D-6E64-7564EC1871B6}"/>
              </a:ext>
            </a:extLst>
          </p:cNvPr>
          <p:cNvSpPr>
            <a:spLocks noGrp="1"/>
          </p:cNvSpPr>
          <p:nvPr>
            <p:ph type="title"/>
          </p:nvPr>
        </p:nvSpPr>
        <p:spPr/>
        <p:txBody>
          <a:bodyPr/>
          <a:lstStyle/>
          <a:p>
            <a:r>
              <a:rPr lang="en-US" dirty="0"/>
              <a:t>What is diabetes?</a:t>
            </a:r>
          </a:p>
        </p:txBody>
      </p:sp>
      <p:sp>
        <p:nvSpPr>
          <p:cNvPr id="3" name="Text Placeholder 2">
            <a:extLst>
              <a:ext uri="{FF2B5EF4-FFF2-40B4-BE49-F238E27FC236}">
                <a16:creationId xmlns:a16="http://schemas.microsoft.com/office/drawing/2014/main" id="{BBE34143-0E55-4410-3949-CD760BA7ADF3}"/>
              </a:ext>
            </a:extLst>
          </p:cNvPr>
          <p:cNvSpPr>
            <a:spLocks noGrp="1"/>
          </p:cNvSpPr>
          <p:nvPr>
            <p:ph type="body" idx="1"/>
          </p:nvPr>
        </p:nvSpPr>
        <p:spPr/>
        <p:txBody>
          <a:bodyPr/>
          <a:lstStyle/>
          <a:p>
            <a:r>
              <a:rPr lang="en-US" dirty="0"/>
              <a:t>Diabetes is a chronic condition that affects how your body regulates blood sugar. With diabetes, your blood sugar levels become too high. This is because your body either doesn't produce enough insulin or doesn't use insulin effectively.</a:t>
            </a:r>
          </a:p>
          <a:p>
            <a:endParaRPr lang="en-US" dirty="0"/>
          </a:p>
          <a:p>
            <a:r>
              <a:rPr lang="en-US" dirty="0"/>
              <a:t>It is a leading cause of blindness, kidney failure, heart disease, and stroke. In 2021, an estimated 463 million people worldwide have diabetes [World Health Organization]. The number of people with diabetes is expected to continue to rise in the coming years.</a:t>
            </a:r>
          </a:p>
        </p:txBody>
      </p:sp>
      <p:pic>
        <p:nvPicPr>
          <p:cNvPr id="1026" name="Picture 2">
            <a:extLst>
              <a:ext uri="{FF2B5EF4-FFF2-40B4-BE49-F238E27FC236}">
                <a16:creationId xmlns:a16="http://schemas.microsoft.com/office/drawing/2014/main" id="{01E39EB6-E8EA-1C59-FBFE-655C9133DF64}"/>
              </a:ext>
            </a:extLst>
          </p:cNvPr>
          <p:cNvPicPr>
            <a:picLocks noGrp="1" noChangeAspect="1" noChangeArrowheads="1"/>
          </p:cNvPicPr>
          <p:nvPr>
            <p:ph type="pic" idx="2"/>
          </p:nvPr>
        </p:nvPicPr>
        <p:blipFill>
          <a:blip r:embed="rId2">
            <a:extLst>
              <a:ext uri="{28A0092B-C50C-407E-A947-70E740481C1C}">
                <a14:useLocalDpi xmlns:a14="http://schemas.microsoft.com/office/drawing/2010/main" val="0"/>
              </a:ext>
            </a:extLst>
          </a:blip>
          <a:srcRect l="14019" r="14019"/>
          <a:stretch>
            <a:fillRect/>
          </a:stretch>
        </p:blipFill>
        <p:spPr bwMode="auto">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902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6" name="Google Shape;566;p47"/>
          <p:cNvSpPr txBox="1">
            <a:spLocks noGrp="1"/>
          </p:cNvSpPr>
          <p:nvPr>
            <p:ph type="ctrTitle"/>
          </p:nvPr>
        </p:nvSpPr>
        <p:spPr>
          <a:xfrm>
            <a:off x="715100" y="874650"/>
            <a:ext cx="2870400" cy="80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Thanks</a:t>
            </a:r>
            <a:endParaRPr dirty="0"/>
          </a:p>
        </p:txBody>
      </p:sp>
      <p:sp>
        <p:nvSpPr>
          <p:cNvPr id="567" name="Google Shape;567;p47"/>
          <p:cNvSpPr txBox="1"/>
          <p:nvPr/>
        </p:nvSpPr>
        <p:spPr>
          <a:xfrm>
            <a:off x="715100" y="3992850"/>
            <a:ext cx="2870400" cy="2760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a:solidFill>
                  <a:schemeClr val="dk1"/>
                </a:solidFill>
                <a:latin typeface="Cairo"/>
                <a:ea typeface="Cairo"/>
                <a:cs typeface="Cairo"/>
                <a:sym typeface="Cairo"/>
              </a:rPr>
              <a:t>Please keep this slide for attribution</a:t>
            </a:r>
            <a:endParaRPr sz="1000">
              <a:solidFill>
                <a:schemeClr val="dk1"/>
              </a:solidFill>
              <a:latin typeface="Cairo"/>
              <a:ea typeface="Cairo"/>
              <a:cs typeface="Cairo"/>
              <a:sym typeface="Cairo"/>
            </a:endParaRPr>
          </a:p>
        </p:txBody>
      </p:sp>
      <p:grpSp>
        <p:nvGrpSpPr>
          <p:cNvPr id="568" name="Google Shape;568;p47"/>
          <p:cNvGrpSpPr/>
          <p:nvPr/>
        </p:nvGrpSpPr>
        <p:grpSpPr>
          <a:xfrm>
            <a:off x="4116398" y="638179"/>
            <a:ext cx="4436501" cy="4505416"/>
            <a:chOff x="3524175" y="220625"/>
            <a:chExt cx="4847575" cy="4922875"/>
          </a:xfrm>
        </p:grpSpPr>
        <p:pic>
          <p:nvPicPr>
            <p:cNvPr id="569" name="Google Shape;569;p47"/>
            <p:cNvPicPr preferRelativeResize="0"/>
            <p:nvPr/>
          </p:nvPicPr>
          <p:blipFill>
            <a:blip r:embed="rId3">
              <a:alphaModFix/>
            </a:blip>
            <a:stretch>
              <a:fillRect/>
            </a:stretch>
          </p:blipFill>
          <p:spPr>
            <a:xfrm>
              <a:off x="3581400" y="1939600"/>
              <a:ext cx="4666524" cy="1473125"/>
            </a:xfrm>
            <a:prstGeom prst="rect">
              <a:avLst/>
            </a:prstGeom>
            <a:noFill/>
            <a:ln>
              <a:noFill/>
            </a:ln>
          </p:spPr>
        </p:pic>
        <p:pic>
          <p:nvPicPr>
            <p:cNvPr id="570" name="Google Shape;570;p47"/>
            <p:cNvPicPr preferRelativeResize="0"/>
            <p:nvPr/>
          </p:nvPicPr>
          <p:blipFill>
            <a:blip r:embed="rId4">
              <a:alphaModFix/>
            </a:blip>
            <a:stretch>
              <a:fillRect/>
            </a:stretch>
          </p:blipFill>
          <p:spPr>
            <a:xfrm>
              <a:off x="3524175" y="220625"/>
              <a:ext cx="4408550" cy="3534074"/>
            </a:xfrm>
            <a:prstGeom prst="rect">
              <a:avLst/>
            </a:prstGeom>
            <a:noFill/>
            <a:ln>
              <a:noFill/>
            </a:ln>
          </p:spPr>
        </p:pic>
        <p:pic>
          <p:nvPicPr>
            <p:cNvPr id="571" name="Google Shape;571;p47"/>
            <p:cNvPicPr preferRelativeResize="0"/>
            <p:nvPr/>
          </p:nvPicPr>
          <p:blipFill>
            <a:blip r:embed="rId5">
              <a:alphaModFix/>
            </a:blip>
            <a:stretch>
              <a:fillRect/>
            </a:stretch>
          </p:blipFill>
          <p:spPr>
            <a:xfrm>
              <a:off x="5288050" y="1962150"/>
              <a:ext cx="3083700" cy="3181351"/>
            </a:xfrm>
            <a:prstGeom prst="rect">
              <a:avLst/>
            </a:prstGeom>
            <a:noFill/>
            <a:ln>
              <a:noFill/>
            </a:ln>
          </p:spPr>
        </p:pic>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623"/>
        <p:cNvGrpSpPr/>
        <p:nvPr/>
      </p:nvGrpSpPr>
      <p:grpSpPr>
        <a:xfrm>
          <a:off x="0" y="0"/>
          <a:ext cx="0" cy="0"/>
          <a:chOff x="0" y="0"/>
          <a:chExt cx="0" cy="0"/>
        </a:xfrm>
      </p:grpSpPr>
      <p:sp>
        <p:nvSpPr>
          <p:cNvPr id="624" name="Google Shape;624;p52"/>
          <p:cNvSpPr txBox="1">
            <a:spLocks noGrp="1"/>
          </p:cNvSpPr>
          <p:nvPr>
            <p:ph type="body" idx="4294967295"/>
          </p:nvPr>
        </p:nvSpPr>
        <p:spPr>
          <a:xfrm>
            <a:off x="716775" y="1188000"/>
            <a:ext cx="7710600" cy="14664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a:solidFill>
                  <a:schemeClr val="lt1"/>
                </a:solidFill>
                <a:latin typeface="Arial"/>
                <a:ea typeface="Arial"/>
                <a:cs typeface="Arial"/>
                <a:sym typeface="Arial"/>
              </a:rPr>
              <a:t>This presentation has been made using the following fonts:</a:t>
            </a:r>
            <a:endParaRPr>
              <a:solidFill>
                <a:schemeClr val="lt1"/>
              </a:solidFill>
              <a:latin typeface="Arial"/>
              <a:ea typeface="Arial"/>
              <a:cs typeface="Arial"/>
              <a:sym typeface="Arial"/>
            </a:endParaRPr>
          </a:p>
          <a:p>
            <a:pPr marL="0" lvl="0" indent="0" algn="ctr" rtl="0">
              <a:lnSpc>
                <a:spcPct val="100000"/>
              </a:lnSpc>
              <a:spcBef>
                <a:spcPts val="1000"/>
              </a:spcBef>
              <a:spcAft>
                <a:spcPts val="0"/>
              </a:spcAft>
              <a:buClr>
                <a:schemeClr val="dk1"/>
              </a:buClr>
              <a:buSzPts val="1100"/>
              <a:buFont typeface="Arial"/>
              <a:buNone/>
            </a:pPr>
            <a:r>
              <a:rPr lang="en" b="1">
                <a:solidFill>
                  <a:schemeClr val="lt1"/>
                </a:solidFill>
                <a:latin typeface="Arial"/>
                <a:ea typeface="Arial"/>
                <a:cs typeface="Arial"/>
                <a:sym typeface="Arial"/>
              </a:rPr>
              <a:t>Space Grotesk</a:t>
            </a:r>
            <a:endParaRPr b="1">
              <a:solidFill>
                <a:schemeClr val="lt1"/>
              </a:solidFill>
              <a:latin typeface="Arial"/>
              <a:ea typeface="Arial"/>
              <a:cs typeface="Arial"/>
              <a:sym typeface="Arial"/>
            </a:endParaRPr>
          </a:p>
          <a:p>
            <a:pPr marL="0" lvl="0" indent="0" algn="ctr" rtl="0">
              <a:lnSpc>
                <a:spcPct val="100000"/>
              </a:lnSpc>
              <a:spcBef>
                <a:spcPts val="0"/>
              </a:spcBef>
              <a:spcAft>
                <a:spcPts val="0"/>
              </a:spcAft>
              <a:buClr>
                <a:schemeClr val="dk1"/>
              </a:buClr>
              <a:buSzPts val="1100"/>
              <a:buFont typeface="Arial"/>
              <a:buNone/>
            </a:pPr>
            <a:r>
              <a:rPr lang="en">
                <a:solidFill>
                  <a:schemeClr val="lt1"/>
                </a:solidFill>
                <a:latin typeface="Arial"/>
                <a:ea typeface="Arial"/>
                <a:cs typeface="Arial"/>
                <a:sym typeface="Arial"/>
              </a:rPr>
              <a:t>(</a:t>
            </a:r>
            <a:r>
              <a:rPr lang="en" u="sng">
                <a:solidFill>
                  <a:schemeClr val="lt1"/>
                </a:solidFill>
                <a:latin typeface="Arial"/>
                <a:ea typeface="Arial"/>
                <a:cs typeface="Arial"/>
                <a:sym typeface="Arial"/>
                <a:hlinkClick r:id="rId3">
                  <a:extLst>
                    <a:ext uri="{A12FA001-AC4F-418D-AE19-62706E023703}">
                      <ahyp:hlinkClr xmlns:ahyp="http://schemas.microsoft.com/office/drawing/2018/hyperlinkcolor" val="tx"/>
                    </a:ext>
                  </a:extLst>
                </a:hlinkClick>
              </a:rPr>
              <a:t>https://fonts.google.com/specimen/Space+Grotesk</a:t>
            </a:r>
            <a:r>
              <a:rPr lang="en">
                <a:solidFill>
                  <a:schemeClr val="lt1"/>
                </a:solidFill>
                <a:latin typeface="Arial"/>
                <a:ea typeface="Arial"/>
                <a:cs typeface="Arial"/>
                <a:sym typeface="Arial"/>
              </a:rPr>
              <a:t>)</a:t>
            </a:r>
            <a:endParaRPr>
              <a:solidFill>
                <a:schemeClr val="lt1"/>
              </a:solidFill>
              <a:latin typeface="Arial"/>
              <a:ea typeface="Arial"/>
              <a:cs typeface="Arial"/>
              <a:sym typeface="Arial"/>
            </a:endParaRPr>
          </a:p>
          <a:p>
            <a:pPr marL="0" lvl="0" indent="0" algn="ctr" rtl="0">
              <a:lnSpc>
                <a:spcPct val="100000"/>
              </a:lnSpc>
              <a:spcBef>
                <a:spcPts val="0"/>
              </a:spcBef>
              <a:spcAft>
                <a:spcPts val="0"/>
              </a:spcAft>
              <a:buClr>
                <a:schemeClr val="dk1"/>
              </a:buClr>
              <a:buSzPts val="1100"/>
              <a:buFont typeface="Arial"/>
              <a:buNone/>
            </a:pPr>
            <a:endParaRPr>
              <a:solidFill>
                <a:schemeClr val="lt1"/>
              </a:solidFill>
              <a:latin typeface="Arial"/>
              <a:ea typeface="Arial"/>
              <a:cs typeface="Arial"/>
              <a:sym typeface="Arial"/>
            </a:endParaRPr>
          </a:p>
          <a:p>
            <a:pPr marL="0" lvl="0" indent="0" algn="ctr" rtl="0">
              <a:lnSpc>
                <a:spcPct val="100000"/>
              </a:lnSpc>
              <a:spcBef>
                <a:spcPts val="0"/>
              </a:spcBef>
              <a:spcAft>
                <a:spcPts val="0"/>
              </a:spcAft>
              <a:buClr>
                <a:schemeClr val="dk1"/>
              </a:buClr>
              <a:buSzPts val="1100"/>
              <a:buFont typeface="Arial"/>
              <a:buNone/>
            </a:pPr>
            <a:r>
              <a:rPr lang="en" b="1">
                <a:solidFill>
                  <a:schemeClr val="lt1"/>
                </a:solidFill>
                <a:latin typeface="Arial"/>
                <a:ea typeface="Arial"/>
                <a:cs typeface="Arial"/>
                <a:sym typeface="Arial"/>
              </a:rPr>
              <a:t>Cairo</a:t>
            </a:r>
            <a:endParaRPr b="1">
              <a:solidFill>
                <a:schemeClr val="lt1"/>
              </a:solidFill>
              <a:latin typeface="Arial"/>
              <a:ea typeface="Arial"/>
              <a:cs typeface="Arial"/>
              <a:sym typeface="Arial"/>
            </a:endParaRPr>
          </a:p>
          <a:p>
            <a:pPr marL="0" lvl="0" indent="0" algn="ctr" rtl="0">
              <a:lnSpc>
                <a:spcPct val="100000"/>
              </a:lnSpc>
              <a:spcBef>
                <a:spcPts val="0"/>
              </a:spcBef>
              <a:spcAft>
                <a:spcPts val="0"/>
              </a:spcAft>
              <a:buClr>
                <a:schemeClr val="dk1"/>
              </a:buClr>
              <a:buSzPts val="1100"/>
              <a:buFont typeface="Arial"/>
              <a:buNone/>
            </a:pPr>
            <a:r>
              <a:rPr lang="en">
                <a:solidFill>
                  <a:schemeClr val="lt1"/>
                </a:solidFill>
                <a:latin typeface="Arial"/>
                <a:ea typeface="Arial"/>
                <a:cs typeface="Arial"/>
                <a:sym typeface="Arial"/>
              </a:rPr>
              <a:t>(</a:t>
            </a:r>
            <a:r>
              <a:rPr lang="en" u="sng">
                <a:solidFill>
                  <a:schemeClr val="lt1"/>
                </a:solidFill>
                <a:latin typeface="Arial"/>
                <a:ea typeface="Arial"/>
                <a:cs typeface="Arial"/>
                <a:sym typeface="Arial"/>
                <a:hlinkClick r:id="rId4">
                  <a:extLst>
                    <a:ext uri="{A12FA001-AC4F-418D-AE19-62706E023703}">
                      <ahyp:hlinkClr xmlns:ahyp="http://schemas.microsoft.com/office/drawing/2018/hyperlinkcolor" val="tx"/>
                    </a:ext>
                  </a:extLst>
                </a:hlinkClick>
              </a:rPr>
              <a:t>https://fonts.google.com/specimen/Cairo</a:t>
            </a:r>
            <a:r>
              <a:rPr lang="en">
                <a:solidFill>
                  <a:schemeClr val="lt1"/>
                </a:solidFill>
                <a:latin typeface="Arial"/>
                <a:ea typeface="Arial"/>
                <a:cs typeface="Arial"/>
                <a:sym typeface="Arial"/>
              </a:rPr>
              <a:t>)</a:t>
            </a:r>
            <a:endParaRPr>
              <a:solidFill>
                <a:schemeClr val="lt1"/>
              </a:solidFill>
              <a:latin typeface="Arial"/>
              <a:ea typeface="Arial"/>
              <a:cs typeface="Arial"/>
              <a:sym typeface="Arial"/>
            </a:endParaRPr>
          </a:p>
          <a:p>
            <a:pPr marL="0" lvl="0" indent="0" algn="l" rtl="0">
              <a:lnSpc>
                <a:spcPct val="100000"/>
              </a:lnSpc>
              <a:spcBef>
                <a:spcPts val="0"/>
              </a:spcBef>
              <a:spcAft>
                <a:spcPts val="0"/>
              </a:spcAft>
              <a:buNone/>
            </a:pPr>
            <a:endParaRPr sz="1300">
              <a:solidFill>
                <a:schemeClr val="lt1"/>
              </a:solidFill>
              <a:latin typeface="Arial"/>
              <a:ea typeface="Arial"/>
              <a:cs typeface="Arial"/>
              <a:sym typeface="Arial"/>
            </a:endParaRPr>
          </a:p>
        </p:txBody>
      </p:sp>
      <p:sp>
        <p:nvSpPr>
          <p:cNvPr id="625" name="Google Shape;625;p52"/>
          <p:cNvSpPr/>
          <p:nvPr/>
        </p:nvSpPr>
        <p:spPr>
          <a:xfrm>
            <a:off x="2583563" y="2988225"/>
            <a:ext cx="791400" cy="754200"/>
          </a:xfrm>
          <a:prstGeom prst="roundRect">
            <a:avLst>
              <a:gd name="adj" fmla="val 16667"/>
            </a:avLst>
          </a:prstGeom>
          <a:solidFill>
            <a:srgbClr val="1A23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2"/>
          <p:cNvSpPr/>
          <p:nvPr/>
        </p:nvSpPr>
        <p:spPr>
          <a:xfrm>
            <a:off x="3645382" y="2988225"/>
            <a:ext cx="791400" cy="754200"/>
          </a:xfrm>
          <a:prstGeom prst="roundRect">
            <a:avLst>
              <a:gd name="adj" fmla="val 16667"/>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2"/>
          <p:cNvSpPr/>
          <p:nvPr/>
        </p:nvSpPr>
        <p:spPr>
          <a:xfrm>
            <a:off x="4707202" y="2988225"/>
            <a:ext cx="791400" cy="754200"/>
          </a:xfrm>
          <a:prstGeom prst="roundRect">
            <a:avLst>
              <a:gd name="adj" fmla="val 16667"/>
            </a:avLst>
          </a:prstGeom>
          <a:solidFill>
            <a:srgbClr val="0009A6"/>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2"/>
          <p:cNvSpPr txBox="1"/>
          <p:nvPr/>
        </p:nvSpPr>
        <p:spPr>
          <a:xfrm>
            <a:off x="2583563" y="314527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#1a2340</a:t>
            </a:r>
            <a:endParaRPr sz="1000">
              <a:solidFill>
                <a:srgbClr val="FFFFFF"/>
              </a:solidFill>
            </a:endParaRPr>
          </a:p>
        </p:txBody>
      </p:sp>
      <p:sp>
        <p:nvSpPr>
          <p:cNvPr id="629" name="Google Shape;629;p52"/>
          <p:cNvSpPr txBox="1"/>
          <p:nvPr/>
        </p:nvSpPr>
        <p:spPr>
          <a:xfrm>
            <a:off x="3645388" y="314527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rPr>
              <a:t>#ffffff</a:t>
            </a:r>
            <a:endParaRPr sz="1000">
              <a:solidFill>
                <a:schemeClr val="dk1"/>
              </a:solidFill>
            </a:endParaRPr>
          </a:p>
        </p:txBody>
      </p:sp>
      <p:sp>
        <p:nvSpPr>
          <p:cNvPr id="630" name="Google Shape;630;p52"/>
          <p:cNvSpPr txBox="1"/>
          <p:nvPr/>
        </p:nvSpPr>
        <p:spPr>
          <a:xfrm>
            <a:off x="4707213" y="314527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FFFFFF"/>
                </a:solidFill>
              </a:rPr>
              <a:t>#0009a6</a:t>
            </a:r>
            <a:endParaRPr sz="1000" dirty="0">
              <a:solidFill>
                <a:srgbClr val="FFFFFF"/>
              </a:solidFill>
            </a:endParaRPr>
          </a:p>
        </p:txBody>
      </p:sp>
      <p:sp>
        <p:nvSpPr>
          <p:cNvPr id="631" name="Google Shape;631;p52"/>
          <p:cNvSpPr/>
          <p:nvPr/>
        </p:nvSpPr>
        <p:spPr>
          <a:xfrm>
            <a:off x="5769038" y="2988225"/>
            <a:ext cx="791400" cy="754200"/>
          </a:xfrm>
          <a:prstGeom prst="roundRect">
            <a:avLst>
              <a:gd name="adj" fmla="val 16667"/>
            </a:avLst>
          </a:prstGeom>
          <a:solidFill>
            <a:srgbClr val="B338F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2"/>
          <p:cNvSpPr txBox="1"/>
          <p:nvPr/>
        </p:nvSpPr>
        <p:spPr>
          <a:xfrm>
            <a:off x="5769038" y="314527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FFFFFF"/>
                </a:solidFill>
              </a:rPr>
              <a:t>#b338f4</a:t>
            </a:r>
            <a:endParaRPr sz="1000" dirty="0">
              <a:solidFill>
                <a:srgbClr val="FFFFFF"/>
              </a:solidFill>
            </a:endParaRPr>
          </a:p>
        </p:txBody>
      </p:sp>
      <p:sp>
        <p:nvSpPr>
          <p:cNvPr id="633" name="Google Shape;633;p52"/>
          <p:cNvSpPr/>
          <p:nvPr/>
        </p:nvSpPr>
        <p:spPr>
          <a:xfrm>
            <a:off x="3645388" y="3919325"/>
            <a:ext cx="791400" cy="754200"/>
          </a:xfrm>
          <a:prstGeom prst="roundRect">
            <a:avLst>
              <a:gd name="adj" fmla="val 16667"/>
            </a:avLst>
          </a:prstGeom>
          <a:solidFill>
            <a:srgbClr val="FF6F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2"/>
          <p:cNvSpPr/>
          <p:nvPr/>
        </p:nvSpPr>
        <p:spPr>
          <a:xfrm>
            <a:off x="4707207" y="3919325"/>
            <a:ext cx="791400" cy="754200"/>
          </a:xfrm>
          <a:prstGeom prst="roundRect">
            <a:avLst>
              <a:gd name="adj" fmla="val 16667"/>
            </a:avLst>
          </a:prstGeom>
          <a:solidFill>
            <a:srgbClr val="72EBC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2"/>
          <p:cNvSpPr txBox="1"/>
          <p:nvPr/>
        </p:nvSpPr>
        <p:spPr>
          <a:xfrm>
            <a:off x="3645388" y="407637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FFFFFF"/>
                </a:solidFill>
              </a:rPr>
              <a:t>#ff6f00</a:t>
            </a:r>
            <a:endParaRPr sz="1000" dirty="0">
              <a:solidFill>
                <a:srgbClr val="FFFFFF"/>
              </a:solidFill>
            </a:endParaRPr>
          </a:p>
        </p:txBody>
      </p:sp>
      <p:sp>
        <p:nvSpPr>
          <p:cNvPr id="636" name="Google Shape;636;p52"/>
          <p:cNvSpPr txBox="1"/>
          <p:nvPr/>
        </p:nvSpPr>
        <p:spPr>
          <a:xfrm>
            <a:off x="4707213" y="407637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rPr>
              <a:t>#72ebc3</a:t>
            </a:r>
            <a:endParaRPr sz="1000">
              <a:solidFill>
                <a:schemeClr val="dk1"/>
              </a:solidFill>
            </a:endParaRPr>
          </a:p>
        </p:txBody>
      </p:sp>
      <p:sp>
        <p:nvSpPr>
          <p:cNvPr id="637" name="Google Shape;637;p52"/>
          <p:cNvSpPr/>
          <p:nvPr/>
        </p:nvSpPr>
        <p:spPr>
          <a:xfrm>
            <a:off x="2583563" y="3919325"/>
            <a:ext cx="791400" cy="754200"/>
          </a:xfrm>
          <a:prstGeom prst="roundRect">
            <a:avLst>
              <a:gd name="adj" fmla="val 16667"/>
            </a:avLst>
          </a:prstGeom>
          <a:solidFill>
            <a:srgbClr val="DE465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2"/>
          <p:cNvSpPr txBox="1"/>
          <p:nvPr/>
        </p:nvSpPr>
        <p:spPr>
          <a:xfrm>
            <a:off x="2583563" y="407637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FFFFFF"/>
                </a:solidFill>
              </a:rPr>
              <a:t>#de465d</a:t>
            </a:r>
            <a:endParaRPr sz="1000" dirty="0">
              <a:solidFill>
                <a:srgbClr val="FFFFFF"/>
              </a:solidFill>
            </a:endParaRPr>
          </a:p>
        </p:txBody>
      </p:sp>
      <p:sp>
        <p:nvSpPr>
          <p:cNvPr id="639" name="Google Shape;639;p52"/>
          <p:cNvSpPr txBox="1">
            <a:spLocks noGrp="1"/>
          </p:cNvSpPr>
          <p:nvPr>
            <p:ph type="title"/>
          </p:nvPr>
        </p:nvSpPr>
        <p:spPr>
          <a:xfrm>
            <a:off x="716700" y="511025"/>
            <a:ext cx="77106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Fonts &amp; colors used</a:t>
            </a:r>
            <a:endParaRPr/>
          </a:p>
        </p:txBody>
      </p:sp>
      <p:sp>
        <p:nvSpPr>
          <p:cNvPr id="640" name="Google Shape;640;p52"/>
          <p:cNvSpPr/>
          <p:nvPr/>
        </p:nvSpPr>
        <p:spPr>
          <a:xfrm>
            <a:off x="5769032" y="3919325"/>
            <a:ext cx="791400" cy="754200"/>
          </a:xfrm>
          <a:prstGeom prst="roundRect">
            <a:avLst>
              <a:gd name="adj" fmla="val 16667"/>
            </a:avLst>
          </a:prstGeom>
          <a:solidFill>
            <a:srgbClr val="FEC8C9"/>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2"/>
          <p:cNvSpPr txBox="1"/>
          <p:nvPr/>
        </p:nvSpPr>
        <p:spPr>
          <a:xfrm>
            <a:off x="5769038" y="407637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rPr>
              <a:t>#fec8c9</a:t>
            </a:r>
            <a:endParaRPr sz="10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289E5BF-D369-30B1-AC7C-5BEE9AD89C7C}"/>
              </a:ext>
            </a:extLst>
          </p:cNvPr>
          <p:cNvSpPr>
            <a:spLocks noGrp="1"/>
          </p:cNvSpPr>
          <p:nvPr>
            <p:ph type="body" idx="1"/>
          </p:nvPr>
        </p:nvSpPr>
        <p:spPr>
          <a:xfrm>
            <a:off x="810600" y="280522"/>
            <a:ext cx="3761400" cy="2163900"/>
          </a:xfrm>
        </p:spPr>
        <p:txBody>
          <a:bodyPr/>
          <a:lstStyle/>
          <a:p>
            <a:r>
              <a:rPr lang="en-US" sz="1400" kern="0" dirty="0">
                <a:effectLst/>
                <a:latin typeface="Cairo Medium" panose="020B0604020202020204" charset="-78"/>
                <a:ea typeface="Times New Roman" panose="02020603050405020304" pitchFamily="18" charset="0"/>
                <a:cs typeface="Cairo Medium" panose="020B0604020202020204" charset="-78"/>
              </a:rPr>
              <a:t>Since I was looking for recent papers on Bayesian networks, I came across this paper about structure learning algorithms in diabetes assessment, which was submitted in March 2024 and was available in archive format on the </a:t>
            </a:r>
            <a:r>
              <a:rPr lang="en-US" sz="1400" kern="0" dirty="0" err="1">
                <a:effectLst/>
                <a:latin typeface="Cairo Medium" panose="020B0604020202020204" charset="-78"/>
                <a:ea typeface="Times New Roman" panose="02020603050405020304" pitchFamily="18" charset="0"/>
                <a:cs typeface="Cairo Medium" panose="020B0604020202020204" charset="-78"/>
              </a:rPr>
              <a:t>arXiv</a:t>
            </a:r>
            <a:r>
              <a:rPr lang="en-US" sz="1400" kern="0" dirty="0">
                <a:effectLst/>
                <a:latin typeface="Cairo Medium" panose="020B0604020202020204" charset="-78"/>
                <a:ea typeface="Times New Roman" panose="02020603050405020304" pitchFamily="18" charset="0"/>
                <a:cs typeface="Cairo Medium" panose="020B0604020202020204" charset="-78"/>
              </a:rPr>
              <a:t> platform. [</a:t>
            </a:r>
            <a:r>
              <a:rPr lang="en-US" sz="1400" kern="0" dirty="0">
                <a:effectLst/>
                <a:latin typeface="Cairo Medium" panose="020B0604020202020204" charset="-78"/>
                <a:ea typeface="Times New Roman" panose="02020603050405020304" pitchFamily="18" charset="0"/>
                <a:cs typeface="Cairo Medium" panose="020B0604020202020204" charset="-78"/>
                <a:hlinkClick r:id="rId2"/>
              </a:rPr>
              <a:t>link to the paper</a:t>
            </a:r>
            <a:r>
              <a:rPr lang="en-US" sz="1400" kern="0" dirty="0">
                <a:effectLst/>
                <a:latin typeface="Cairo Medium" panose="020B0604020202020204" charset="-78"/>
                <a:ea typeface="Times New Roman" panose="02020603050405020304" pitchFamily="18" charset="0"/>
                <a:cs typeface="Cairo Medium" panose="020B0604020202020204" charset="-78"/>
              </a:rPr>
              <a:t>]</a:t>
            </a:r>
            <a:endParaRPr lang="en-US" sz="1400" dirty="0">
              <a:latin typeface="Cairo Medium" panose="020B0604020202020204" charset="-78"/>
              <a:cs typeface="Cairo Medium" panose="020B0604020202020204" charset="-78"/>
            </a:endParaRPr>
          </a:p>
        </p:txBody>
      </p:sp>
      <p:pic>
        <p:nvPicPr>
          <p:cNvPr id="9" name="Picture 8">
            <a:extLst>
              <a:ext uri="{FF2B5EF4-FFF2-40B4-BE49-F238E27FC236}">
                <a16:creationId xmlns:a16="http://schemas.microsoft.com/office/drawing/2014/main" id="{325AE0F0-002A-9F48-6D45-D3E05CA88501}"/>
              </a:ext>
            </a:extLst>
          </p:cNvPr>
          <p:cNvPicPr>
            <a:picLocks noChangeAspect="1"/>
          </p:cNvPicPr>
          <p:nvPr/>
        </p:nvPicPr>
        <p:blipFill>
          <a:blip r:embed="rId3"/>
          <a:stretch>
            <a:fillRect/>
          </a:stretch>
        </p:blipFill>
        <p:spPr>
          <a:xfrm>
            <a:off x="528065" y="1915916"/>
            <a:ext cx="8202170" cy="2810267"/>
          </a:xfrm>
          <a:prstGeom prst="rect">
            <a:avLst/>
          </a:prstGeom>
        </p:spPr>
      </p:pic>
    </p:spTree>
    <p:extLst>
      <p:ext uri="{BB962C8B-B14F-4D97-AF65-F5344CB8AC3E}">
        <p14:creationId xmlns:p14="http://schemas.microsoft.com/office/powerpoint/2010/main" val="3113626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7" name="Google Shape;307;p33"/>
          <p:cNvSpPr txBox="1">
            <a:spLocks noGrp="1"/>
          </p:cNvSpPr>
          <p:nvPr>
            <p:ph type="title"/>
          </p:nvPr>
        </p:nvSpPr>
        <p:spPr>
          <a:xfrm>
            <a:off x="719076" y="10998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a:t>
            </a:r>
            <a:r>
              <a:rPr lang="en" dirty="0"/>
              <a:t>etwork Definition </a:t>
            </a:r>
            <a:endParaRPr dirty="0"/>
          </a:p>
        </p:txBody>
      </p:sp>
      <p:pic>
        <p:nvPicPr>
          <p:cNvPr id="311" name="Google Shape;311;p33"/>
          <p:cNvPicPr preferRelativeResize="0"/>
          <p:nvPr/>
        </p:nvPicPr>
        <p:blipFill>
          <a:blip r:embed="rId3">
            <a:alphaModFix/>
          </a:blip>
          <a:stretch>
            <a:fillRect/>
          </a:stretch>
        </p:blipFill>
        <p:spPr>
          <a:xfrm rot="2252336">
            <a:off x="7471675" y="31775"/>
            <a:ext cx="2151749" cy="1006450"/>
          </a:xfrm>
          <a:prstGeom prst="rect">
            <a:avLst/>
          </a:prstGeom>
          <a:noFill/>
          <a:ln>
            <a:noFill/>
          </a:ln>
        </p:spPr>
      </p:pic>
      <p:sp>
        <p:nvSpPr>
          <p:cNvPr id="3" name="Subtitle 2">
            <a:extLst>
              <a:ext uri="{FF2B5EF4-FFF2-40B4-BE49-F238E27FC236}">
                <a16:creationId xmlns:a16="http://schemas.microsoft.com/office/drawing/2014/main" id="{C377009F-F313-4DE0-17D5-CEBEE74754B7}"/>
              </a:ext>
            </a:extLst>
          </p:cNvPr>
          <p:cNvSpPr>
            <a:spLocks noGrp="1"/>
          </p:cNvSpPr>
          <p:nvPr>
            <p:ph type="subTitle" idx="3"/>
          </p:nvPr>
        </p:nvSpPr>
        <p:spPr>
          <a:xfrm>
            <a:off x="357984" y="727629"/>
            <a:ext cx="4931565" cy="2234525"/>
          </a:xfrm>
        </p:spPr>
        <p:txBody>
          <a:bodyPr/>
          <a:lstStyle/>
          <a:p>
            <a:pPr algn="l"/>
            <a:r>
              <a:rPr lang="en-US" sz="1600" kern="0" dirty="0">
                <a:effectLst/>
                <a:latin typeface="Cairo Medium" panose="020B0604020202020204" charset="-78"/>
                <a:ea typeface="Times New Roman" panose="02020603050405020304" pitchFamily="18" charset="0"/>
                <a:cs typeface="Cairo Medium" panose="020B0604020202020204" charset="-78"/>
              </a:rPr>
              <a:t>The dataset used in the paper is derived from the Behavioral Risk Factor surveillance system (BRFSS), which is a comprehensive telephone health survey system that collect data from united states residents regarding their health-related risk behaviors. The dataset includes 253,680 health assessments. The dataset covers a broad range of variables, here is the table of our variable:</a:t>
            </a:r>
            <a:endParaRPr lang="en-US" sz="1600" dirty="0">
              <a:latin typeface="Cairo Medium" panose="020B0604020202020204" charset="-78"/>
              <a:cs typeface="Cairo Medium" panose="020B0604020202020204" charset="-78"/>
            </a:endParaRPr>
          </a:p>
        </p:txBody>
      </p:sp>
      <p:pic>
        <p:nvPicPr>
          <p:cNvPr id="7" name="Picture 6">
            <a:extLst>
              <a:ext uri="{FF2B5EF4-FFF2-40B4-BE49-F238E27FC236}">
                <a16:creationId xmlns:a16="http://schemas.microsoft.com/office/drawing/2014/main" id="{6BC8ECCA-6B9E-0FAA-04DC-634E267DE7FB}"/>
              </a:ext>
            </a:extLst>
          </p:cNvPr>
          <p:cNvPicPr>
            <a:picLocks noChangeAspect="1"/>
          </p:cNvPicPr>
          <p:nvPr/>
        </p:nvPicPr>
        <p:blipFill>
          <a:blip r:embed="rId4"/>
          <a:stretch>
            <a:fillRect/>
          </a:stretch>
        </p:blipFill>
        <p:spPr>
          <a:xfrm>
            <a:off x="5309950" y="46481"/>
            <a:ext cx="2057479" cy="4072205"/>
          </a:xfrm>
          <a:prstGeom prst="rect">
            <a:avLst/>
          </a:prstGeom>
        </p:spPr>
      </p:pic>
      <p:pic>
        <p:nvPicPr>
          <p:cNvPr id="8" name="Picture 7">
            <a:extLst>
              <a:ext uri="{FF2B5EF4-FFF2-40B4-BE49-F238E27FC236}">
                <a16:creationId xmlns:a16="http://schemas.microsoft.com/office/drawing/2014/main" id="{E9F2B678-2649-F763-C8EE-2F5AAFB13F77}"/>
              </a:ext>
            </a:extLst>
          </p:cNvPr>
          <p:cNvPicPr>
            <a:picLocks noChangeAspect="1"/>
          </p:cNvPicPr>
          <p:nvPr/>
        </p:nvPicPr>
        <p:blipFill>
          <a:blip r:embed="rId5"/>
          <a:stretch>
            <a:fillRect/>
          </a:stretch>
        </p:blipFill>
        <p:spPr>
          <a:xfrm>
            <a:off x="88900" y="4174324"/>
            <a:ext cx="8612168" cy="666161"/>
          </a:xfrm>
          <a:prstGeom prst="rect">
            <a:avLst/>
          </a:prstGeom>
        </p:spPr>
      </p:pic>
      <p:sp>
        <p:nvSpPr>
          <p:cNvPr id="9" name="Google Shape;382;p36">
            <a:extLst>
              <a:ext uri="{FF2B5EF4-FFF2-40B4-BE49-F238E27FC236}">
                <a16:creationId xmlns:a16="http://schemas.microsoft.com/office/drawing/2014/main" id="{CF65B881-F723-A8C4-DEB6-F7E9FA5D0447}"/>
              </a:ext>
            </a:extLst>
          </p:cNvPr>
          <p:cNvSpPr/>
          <p:nvPr/>
        </p:nvSpPr>
        <p:spPr>
          <a:xfrm>
            <a:off x="382040" y="245464"/>
            <a:ext cx="337036" cy="339830"/>
          </a:xfrm>
          <a:custGeom>
            <a:avLst/>
            <a:gdLst/>
            <a:ahLst/>
            <a:cxnLst/>
            <a:rect l="l" t="t" r="r" b="b"/>
            <a:pathLst>
              <a:path w="11456" h="11551" extrusionOk="0">
                <a:moveTo>
                  <a:pt x="9717" y="715"/>
                </a:moveTo>
                <a:lnTo>
                  <a:pt x="9717" y="1501"/>
                </a:lnTo>
                <a:lnTo>
                  <a:pt x="5311" y="1501"/>
                </a:lnTo>
                <a:cubicBezTo>
                  <a:pt x="5073" y="1501"/>
                  <a:pt x="4906" y="1286"/>
                  <a:pt x="4930" y="1072"/>
                </a:cubicBezTo>
                <a:cubicBezTo>
                  <a:pt x="4954" y="881"/>
                  <a:pt x="5144" y="715"/>
                  <a:pt x="5359" y="715"/>
                </a:cubicBezTo>
                <a:close/>
                <a:moveTo>
                  <a:pt x="10764" y="3858"/>
                </a:moveTo>
                <a:lnTo>
                  <a:pt x="10764" y="4620"/>
                </a:lnTo>
                <a:lnTo>
                  <a:pt x="6359" y="4620"/>
                </a:lnTo>
                <a:cubicBezTo>
                  <a:pt x="6121" y="4620"/>
                  <a:pt x="5954" y="4406"/>
                  <a:pt x="5978" y="4215"/>
                </a:cubicBezTo>
                <a:cubicBezTo>
                  <a:pt x="6002" y="4001"/>
                  <a:pt x="6216" y="3858"/>
                  <a:pt x="6383" y="3858"/>
                </a:cubicBezTo>
                <a:close/>
                <a:moveTo>
                  <a:pt x="2072" y="4358"/>
                </a:moveTo>
                <a:cubicBezTo>
                  <a:pt x="2882" y="4358"/>
                  <a:pt x="3501" y="5001"/>
                  <a:pt x="3501" y="5787"/>
                </a:cubicBezTo>
                <a:cubicBezTo>
                  <a:pt x="3501" y="6597"/>
                  <a:pt x="2882" y="7216"/>
                  <a:pt x="2072" y="7216"/>
                </a:cubicBezTo>
                <a:cubicBezTo>
                  <a:pt x="1262" y="7216"/>
                  <a:pt x="643" y="6549"/>
                  <a:pt x="643" y="5787"/>
                </a:cubicBezTo>
                <a:cubicBezTo>
                  <a:pt x="643" y="4977"/>
                  <a:pt x="1310" y="4358"/>
                  <a:pt x="2072" y="4358"/>
                </a:cubicBezTo>
                <a:close/>
                <a:moveTo>
                  <a:pt x="10764" y="6978"/>
                </a:moveTo>
                <a:lnTo>
                  <a:pt x="10764" y="7740"/>
                </a:lnTo>
                <a:lnTo>
                  <a:pt x="6359" y="7740"/>
                </a:lnTo>
                <a:cubicBezTo>
                  <a:pt x="6121" y="7740"/>
                  <a:pt x="5954" y="7549"/>
                  <a:pt x="5978" y="7335"/>
                </a:cubicBezTo>
                <a:cubicBezTo>
                  <a:pt x="6002" y="7121"/>
                  <a:pt x="6216" y="6978"/>
                  <a:pt x="6383" y="6978"/>
                </a:cubicBezTo>
                <a:close/>
                <a:moveTo>
                  <a:pt x="9717" y="10098"/>
                </a:moveTo>
                <a:lnTo>
                  <a:pt x="9717" y="10883"/>
                </a:lnTo>
                <a:lnTo>
                  <a:pt x="5311" y="10883"/>
                </a:lnTo>
                <a:cubicBezTo>
                  <a:pt x="5073" y="10883"/>
                  <a:pt x="4906" y="10669"/>
                  <a:pt x="4930" y="10455"/>
                </a:cubicBezTo>
                <a:cubicBezTo>
                  <a:pt x="4954" y="10240"/>
                  <a:pt x="5144" y="10098"/>
                  <a:pt x="5359" y="10098"/>
                </a:cubicBezTo>
                <a:close/>
                <a:moveTo>
                  <a:pt x="5359" y="0"/>
                </a:moveTo>
                <a:cubicBezTo>
                  <a:pt x="4882" y="0"/>
                  <a:pt x="4477" y="310"/>
                  <a:pt x="4335" y="739"/>
                </a:cubicBezTo>
                <a:lnTo>
                  <a:pt x="3001" y="739"/>
                </a:lnTo>
                <a:lnTo>
                  <a:pt x="1858" y="3668"/>
                </a:lnTo>
                <a:cubicBezTo>
                  <a:pt x="834" y="3787"/>
                  <a:pt x="0" y="4668"/>
                  <a:pt x="0" y="5787"/>
                </a:cubicBezTo>
                <a:cubicBezTo>
                  <a:pt x="0" y="6883"/>
                  <a:pt x="834" y="7764"/>
                  <a:pt x="1858" y="7883"/>
                </a:cubicBezTo>
                <a:lnTo>
                  <a:pt x="3001" y="10812"/>
                </a:lnTo>
                <a:lnTo>
                  <a:pt x="4335" y="10812"/>
                </a:lnTo>
                <a:cubicBezTo>
                  <a:pt x="4477" y="11217"/>
                  <a:pt x="4882" y="11550"/>
                  <a:pt x="5359" y="11550"/>
                </a:cubicBezTo>
                <a:lnTo>
                  <a:pt x="10407" y="11550"/>
                </a:lnTo>
                <a:lnTo>
                  <a:pt x="10407" y="9383"/>
                </a:lnTo>
                <a:lnTo>
                  <a:pt x="5359" y="9383"/>
                </a:lnTo>
                <a:cubicBezTo>
                  <a:pt x="4882" y="9383"/>
                  <a:pt x="4477" y="9693"/>
                  <a:pt x="4335" y="10121"/>
                </a:cubicBezTo>
                <a:lnTo>
                  <a:pt x="3453" y="10121"/>
                </a:lnTo>
                <a:lnTo>
                  <a:pt x="2548" y="7835"/>
                </a:lnTo>
                <a:cubicBezTo>
                  <a:pt x="2929" y="7740"/>
                  <a:pt x="3287" y="7549"/>
                  <a:pt x="3572" y="7264"/>
                </a:cubicBezTo>
                <a:lnTo>
                  <a:pt x="4477" y="7668"/>
                </a:lnTo>
                <a:lnTo>
                  <a:pt x="5382" y="7668"/>
                </a:lnTo>
                <a:cubicBezTo>
                  <a:pt x="5525" y="8073"/>
                  <a:pt x="5906" y="8407"/>
                  <a:pt x="6383" y="8407"/>
                </a:cubicBezTo>
                <a:lnTo>
                  <a:pt x="11455" y="8407"/>
                </a:lnTo>
                <a:lnTo>
                  <a:pt x="11455" y="6263"/>
                </a:lnTo>
                <a:lnTo>
                  <a:pt x="6383" y="6263"/>
                </a:lnTo>
                <a:cubicBezTo>
                  <a:pt x="5906" y="6263"/>
                  <a:pt x="5525" y="6549"/>
                  <a:pt x="5382" y="7002"/>
                </a:cubicBezTo>
                <a:lnTo>
                  <a:pt x="4644" y="7002"/>
                </a:lnTo>
                <a:lnTo>
                  <a:pt x="3977" y="6740"/>
                </a:lnTo>
                <a:cubicBezTo>
                  <a:pt x="4120" y="6430"/>
                  <a:pt x="4192" y="6144"/>
                  <a:pt x="4192" y="5787"/>
                </a:cubicBezTo>
                <a:cubicBezTo>
                  <a:pt x="4192" y="5430"/>
                  <a:pt x="4096" y="5120"/>
                  <a:pt x="3977" y="4835"/>
                </a:cubicBezTo>
                <a:lnTo>
                  <a:pt x="4644" y="4549"/>
                </a:lnTo>
                <a:lnTo>
                  <a:pt x="5382" y="4549"/>
                </a:lnTo>
                <a:lnTo>
                  <a:pt x="5382" y="4573"/>
                </a:lnTo>
                <a:cubicBezTo>
                  <a:pt x="5525" y="4977"/>
                  <a:pt x="5906" y="5311"/>
                  <a:pt x="6383" y="5311"/>
                </a:cubicBezTo>
                <a:lnTo>
                  <a:pt x="11455" y="5311"/>
                </a:lnTo>
                <a:lnTo>
                  <a:pt x="11455" y="3144"/>
                </a:lnTo>
                <a:lnTo>
                  <a:pt x="6383" y="3144"/>
                </a:lnTo>
                <a:cubicBezTo>
                  <a:pt x="5906" y="3144"/>
                  <a:pt x="5525" y="3430"/>
                  <a:pt x="5382" y="3882"/>
                </a:cubicBezTo>
                <a:lnTo>
                  <a:pt x="4477" y="3882"/>
                </a:lnTo>
                <a:lnTo>
                  <a:pt x="3572" y="4263"/>
                </a:lnTo>
                <a:cubicBezTo>
                  <a:pt x="3287" y="4001"/>
                  <a:pt x="2929" y="3787"/>
                  <a:pt x="2548" y="3691"/>
                </a:cubicBezTo>
                <a:lnTo>
                  <a:pt x="3453" y="1405"/>
                </a:lnTo>
                <a:lnTo>
                  <a:pt x="4335" y="1405"/>
                </a:lnTo>
                <a:cubicBezTo>
                  <a:pt x="4477" y="1810"/>
                  <a:pt x="4882" y="2144"/>
                  <a:pt x="5359" y="2144"/>
                </a:cubicBezTo>
                <a:lnTo>
                  <a:pt x="10407" y="2144"/>
                </a:lnTo>
                <a:lnTo>
                  <a:pt x="104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31979E88-F56D-8FC5-73FE-1F7819B89775}"/>
              </a:ext>
            </a:extLst>
          </p:cNvPr>
          <p:cNvSpPr>
            <a:spLocks noGrp="1"/>
          </p:cNvSpPr>
          <p:nvPr>
            <p:ph type="subTitle" idx="3"/>
          </p:nvPr>
        </p:nvSpPr>
        <p:spPr>
          <a:xfrm>
            <a:off x="4196697" y="-168303"/>
            <a:ext cx="4288326" cy="668614"/>
          </a:xfrm>
        </p:spPr>
        <p:txBody>
          <a:bodyPr/>
          <a:lstStyle/>
          <a:p>
            <a:r>
              <a:rPr lang="en-US" dirty="0"/>
              <a:t>2- Learning of Network Parameters</a:t>
            </a:r>
          </a:p>
        </p:txBody>
      </p:sp>
      <p:pic>
        <p:nvPicPr>
          <p:cNvPr id="9" name="Picture 8">
            <a:extLst>
              <a:ext uri="{FF2B5EF4-FFF2-40B4-BE49-F238E27FC236}">
                <a16:creationId xmlns:a16="http://schemas.microsoft.com/office/drawing/2014/main" id="{818EF288-867B-E34C-1CEE-EFD0941592F4}"/>
              </a:ext>
            </a:extLst>
          </p:cNvPr>
          <p:cNvPicPr>
            <a:picLocks noChangeAspect="1"/>
          </p:cNvPicPr>
          <p:nvPr/>
        </p:nvPicPr>
        <p:blipFill>
          <a:blip r:embed="rId2"/>
          <a:stretch>
            <a:fillRect/>
          </a:stretch>
        </p:blipFill>
        <p:spPr>
          <a:xfrm>
            <a:off x="283674" y="442656"/>
            <a:ext cx="3438378" cy="4258188"/>
          </a:xfrm>
          <a:prstGeom prst="rect">
            <a:avLst/>
          </a:prstGeom>
        </p:spPr>
      </p:pic>
      <p:sp>
        <p:nvSpPr>
          <p:cNvPr id="11" name="Title 10">
            <a:extLst>
              <a:ext uri="{FF2B5EF4-FFF2-40B4-BE49-F238E27FC236}">
                <a16:creationId xmlns:a16="http://schemas.microsoft.com/office/drawing/2014/main" id="{ED29F16F-F510-592B-25A4-417053428CF4}"/>
              </a:ext>
            </a:extLst>
          </p:cNvPr>
          <p:cNvSpPr>
            <a:spLocks noGrp="1"/>
          </p:cNvSpPr>
          <p:nvPr>
            <p:ph type="title"/>
          </p:nvPr>
        </p:nvSpPr>
        <p:spPr>
          <a:xfrm>
            <a:off x="207474" y="32274"/>
            <a:ext cx="3438378" cy="575987"/>
          </a:xfrm>
        </p:spPr>
        <p:txBody>
          <a:bodyPr/>
          <a:lstStyle/>
          <a:p>
            <a:pPr algn="ctr"/>
            <a:r>
              <a:rPr lang="en-US" sz="1800" dirty="0"/>
              <a:t>1-Network construction</a:t>
            </a:r>
          </a:p>
        </p:txBody>
      </p:sp>
      <p:pic>
        <p:nvPicPr>
          <p:cNvPr id="13" name="Picture 12">
            <a:extLst>
              <a:ext uri="{FF2B5EF4-FFF2-40B4-BE49-F238E27FC236}">
                <a16:creationId xmlns:a16="http://schemas.microsoft.com/office/drawing/2014/main" id="{AD7D59BC-02B2-45F2-7BBB-189BB569D852}"/>
              </a:ext>
            </a:extLst>
          </p:cNvPr>
          <p:cNvPicPr>
            <a:picLocks noChangeAspect="1"/>
          </p:cNvPicPr>
          <p:nvPr/>
        </p:nvPicPr>
        <p:blipFill>
          <a:blip r:embed="rId3"/>
          <a:stretch>
            <a:fillRect/>
          </a:stretch>
        </p:blipFill>
        <p:spPr>
          <a:xfrm>
            <a:off x="3798252" y="1410511"/>
            <a:ext cx="5428116" cy="1079653"/>
          </a:xfrm>
          <a:prstGeom prst="rect">
            <a:avLst/>
          </a:prstGeom>
        </p:spPr>
      </p:pic>
      <p:pic>
        <p:nvPicPr>
          <p:cNvPr id="15" name="Picture 14">
            <a:extLst>
              <a:ext uri="{FF2B5EF4-FFF2-40B4-BE49-F238E27FC236}">
                <a16:creationId xmlns:a16="http://schemas.microsoft.com/office/drawing/2014/main" id="{A688DFA7-D908-12BE-D274-9A907C26AD8A}"/>
              </a:ext>
            </a:extLst>
          </p:cNvPr>
          <p:cNvPicPr>
            <a:picLocks noChangeAspect="1"/>
          </p:cNvPicPr>
          <p:nvPr/>
        </p:nvPicPr>
        <p:blipFill>
          <a:blip r:embed="rId4"/>
          <a:stretch>
            <a:fillRect/>
          </a:stretch>
        </p:blipFill>
        <p:spPr>
          <a:xfrm>
            <a:off x="3798252" y="3024376"/>
            <a:ext cx="5428116" cy="1209018"/>
          </a:xfrm>
          <a:prstGeom prst="rect">
            <a:avLst/>
          </a:prstGeom>
        </p:spPr>
      </p:pic>
    </p:spTree>
    <p:extLst>
      <p:ext uri="{BB962C8B-B14F-4D97-AF65-F5344CB8AC3E}">
        <p14:creationId xmlns:p14="http://schemas.microsoft.com/office/powerpoint/2010/main" val="3782765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22DDD-DB8F-5916-F711-7EE93BCA6660}"/>
              </a:ext>
            </a:extLst>
          </p:cNvPr>
          <p:cNvSpPr>
            <a:spLocks noGrp="1"/>
          </p:cNvSpPr>
          <p:nvPr>
            <p:ph type="title"/>
          </p:nvPr>
        </p:nvSpPr>
        <p:spPr>
          <a:xfrm>
            <a:off x="720000" y="29880"/>
            <a:ext cx="7704000" cy="572700"/>
          </a:xfrm>
        </p:spPr>
        <p:txBody>
          <a:bodyPr/>
          <a:lstStyle/>
          <a:p>
            <a:r>
              <a:rPr lang="en-US" dirty="0"/>
              <a:t>Some of CPTs:</a:t>
            </a:r>
          </a:p>
        </p:txBody>
      </p:sp>
      <p:sp>
        <p:nvSpPr>
          <p:cNvPr id="5" name="Subtitle 4">
            <a:extLst>
              <a:ext uri="{FF2B5EF4-FFF2-40B4-BE49-F238E27FC236}">
                <a16:creationId xmlns:a16="http://schemas.microsoft.com/office/drawing/2014/main" id="{CABB1126-AE48-2A27-7114-D19544C2A95F}"/>
              </a:ext>
            </a:extLst>
          </p:cNvPr>
          <p:cNvSpPr>
            <a:spLocks noGrp="1"/>
          </p:cNvSpPr>
          <p:nvPr>
            <p:ph type="subTitle" idx="3"/>
          </p:nvPr>
        </p:nvSpPr>
        <p:spPr>
          <a:xfrm>
            <a:off x="545804" y="323129"/>
            <a:ext cx="3161538" cy="558900"/>
          </a:xfrm>
        </p:spPr>
        <p:txBody>
          <a:bodyPr/>
          <a:lstStyle/>
          <a:p>
            <a:r>
              <a:rPr lang="en-US" sz="1400" b="1" dirty="0"/>
              <a:t>Maximum Likelihood Estimator</a:t>
            </a:r>
          </a:p>
        </p:txBody>
      </p:sp>
      <p:sp>
        <p:nvSpPr>
          <p:cNvPr id="6" name="Subtitle 5">
            <a:extLst>
              <a:ext uri="{FF2B5EF4-FFF2-40B4-BE49-F238E27FC236}">
                <a16:creationId xmlns:a16="http://schemas.microsoft.com/office/drawing/2014/main" id="{5E2AC2F7-7F6E-82B7-5D54-81163783A284}"/>
              </a:ext>
            </a:extLst>
          </p:cNvPr>
          <p:cNvSpPr>
            <a:spLocks noGrp="1"/>
          </p:cNvSpPr>
          <p:nvPr>
            <p:ph type="subTitle" idx="4"/>
          </p:nvPr>
        </p:nvSpPr>
        <p:spPr>
          <a:xfrm>
            <a:off x="5918400" y="267536"/>
            <a:ext cx="2505600" cy="558900"/>
          </a:xfrm>
        </p:spPr>
        <p:txBody>
          <a:bodyPr/>
          <a:lstStyle/>
          <a:p>
            <a:r>
              <a:rPr lang="en-US" sz="1400" b="1" dirty="0"/>
              <a:t>Bayesian Estimator</a:t>
            </a:r>
          </a:p>
        </p:txBody>
      </p:sp>
      <p:grpSp>
        <p:nvGrpSpPr>
          <p:cNvPr id="312" name="Google Shape;312;p33"/>
          <p:cNvGrpSpPr/>
          <p:nvPr/>
        </p:nvGrpSpPr>
        <p:grpSpPr>
          <a:xfrm>
            <a:off x="372533" y="142487"/>
            <a:ext cx="347467" cy="347485"/>
            <a:chOff x="-1333200" y="2770450"/>
            <a:chExt cx="291450" cy="292225"/>
          </a:xfrm>
        </p:grpSpPr>
        <p:sp>
          <p:nvSpPr>
            <p:cNvPr id="313" name="Google Shape;313;p33"/>
            <p:cNvSpPr/>
            <p:nvPr/>
          </p:nvSpPr>
          <p:spPr>
            <a:xfrm>
              <a:off x="-1299325" y="2808250"/>
              <a:ext cx="222925" cy="134725"/>
            </a:xfrm>
            <a:custGeom>
              <a:avLst/>
              <a:gdLst/>
              <a:ahLst/>
              <a:cxnLst/>
              <a:rect l="l" t="t" r="r" b="b"/>
              <a:pathLst>
                <a:path w="8917" h="5389" extrusionOk="0">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3"/>
            <p:cNvSpPr/>
            <p:nvPr/>
          </p:nvSpPr>
          <p:spPr>
            <a:xfrm>
              <a:off x="-1333200" y="2770450"/>
              <a:ext cx="291450" cy="292225"/>
            </a:xfrm>
            <a:custGeom>
              <a:avLst/>
              <a:gdLst/>
              <a:ahLst/>
              <a:cxnLst/>
              <a:rect l="l" t="t" r="r" b="b"/>
              <a:pathLst>
                <a:path w="11658" h="11689" extrusionOk="0">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Picture 7">
            <a:extLst>
              <a:ext uri="{FF2B5EF4-FFF2-40B4-BE49-F238E27FC236}">
                <a16:creationId xmlns:a16="http://schemas.microsoft.com/office/drawing/2014/main" id="{040DD6E9-1A59-CDA1-508C-CB2A813F6C20}"/>
              </a:ext>
            </a:extLst>
          </p:cNvPr>
          <p:cNvPicPr>
            <a:picLocks noChangeAspect="1"/>
          </p:cNvPicPr>
          <p:nvPr/>
        </p:nvPicPr>
        <p:blipFill>
          <a:blip r:embed="rId2"/>
          <a:stretch>
            <a:fillRect/>
          </a:stretch>
        </p:blipFill>
        <p:spPr>
          <a:xfrm>
            <a:off x="5059167" y="789170"/>
            <a:ext cx="3849883" cy="3574423"/>
          </a:xfrm>
          <a:prstGeom prst="rect">
            <a:avLst/>
          </a:prstGeom>
        </p:spPr>
      </p:pic>
      <p:pic>
        <p:nvPicPr>
          <p:cNvPr id="10" name="Picture 9">
            <a:extLst>
              <a:ext uri="{FF2B5EF4-FFF2-40B4-BE49-F238E27FC236}">
                <a16:creationId xmlns:a16="http://schemas.microsoft.com/office/drawing/2014/main" id="{2C8E0F8D-4E71-FC9E-890D-6A362DB28D0C}"/>
              </a:ext>
            </a:extLst>
          </p:cNvPr>
          <p:cNvPicPr>
            <a:picLocks noChangeAspect="1"/>
          </p:cNvPicPr>
          <p:nvPr/>
        </p:nvPicPr>
        <p:blipFill>
          <a:blip r:embed="rId3"/>
          <a:stretch>
            <a:fillRect/>
          </a:stretch>
        </p:blipFill>
        <p:spPr>
          <a:xfrm>
            <a:off x="234950" y="789170"/>
            <a:ext cx="4158135" cy="3574423"/>
          </a:xfrm>
          <a:prstGeom prst="rect">
            <a:avLst/>
          </a:prstGeom>
        </p:spPr>
      </p:pic>
      <p:sp>
        <p:nvSpPr>
          <p:cNvPr id="11" name="TextBox 10">
            <a:extLst>
              <a:ext uri="{FF2B5EF4-FFF2-40B4-BE49-F238E27FC236}">
                <a16:creationId xmlns:a16="http://schemas.microsoft.com/office/drawing/2014/main" id="{65B06AEB-B170-A1D1-D87A-4A4A028F4BDB}"/>
              </a:ext>
            </a:extLst>
          </p:cNvPr>
          <p:cNvSpPr txBox="1"/>
          <p:nvPr/>
        </p:nvSpPr>
        <p:spPr>
          <a:xfrm>
            <a:off x="412919" y="4363593"/>
            <a:ext cx="8536517" cy="1046440"/>
          </a:xfrm>
          <a:prstGeom prst="rect">
            <a:avLst/>
          </a:prstGeom>
          <a:noFill/>
        </p:spPr>
        <p:txBody>
          <a:bodyPr wrap="square" rtlCol="0">
            <a:spAutoFit/>
          </a:bodyPr>
          <a:lstStyle/>
          <a:p>
            <a:r>
              <a:rPr lang="en-US" sz="1600" kern="0" dirty="0">
                <a:solidFill>
                  <a:schemeClr val="accent1">
                    <a:lumMod val="75000"/>
                  </a:schemeClr>
                </a:solidFill>
                <a:effectLst/>
                <a:latin typeface="Cairo Medium" panose="020B0604020202020204" charset="-78"/>
                <a:ea typeface="Times New Roman" panose="02020603050405020304" pitchFamily="18" charset="0"/>
                <a:cs typeface="Cairo Medium" panose="020B0604020202020204" charset="-78"/>
              </a:rPr>
              <a:t>given the large dataset of quarter-million actual observations and minimal differences, it suggests that the data and pre-defined network model by domain experts are </a:t>
            </a:r>
            <a:r>
              <a:rPr lang="en-US" sz="1600" b="1" kern="0" dirty="0">
                <a:solidFill>
                  <a:schemeClr val="accent1">
                    <a:lumMod val="75000"/>
                  </a:schemeClr>
                </a:solidFill>
                <a:effectLst/>
                <a:latin typeface="Cairo Medium" panose="020B0604020202020204" charset="-78"/>
                <a:ea typeface="Times New Roman" panose="02020603050405020304" pitchFamily="18" charset="0"/>
                <a:cs typeface="Cairo Medium" panose="020B0604020202020204" charset="-78"/>
              </a:rPr>
              <a:t>strong and consistent enough</a:t>
            </a:r>
            <a:r>
              <a:rPr lang="en-US" sz="1600" kern="0" dirty="0">
                <a:solidFill>
                  <a:schemeClr val="accent1">
                    <a:lumMod val="75000"/>
                  </a:schemeClr>
                </a:solidFill>
                <a:effectLst/>
                <a:latin typeface="Cairo Medium" panose="020B0604020202020204" charset="-78"/>
                <a:ea typeface="Times New Roman" panose="02020603050405020304" pitchFamily="18" charset="0"/>
                <a:cs typeface="Cairo Medium" panose="020B0604020202020204" charset="-78"/>
              </a:rPr>
              <a:t> to robustly estimate the model’s parameters with these two methods</a:t>
            </a:r>
            <a:r>
              <a:rPr lang="en-US" sz="1600" kern="0" dirty="0">
                <a:solidFill>
                  <a:srgbClr val="FF6F00"/>
                </a:solidFill>
                <a:effectLst/>
                <a:latin typeface="Cairo Medium" panose="020B0604020202020204" charset="-78"/>
                <a:ea typeface="Times New Roman" panose="02020603050405020304" pitchFamily="18" charset="0"/>
                <a:cs typeface="Cairo Medium" panose="020B0604020202020204" charset="-78"/>
              </a:rPr>
              <a:t>.</a:t>
            </a:r>
            <a:endParaRPr lang="en-US" sz="1600" kern="100" dirty="0">
              <a:solidFill>
                <a:srgbClr val="FF6F00"/>
              </a:solidFill>
              <a:effectLst/>
              <a:latin typeface="Cairo Medium" panose="020B0604020202020204" charset="-78"/>
              <a:ea typeface="Calibri" panose="020F0502020204030204" pitchFamily="34" charset="0"/>
              <a:cs typeface="Cairo Medium" panose="020B0604020202020204" charset="-78"/>
            </a:endParaRPr>
          </a:p>
          <a:p>
            <a:endParaRPr lang="en-US" dirty="0">
              <a:solidFill>
                <a:srgbClr val="FF6F00"/>
              </a:solidFill>
            </a:endParaRPr>
          </a:p>
        </p:txBody>
      </p:sp>
    </p:spTree>
    <p:extLst>
      <p:ext uri="{BB962C8B-B14F-4D97-AF65-F5344CB8AC3E}">
        <p14:creationId xmlns:p14="http://schemas.microsoft.com/office/powerpoint/2010/main" val="629957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A1240-187D-BA61-BFFD-F35030CDA8E2}"/>
              </a:ext>
            </a:extLst>
          </p:cNvPr>
          <p:cNvSpPr>
            <a:spLocks noGrp="1"/>
          </p:cNvSpPr>
          <p:nvPr>
            <p:ph type="title"/>
          </p:nvPr>
        </p:nvSpPr>
        <p:spPr>
          <a:xfrm>
            <a:off x="224700" y="44975"/>
            <a:ext cx="7704000" cy="572700"/>
          </a:xfrm>
        </p:spPr>
        <p:txBody>
          <a:bodyPr/>
          <a:lstStyle/>
          <a:p>
            <a:r>
              <a:rPr lang="en-US" dirty="0"/>
              <a:t>Markov Condition: </a:t>
            </a:r>
          </a:p>
        </p:txBody>
      </p:sp>
      <p:pic>
        <p:nvPicPr>
          <p:cNvPr id="10" name="Picture 9">
            <a:extLst>
              <a:ext uri="{FF2B5EF4-FFF2-40B4-BE49-F238E27FC236}">
                <a16:creationId xmlns:a16="http://schemas.microsoft.com/office/drawing/2014/main" id="{50ACE985-8F92-7F19-908A-4714AC0A7399}"/>
              </a:ext>
            </a:extLst>
          </p:cNvPr>
          <p:cNvPicPr>
            <a:picLocks noChangeAspect="1"/>
          </p:cNvPicPr>
          <p:nvPr/>
        </p:nvPicPr>
        <p:blipFill>
          <a:blip r:embed="rId2"/>
          <a:stretch>
            <a:fillRect/>
          </a:stretch>
        </p:blipFill>
        <p:spPr>
          <a:xfrm>
            <a:off x="393123" y="2160414"/>
            <a:ext cx="8268854" cy="2486372"/>
          </a:xfrm>
          <a:prstGeom prst="rect">
            <a:avLst/>
          </a:prstGeom>
        </p:spPr>
      </p:pic>
      <p:pic>
        <p:nvPicPr>
          <p:cNvPr id="12" name="Picture 11">
            <a:extLst>
              <a:ext uri="{FF2B5EF4-FFF2-40B4-BE49-F238E27FC236}">
                <a16:creationId xmlns:a16="http://schemas.microsoft.com/office/drawing/2014/main" id="{FFF5BE99-5472-521A-0177-FB11282FD502}"/>
              </a:ext>
            </a:extLst>
          </p:cNvPr>
          <p:cNvPicPr>
            <a:picLocks noChangeAspect="1"/>
          </p:cNvPicPr>
          <p:nvPr/>
        </p:nvPicPr>
        <p:blipFill>
          <a:blip r:embed="rId3"/>
          <a:stretch>
            <a:fillRect/>
          </a:stretch>
        </p:blipFill>
        <p:spPr>
          <a:xfrm>
            <a:off x="165100" y="617675"/>
            <a:ext cx="9144000" cy="469405"/>
          </a:xfrm>
          <a:prstGeom prst="rect">
            <a:avLst/>
          </a:prstGeom>
        </p:spPr>
      </p:pic>
      <p:sp>
        <p:nvSpPr>
          <p:cNvPr id="13" name="TextBox 12">
            <a:extLst>
              <a:ext uri="{FF2B5EF4-FFF2-40B4-BE49-F238E27FC236}">
                <a16:creationId xmlns:a16="http://schemas.microsoft.com/office/drawing/2014/main" id="{4811ED54-9CD9-4E3D-78D0-B79F4A35C807}"/>
              </a:ext>
            </a:extLst>
          </p:cNvPr>
          <p:cNvSpPr txBox="1"/>
          <p:nvPr/>
        </p:nvSpPr>
        <p:spPr>
          <a:xfrm>
            <a:off x="393123" y="1379992"/>
            <a:ext cx="7614228" cy="553998"/>
          </a:xfrm>
          <a:prstGeom prst="rect">
            <a:avLst/>
          </a:prstGeom>
          <a:noFill/>
        </p:spPr>
        <p:txBody>
          <a:bodyPr wrap="square" rtlCol="0">
            <a:spAutoFit/>
          </a:bodyPr>
          <a:lstStyle/>
          <a:p>
            <a:r>
              <a:rPr lang="en-US" sz="1000" b="1" i="0" dirty="0">
                <a:solidFill>
                  <a:schemeClr val="tx1"/>
                </a:solidFill>
                <a:effectLst/>
                <a:latin typeface="Cairo Medium" panose="020B0604020202020204" charset="-78"/>
                <a:cs typeface="Cairo Medium" panose="020B0604020202020204" charset="-78"/>
              </a:rPr>
              <a:t>(</a:t>
            </a:r>
            <a:r>
              <a:rPr lang="en-US" sz="1000" b="1" i="0" dirty="0" err="1">
                <a:solidFill>
                  <a:schemeClr val="tx1"/>
                </a:solidFill>
                <a:effectLst/>
                <a:latin typeface="Cairo Medium" panose="020B0604020202020204" charset="-78"/>
                <a:cs typeface="Cairo Medium" panose="020B0604020202020204" charset="-78"/>
              </a:rPr>
              <a:t>Diabetes_binary</a:t>
            </a:r>
            <a:r>
              <a:rPr lang="en-US" sz="1000" b="1" i="0" dirty="0">
                <a:solidFill>
                  <a:schemeClr val="tx1"/>
                </a:solidFill>
                <a:effectLst/>
                <a:latin typeface="Cairo Medium" panose="020B0604020202020204" charset="-78"/>
                <a:cs typeface="Cairo Medium" panose="020B0604020202020204" charset="-78"/>
              </a:rPr>
              <a:t> ⟂ </a:t>
            </a:r>
            <a:r>
              <a:rPr lang="en-US" sz="1000" i="0" dirty="0">
                <a:solidFill>
                  <a:srgbClr val="DE465D"/>
                </a:solidFill>
                <a:effectLst/>
                <a:latin typeface="Cairo Medium" panose="020B0604020202020204" charset="-78"/>
                <a:cs typeface="Cairo Medium" panose="020B0604020202020204" charset="-78"/>
              </a:rPr>
              <a:t>Stroke, </a:t>
            </a:r>
            <a:r>
              <a:rPr lang="en-US" sz="1000" i="0" dirty="0" err="1">
                <a:solidFill>
                  <a:srgbClr val="DE465D"/>
                </a:solidFill>
                <a:effectLst/>
                <a:latin typeface="Cairo Medium" panose="020B0604020202020204" charset="-78"/>
                <a:cs typeface="Cairo Medium" panose="020B0604020202020204" charset="-78"/>
              </a:rPr>
              <a:t>HvyAlcoholConsump</a:t>
            </a:r>
            <a:r>
              <a:rPr lang="en-US" sz="1000" i="0" dirty="0">
                <a:solidFill>
                  <a:srgbClr val="DE465D"/>
                </a:solidFill>
                <a:effectLst/>
                <a:latin typeface="Cairo Medium" panose="020B0604020202020204" charset="-78"/>
                <a:cs typeface="Cairo Medium" panose="020B0604020202020204" charset="-78"/>
              </a:rPr>
              <a:t>, Income, Veggies, Fruits, </a:t>
            </a:r>
            <a:r>
              <a:rPr lang="en-US" sz="1000" i="0" dirty="0" err="1">
                <a:solidFill>
                  <a:srgbClr val="DE465D"/>
                </a:solidFill>
                <a:effectLst/>
                <a:latin typeface="Cairo Medium" panose="020B0604020202020204" charset="-78"/>
                <a:cs typeface="Cairo Medium" panose="020B0604020202020204" charset="-78"/>
              </a:rPr>
              <a:t>NoDocbcCost</a:t>
            </a:r>
            <a:r>
              <a:rPr lang="en-US" sz="1000" i="0" dirty="0">
                <a:solidFill>
                  <a:srgbClr val="DE465D"/>
                </a:solidFill>
                <a:effectLst/>
                <a:latin typeface="Cairo Medium" panose="020B0604020202020204" charset="-78"/>
                <a:cs typeface="Cairo Medium" panose="020B0604020202020204" charset="-78"/>
              </a:rPr>
              <a:t>, </a:t>
            </a:r>
            <a:r>
              <a:rPr lang="en-US" sz="1000" i="0" dirty="0" err="1">
                <a:solidFill>
                  <a:srgbClr val="DE465D"/>
                </a:solidFill>
                <a:effectLst/>
                <a:latin typeface="Cairo Medium" panose="020B0604020202020204" charset="-78"/>
                <a:cs typeface="Cairo Medium" panose="020B0604020202020204" charset="-78"/>
              </a:rPr>
              <a:t>HeartDiseaseorAttack</a:t>
            </a:r>
            <a:r>
              <a:rPr lang="en-US" sz="1000" i="0" dirty="0">
                <a:solidFill>
                  <a:srgbClr val="DE465D"/>
                </a:solidFill>
                <a:effectLst/>
                <a:latin typeface="Cairo Medium" panose="020B0604020202020204" charset="-78"/>
                <a:cs typeface="Cairo Medium" panose="020B0604020202020204" charset="-78"/>
              </a:rPr>
              <a:t>, </a:t>
            </a:r>
            <a:r>
              <a:rPr lang="en-US" sz="1000" i="0" dirty="0" err="1">
                <a:solidFill>
                  <a:srgbClr val="DE465D"/>
                </a:solidFill>
                <a:effectLst/>
                <a:latin typeface="Cairo Medium" panose="020B0604020202020204" charset="-78"/>
                <a:cs typeface="Cairo Medium" panose="020B0604020202020204" charset="-78"/>
              </a:rPr>
              <a:t>CholCheck</a:t>
            </a:r>
            <a:endParaRPr lang="en-US" sz="1000" i="0" dirty="0">
              <a:solidFill>
                <a:srgbClr val="DE465D"/>
              </a:solidFill>
              <a:effectLst/>
              <a:latin typeface="Cairo Medium" panose="020B0604020202020204" charset="-78"/>
              <a:cs typeface="Cairo Medium" panose="020B0604020202020204" charset="-78"/>
            </a:endParaRPr>
          </a:p>
          <a:p>
            <a:endParaRPr lang="en-US" sz="1000" i="0" dirty="0">
              <a:solidFill>
                <a:schemeClr val="accent1">
                  <a:lumMod val="75000"/>
                </a:schemeClr>
              </a:solidFill>
              <a:effectLst/>
              <a:latin typeface="Cairo Medium" panose="020B0604020202020204" charset="-78"/>
              <a:cs typeface="Cairo Medium" panose="020B0604020202020204" charset="-78"/>
            </a:endParaRPr>
          </a:p>
          <a:p>
            <a:r>
              <a:rPr lang="en-US" sz="1000" i="0" dirty="0">
                <a:solidFill>
                  <a:schemeClr val="accent1">
                    <a:lumMod val="75000"/>
                  </a:schemeClr>
                </a:solidFill>
                <a:effectLst/>
                <a:latin typeface="Cairo Medium" panose="020B0604020202020204" charset="-78"/>
                <a:cs typeface="Cairo Medium" panose="020B0604020202020204" charset="-78"/>
              </a:rPr>
              <a:t> </a:t>
            </a:r>
            <a:r>
              <a:rPr lang="en-US" sz="1000" i="0" dirty="0">
                <a:solidFill>
                  <a:schemeClr val="tx1"/>
                </a:solidFill>
                <a:effectLst/>
                <a:latin typeface="Cairo Medium" panose="020B0604020202020204" charset="-78"/>
                <a:cs typeface="Cairo Medium" panose="020B0604020202020204" charset="-78"/>
              </a:rPr>
              <a:t>| </a:t>
            </a:r>
            <a:r>
              <a:rPr lang="en-US" sz="1000" i="0" dirty="0">
                <a:solidFill>
                  <a:srgbClr val="FF6F00"/>
                </a:solidFill>
                <a:effectLst/>
                <a:latin typeface="Cairo Medium" panose="020B0604020202020204" charset="-78"/>
                <a:cs typeface="Cairo Medium" panose="020B0604020202020204" charset="-78"/>
              </a:rPr>
              <a:t>Education, </a:t>
            </a:r>
            <a:r>
              <a:rPr lang="en-US" sz="1000" i="0" dirty="0" err="1">
                <a:solidFill>
                  <a:srgbClr val="FF6F00"/>
                </a:solidFill>
                <a:effectLst/>
                <a:latin typeface="Cairo Medium" panose="020B0604020202020204" charset="-78"/>
                <a:cs typeface="Cairo Medium" panose="020B0604020202020204" charset="-78"/>
              </a:rPr>
              <a:t>PhysActivity</a:t>
            </a:r>
            <a:r>
              <a:rPr lang="en-US" sz="1000" i="0" dirty="0">
                <a:solidFill>
                  <a:srgbClr val="FF6F00"/>
                </a:solidFill>
                <a:effectLst/>
                <a:latin typeface="Cairo Medium" panose="020B0604020202020204" charset="-78"/>
                <a:cs typeface="Cairo Medium" panose="020B0604020202020204" charset="-78"/>
              </a:rPr>
              <a:t>, BMI, </a:t>
            </a:r>
            <a:r>
              <a:rPr lang="en-US" sz="1000" i="0" dirty="0" err="1">
                <a:solidFill>
                  <a:srgbClr val="FF6F00"/>
                </a:solidFill>
                <a:effectLst/>
                <a:latin typeface="Cairo Medium" panose="020B0604020202020204" charset="-78"/>
                <a:cs typeface="Cairo Medium" panose="020B0604020202020204" charset="-78"/>
              </a:rPr>
              <a:t>PhysHlth</a:t>
            </a:r>
            <a:r>
              <a:rPr lang="en-US" sz="1000" i="0" dirty="0">
                <a:solidFill>
                  <a:srgbClr val="FF6F00"/>
                </a:solidFill>
                <a:effectLst/>
                <a:latin typeface="Cairo Medium" panose="020B0604020202020204" charset="-78"/>
                <a:cs typeface="Cairo Medium" panose="020B0604020202020204" charset="-78"/>
              </a:rPr>
              <a:t>, Age, </a:t>
            </a:r>
            <a:r>
              <a:rPr lang="en-US" sz="1000" i="0" dirty="0" err="1">
                <a:solidFill>
                  <a:srgbClr val="FF6F00"/>
                </a:solidFill>
                <a:effectLst/>
                <a:latin typeface="Cairo Medium" panose="020B0604020202020204" charset="-78"/>
                <a:cs typeface="Cairo Medium" panose="020B0604020202020204" charset="-78"/>
              </a:rPr>
              <a:t>GenHlth</a:t>
            </a:r>
            <a:r>
              <a:rPr lang="en-US" sz="1000" i="0" dirty="0">
                <a:solidFill>
                  <a:srgbClr val="FF6F00"/>
                </a:solidFill>
                <a:effectLst/>
                <a:latin typeface="Cairo Medium" panose="020B0604020202020204" charset="-78"/>
                <a:cs typeface="Cairo Medium" panose="020B0604020202020204" charset="-78"/>
              </a:rPr>
              <a:t>, </a:t>
            </a:r>
            <a:r>
              <a:rPr lang="en-US" sz="1000" i="0" dirty="0" err="1">
                <a:solidFill>
                  <a:srgbClr val="FF6F00"/>
                </a:solidFill>
                <a:effectLst/>
                <a:latin typeface="Cairo Medium" panose="020B0604020202020204" charset="-78"/>
                <a:cs typeface="Cairo Medium" panose="020B0604020202020204" charset="-78"/>
              </a:rPr>
              <a:t>MentHlth</a:t>
            </a:r>
            <a:r>
              <a:rPr lang="en-US" sz="1000" i="0" dirty="0">
                <a:solidFill>
                  <a:srgbClr val="FF6F00"/>
                </a:solidFill>
                <a:effectLst/>
                <a:latin typeface="Cairo Medium" panose="020B0604020202020204" charset="-78"/>
                <a:cs typeface="Cairo Medium" panose="020B0604020202020204" charset="-78"/>
              </a:rPr>
              <a:t>, </a:t>
            </a:r>
            <a:r>
              <a:rPr lang="en-US" sz="1000" i="0" dirty="0" err="1">
                <a:solidFill>
                  <a:srgbClr val="FF6F00"/>
                </a:solidFill>
                <a:effectLst/>
                <a:latin typeface="Cairo Medium" panose="020B0604020202020204" charset="-78"/>
                <a:cs typeface="Cairo Medium" panose="020B0604020202020204" charset="-78"/>
              </a:rPr>
              <a:t>HighBP</a:t>
            </a:r>
            <a:r>
              <a:rPr lang="en-US" sz="1000" i="0" dirty="0">
                <a:solidFill>
                  <a:srgbClr val="FF6F00"/>
                </a:solidFill>
                <a:effectLst/>
                <a:latin typeface="Cairo Medium" panose="020B0604020202020204" charset="-78"/>
                <a:cs typeface="Cairo Medium" panose="020B0604020202020204" charset="-78"/>
              </a:rPr>
              <a:t>, Sex, </a:t>
            </a:r>
            <a:r>
              <a:rPr lang="en-US" sz="1000" i="0" dirty="0" err="1">
                <a:solidFill>
                  <a:srgbClr val="FF6F00"/>
                </a:solidFill>
                <a:effectLst/>
                <a:latin typeface="Cairo Medium" panose="020B0604020202020204" charset="-78"/>
                <a:cs typeface="Cairo Medium" panose="020B0604020202020204" charset="-78"/>
              </a:rPr>
              <a:t>HighChol</a:t>
            </a:r>
            <a:r>
              <a:rPr lang="en-US" sz="1000" i="0" dirty="0">
                <a:solidFill>
                  <a:srgbClr val="FF6F00"/>
                </a:solidFill>
                <a:effectLst/>
                <a:latin typeface="Cairo Medium" panose="020B0604020202020204" charset="-78"/>
                <a:cs typeface="Cairo Medium" panose="020B0604020202020204" charset="-78"/>
              </a:rPr>
              <a:t>, </a:t>
            </a:r>
            <a:r>
              <a:rPr lang="en-US" sz="1000" i="0" dirty="0" err="1">
                <a:solidFill>
                  <a:srgbClr val="FF6F00"/>
                </a:solidFill>
                <a:effectLst/>
                <a:latin typeface="Cairo Medium" panose="020B0604020202020204" charset="-78"/>
                <a:cs typeface="Cairo Medium" panose="020B0604020202020204" charset="-78"/>
              </a:rPr>
              <a:t>AnyHealthcare</a:t>
            </a:r>
            <a:r>
              <a:rPr lang="en-US" sz="1000" i="0" dirty="0">
                <a:solidFill>
                  <a:srgbClr val="FF6F00"/>
                </a:solidFill>
                <a:effectLst/>
                <a:latin typeface="Cairo Medium" panose="020B0604020202020204" charset="-78"/>
                <a:cs typeface="Cairo Medium" panose="020B0604020202020204" charset="-78"/>
              </a:rPr>
              <a:t>, Smoker</a:t>
            </a:r>
            <a:r>
              <a:rPr lang="en-US" sz="1000" b="1" i="0" dirty="0">
                <a:solidFill>
                  <a:schemeClr val="tx1"/>
                </a:solidFill>
                <a:effectLst/>
                <a:latin typeface="Cairo Medium" panose="020B0604020202020204" charset="-78"/>
                <a:cs typeface="Cairo Medium" panose="020B0604020202020204" charset="-78"/>
              </a:rPr>
              <a:t>)</a:t>
            </a:r>
            <a:endParaRPr lang="en-US" sz="1000" b="1" dirty="0">
              <a:solidFill>
                <a:schemeClr val="tx1"/>
              </a:solidFill>
              <a:latin typeface="Cairo Medium" panose="020B0604020202020204" charset="-78"/>
              <a:cs typeface="Cairo Medium" panose="020B0604020202020204" charset="-78"/>
            </a:endParaRPr>
          </a:p>
        </p:txBody>
      </p:sp>
    </p:spTree>
    <p:extLst>
      <p:ext uri="{BB962C8B-B14F-4D97-AF65-F5344CB8AC3E}">
        <p14:creationId xmlns:p14="http://schemas.microsoft.com/office/powerpoint/2010/main" val="2468618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84147-98B4-3122-41BC-E71BF667F67F}"/>
              </a:ext>
            </a:extLst>
          </p:cNvPr>
          <p:cNvSpPr>
            <a:spLocks noGrp="1"/>
          </p:cNvSpPr>
          <p:nvPr>
            <p:ph type="title"/>
          </p:nvPr>
        </p:nvSpPr>
        <p:spPr>
          <a:xfrm>
            <a:off x="192950" y="-82500"/>
            <a:ext cx="7704000" cy="572700"/>
          </a:xfrm>
        </p:spPr>
        <p:txBody>
          <a:bodyPr/>
          <a:lstStyle/>
          <a:p>
            <a:r>
              <a:rPr lang="en-US" dirty="0"/>
              <a:t>Active Trails:</a:t>
            </a:r>
          </a:p>
        </p:txBody>
      </p:sp>
      <p:pic>
        <p:nvPicPr>
          <p:cNvPr id="8" name="Picture 7">
            <a:extLst>
              <a:ext uri="{FF2B5EF4-FFF2-40B4-BE49-F238E27FC236}">
                <a16:creationId xmlns:a16="http://schemas.microsoft.com/office/drawing/2014/main" id="{578CA83A-9ABB-FB7E-3E89-8D84F2FB0F26}"/>
              </a:ext>
            </a:extLst>
          </p:cNvPr>
          <p:cNvPicPr>
            <a:picLocks noChangeAspect="1"/>
          </p:cNvPicPr>
          <p:nvPr/>
        </p:nvPicPr>
        <p:blipFill>
          <a:blip r:embed="rId2"/>
          <a:stretch>
            <a:fillRect/>
          </a:stretch>
        </p:blipFill>
        <p:spPr>
          <a:xfrm>
            <a:off x="96475" y="381043"/>
            <a:ext cx="8951050" cy="2190707"/>
          </a:xfrm>
          <a:prstGeom prst="rect">
            <a:avLst/>
          </a:prstGeom>
        </p:spPr>
      </p:pic>
      <p:sp>
        <p:nvSpPr>
          <p:cNvPr id="10" name="TextBox 9">
            <a:extLst>
              <a:ext uri="{FF2B5EF4-FFF2-40B4-BE49-F238E27FC236}">
                <a16:creationId xmlns:a16="http://schemas.microsoft.com/office/drawing/2014/main" id="{7AF4C044-2E6D-534C-3181-83F02A0978EC}"/>
              </a:ext>
            </a:extLst>
          </p:cNvPr>
          <p:cNvSpPr txBox="1"/>
          <p:nvPr/>
        </p:nvSpPr>
        <p:spPr>
          <a:xfrm>
            <a:off x="457342" y="2896731"/>
            <a:ext cx="7663033" cy="1446550"/>
          </a:xfrm>
          <a:prstGeom prst="rect">
            <a:avLst/>
          </a:prstGeom>
          <a:noFill/>
        </p:spPr>
        <p:txBody>
          <a:bodyPr wrap="square" rtlCol="0">
            <a:spAutoFit/>
          </a:bodyPr>
          <a:lstStyle/>
          <a:p>
            <a:endParaRPr lang="en-US" sz="1100" dirty="0">
              <a:solidFill>
                <a:schemeClr val="accent1">
                  <a:lumMod val="75000"/>
                </a:schemeClr>
              </a:solidFill>
              <a:latin typeface="Consolas" panose="020B0609020204030204" pitchFamily="49" charset="0"/>
            </a:endParaRPr>
          </a:p>
          <a:p>
            <a:endParaRPr lang="en-US" sz="1100" b="0" i="0" dirty="0">
              <a:solidFill>
                <a:schemeClr val="accent1">
                  <a:lumMod val="75000"/>
                </a:schemeClr>
              </a:solidFill>
              <a:effectLst/>
              <a:latin typeface="Consolas" panose="020B0609020204030204" pitchFamily="49" charset="0"/>
            </a:endParaRPr>
          </a:p>
          <a:p>
            <a:r>
              <a:rPr lang="en-US" sz="1100" b="0" i="0" dirty="0">
                <a:solidFill>
                  <a:schemeClr val="accent1">
                    <a:lumMod val="75000"/>
                  </a:schemeClr>
                </a:solidFill>
                <a:effectLst/>
                <a:latin typeface="Consolas" panose="020B0609020204030204" pitchFamily="49" charset="0"/>
              </a:rPr>
              <a:t>Active trails between </a:t>
            </a:r>
            <a:r>
              <a:rPr lang="en-US" sz="1100" b="0" i="0" dirty="0">
                <a:solidFill>
                  <a:schemeClr val="accent1">
                    <a:lumMod val="75000"/>
                  </a:schemeClr>
                </a:solidFill>
                <a:effectLst/>
                <a:highlight>
                  <a:srgbClr val="FFFF00"/>
                </a:highlight>
                <a:latin typeface="Consolas" panose="020B0609020204030204" pitchFamily="49" charset="0"/>
              </a:rPr>
              <a:t>'</a:t>
            </a:r>
            <a:r>
              <a:rPr lang="en-US" sz="1100" b="0" i="0" dirty="0" err="1">
                <a:solidFill>
                  <a:schemeClr val="accent1">
                    <a:lumMod val="75000"/>
                  </a:schemeClr>
                </a:solidFill>
                <a:effectLst/>
                <a:highlight>
                  <a:srgbClr val="FFFF00"/>
                </a:highlight>
                <a:latin typeface="Consolas" panose="020B0609020204030204" pitchFamily="49" charset="0"/>
              </a:rPr>
              <a:t>HighChol</a:t>
            </a:r>
            <a:r>
              <a:rPr lang="en-US" sz="1100" b="0" i="0" dirty="0">
                <a:solidFill>
                  <a:schemeClr val="accent1">
                    <a:lumMod val="75000"/>
                  </a:schemeClr>
                </a:solidFill>
                <a:effectLst/>
                <a:highlight>
                  <a:srgbClr val="FFFF00"/>
                </a:highlight>
                <a:latin typeface="Consolas" panose="020B0609020204030204" pitchFamily="49" charset="0"/>
              </a:rPr>
              <a:t>'</a:t>
            </a:r>
            <a:r>
              <a:rPr lang="en-US" sz="1100" b="0" i="0" dirty="0">
                <a:solidFill>
                  <a:schemeClr val="accent1">
                    <a:lumMod val="75000"/>
                  </a:schemeClr>
                </a:solidFill>
                <a:effectLst/>
                <a:latin typeface="Consolas" panose="020B0609020204030204" pitchFamily="49" charset="0"/>
              </a:rPr>
              <a:t> and </a:t>
            </a:r>
            <a:r>
              <a:rPr lang="en-US" sz="1100" b="0" i="0" dirty="0">
                <a:solidFill>
                  <a:schemeClr val="accent1">
                    <a:lumMod val="75000"/>
                  </a:schemeClr>
                </a:solidFill>
                <a:effectLst/>
                <a:highlight>
                  <a:srgbClr val="FFFF00"/>
                </a:highlight>
                <a:latin typeface="Consolas" panose="020B0609020204030204" pitchFamily="49" charset="0"/>
              </a:rPr>
              <a:t>{'Stroke', '</a:t>
            </a:r>
            <a:r>
              <a:rPr lang="en-US" sz="1100" b="0" i="0" dirty="0" err="1">
                <a:solidFill>
                  <a:schemeClr val="accent1">
                    <a:lumMod val="75000"/>
                  </a:schemeClr>
                </a:solidFill>
                <a:effectLst/>
                <a:highlight>
                  <a:srgbClr val="FFFF00"/>
                </a:highlight>
                <a:latin typeface="Consolas" panose="020B0609020204030204" pitchFamily="49" charset="0"/>
              </a:rPr>
              <a:t>Diabetes_binary</a:t>
            </a:r>
            <a:r>
              <a:rPr lang="en-US" sz="1100" b="0" i="0" dirty="0">
                <a:solidFill>
                  <a:schemeClr val="accent1">
                    <a:lumMod val="75000"/>
                  </a:schemeClr>
                </a:solidFill>
                <a:effectLst/>
                <a:highlight>
                  <a:srgbClr val="FFFF00"/>
                </a:highlight>
                <a:latin typeface="Consolas" panose="020B0609020204030204" pitchFamily="49" charset="0"/>
              </a:rPr>
              <a:t>', '</a:t>
            </a:r>
            <a:r>
              <a:rPr lang="en-US" sz="1100" b="0" i="0" dirty="0" err="1">
                <a:solidFill>
                  <a:schemeClr val="accent1">
                    <a:lumMod val="75000"/>
                  </a:schemeClr>
                </a:solidFill>
                <a:effectLst/>
                <a:highlight>
                  <a:srgbClr val="FFFF00"/>
                </a:highlight>
                <a:latin typeface="Consolas" panose="020B0609020204030204" pitchFamily="49" charset="0"/>
              </a:rPr>
              <a:t>DiffWalk</a:t>
            </a:r>
            <a:r>
              <a:rPr lang="en-US" sz="1100" b="0" i="0" dirty="0">
                <a:solidFill>
                  <a:schemeClr val="accent1">
                    <a:lumMod val="75000"/>
                  </a:schemeClr>
                </a:solidFill>
                <a:effectLst/>
                <a:highlight>
                  <a:srgbClr val="FFFF00"/>
                </a:highlight>
                <a:latin typeface="Consolas" panose="020B0609020204030204" pitchFamily="49" charset="0"/>
              </a:rPr>
              <a:t>', '</a:t>
            </a:r>
            <a:r>
              <a:rPr lang="en-US" sz="1100" b="0" i="0" dirty="0" err="1">
                <a:solidFill>
                  <a:schemeClr val="accent1">
                    <a:lumMod val="75000"/>
                  </a:schemeClr>
                </a:solidFill>
                <a:effectLst/>
                <a:highlight>
                  <a:srgbClr val="FFFF00"/>
                </a:highlight>
                <a:latin typeface="Consolas" panose="020B0609020204030204" pitchFamily="49" charset="0"/>
              </a:rPr>
              <a:t>HeartDiseaseorAttack</a:t>
            </a:r>
            <a:r>
              <a:rPr lang="en-US" sz="1100" b="0" i="0" dirty="0">
                <a:solidFill>
                  <a:schemeClr val="accent1">
                    <a:lumMod val="75000"/>
                  </a:schemeClr>
                </a:solidFill>
                <a:effectLst/>
                <a:highlight>
                  <a:srgbClr val="FFFF00"/>
                </a:highlight>
                <a:latin typeface="Consolas" panose="020B0609020204030204" pitchFamily="49" charset="0"/>
              </a:rPr>
              <a:t>'} </a:t>
            </a:r>
            <a:r>
              <a:rPr lang="en-US" sz="1100" b="0" i="0" dirty="0">
                <a:solidFill>
                  <a:schemeClr val="accent1">
                    <a:lumMod val="75000"/>
                  </a:schemeClr>
                </a:solidFill>
                <a:effectLst/>
                <a:latin typeface="Consolas" panose="020B0609020204030204" pitchFamily="49" charset="0"/>
              </a:rPr>
              <a:t>given the evidence </a:t>
            </a:r>
            <a:r>
              <a:rPr lang="en-US" sz="1100" b="1" i="0" dirty="0">
                <a:solidFill>
                  <a:schemeClr val="accent1">
                    <a:lumMod val="75000"/>
                  </a:schemeClr>
                </a:solidFill>
                <a:effectLst/>
                <a:highlight>
                  <a:srgbClr val="00FF00"/>
                </a:highlight>
                <a:latin typeface="Consolas" panose="020B0609020204030204" pitchFamily="49" charset="0"/>
              </a:rPr>
              <a:t>{'</a:t>
            </a:r>
            <a:r>
              <a:rPr lang="en-US" sz="1100" b="1" i="0" dirty="0" err="1">
                <a:solidFill>
                  <a:schemeClr val="accent1">
                    <a:lumMod val="75000"/>
                  </a:schemeClr>
                </a:solidFill>
                <a:effectLst/>
                <a:highlight>
                  <a:srgbClr val="00FF00"/>
                </a:highlight>
                <a:latin typeface="Consolas" panose="020B0609020204030204" pitchFamily="49" charset="0"/>
              </a:rPr>
              <a:t>PhysActivity</a:t>
            </a:r>
            <a:r>
              <a:rPr lang="en-US" sz="1100" b="1" i="0" dirty="0">
                <a:solidFill>
                  <a:schemeClr val="accent1">
                    <a:lumMod val="75000"/>
                  </a:schemeClr>
                </a:solidFill>
                <a:effectLst/>
                <a:highlight>
                  <a:srgbClr val="00FF00"/>
                </a:highlight>
                <a:latin typeface="Consolas" panose="020B0609020204030204" pitchFamily="49" charset="0"/>
              </a:rPr>
              <a:t>', '</a:t>
            </a:r>
            <a:r>
              <a:rPr lang="en-US" sz="1100" b="1" i="0" dirty="0" err="1">
                <a:solidFill>
                  <a:schemeClr val="accent1">
                    <a:lumMod val="75000"/>
                  </a:schemeClr>
                </a:solidFill>
                <a:effectLst/>
                <a:highlight>
                  <a:srgbClr val="00FF00"/>
                </a:highlight>
                <a:latin typeface="Consolas" panose="020B0609020204030204" pitchFamily="49" charset="0"/>
              </a:rPr>
              <a:t>HvyAlcoholConsump</a:t>
            </a:r>
            <a:r>
              <a:rPr lang="en-US" sz="1100" b="1" i="0" dirty="0">
                <a:solidFill>
                  <a:schemeClr val="accent1">
                    <a:lumMod val="75000"/>
                  </a:schemeClr>
                </a:solidFill>
                <a:effectLst/>
                <a:highlight>
                  <a:srgbClr val="00FF00"/>
                </a:highlight>
                <a:latin typeface="Consolas" panose="020B0609020204030204" pitchFamily="49" charset="0"/>
              </a:rPr>
              <a:t>', '</a:t>
            </a:r>
            <a:r>
              <a:rPr lang="en-US" sz="1100" b="1" i="0" dirty="0" err="1">
                <a:solidFill>
                  <a:schemeClr val="accent1">
                    <a:lumMod val="75000"/>
                  </a:schemeClr>
                </a:solidFill>
                <a:effectLst/>
                <a:highlight>
                  <a:srgbClr val="00FF00"/>
                </a:highlight>
                <a:latin typeface="Consolas" panose="020B0609020204030204" pitchFamily="49" charset="0"/>
              </a:rPr>
              <a:t>PhysHlth</a:t>
            </a:r>
            <a:r>
              <a:rPr lang="en-US" sz="1100" b="1" i="0" dirty="0">
                <a:solidFill>
                  <a:schemeClr val="accent1">
                    <a:lumMod val="75000"/>
                  </a:schemeClr>
                </a:solidFill>
                <a:effectLst/>
                <a:highlight>
                  <a:srgbClr val="00FF00"/>
                </a:highlight>
                <a:latin typeface="Consolas" panose="020B0609020204030204" pitchFamily="49" charset="0"/>
              </a:rPr>
              <a:t>’}.</a:t>
            </a:r>
          </a:p>
          <a:p>
            <a:endParaRPr lang="en-US" sz="1100" b="1" dirty="0">
              <a:solidFill>
                <a:schemeClr val="accent1">
                  <a:lumMod val="75000"/>
                </a:schemeClr>
              </a:solidFill>
              <a:highlight>
                <a:srgbClr val="00FF00"/>
              </a:highlight>
              <a:latin typeface="Consolas" panose="020B0609020204030204" pitchFamily="49" charset="0"/>
            </a:endParaRPr>
          </a:p>
          <a:p>
            <a:endParaRPr lang="en-US" sz="1100" b="1" dirty="0">
              <a:solidFill>
                <a:schemeClr val="accent1">
                  <a:lumMod val="75000"/>
                </a:schemeClr>
              </a:solidFill>
              <a:highlight>
                <a:srgbClr val="00FF00"/>
              </a:highlight>
              <a:latin typeface="Consolas" panose="020B0609020204030204" pitchFamily="49" charset="0"/>
            </a:endParaRPr>
          </a:p>
          <a:p>
            <a:r>
              <a:rPr lang="en-US" sz="1100" b="0" i="0" dirty="0">
                <a:solidFill>
                  <a:schemeClr val="accent1">
                    <a:lumMod val="75000"/>
                  </a:schemeClr>
                </a:solidFill>
                <a:effectLst/>
                <a:latin typeface="Consolas" panose="020B0609020204030204" pitchFamily="49" charset="0"/>
              </a:rPr>
              <a:t>Markov blanket of </a:t>
            </a:r>
            <a:r>
              <a:rPr lang="en-US" sz="1100" b="0" i="0" dirty="0">
                <a:solidFill>
                  <a:schemeClr val="accent1">
                    <a:lumMod val="75000"/>
                  </a:schemeClr>
                </a:solidFill>
                <a:effectLst/>
                <a:highlight>
                  <a:srgbClr val="FFFF00"/>
                </a:highlight>
                <a:latin typeface="Consolas" panose="020B0609020204030204" pitchFamily="49" charset="0"/>
              </a:rPr>
              <a:t>'</a:t>
            </a:r>
            <a:r>
              <a:rPr lang="en-US" sz="1100" b="0" i="0" dirty="0" err="1">
                <a:solidFill>
                  <a:schemeClr val="accent1">
                    <a:lumMod val="75000"/>
                  </a:schemeClr>
                </a:solidFill>
                <a:effectLst/>
                <a:highlight>
                  <a:srgbClr val="FFFF00"/>
                </a:highlight>
                <a:latin typeface="Consolas" panose="020B0609020204030204" pitchFamily="49" charset="0"/>
              </a:rPr>
              <a:t>HeartDiseaseorAttack</a:t>
            </a:r>
            <a:r>
              <a:rPr lang="en-US" sz="1100" b="0" i="0" dirty="0">
                <a:solidFill>
                  <a:schemeClr val="accent1">
                    <a:lumMod val="75000"/>
                  </a:schemeClr>
                </a:solidFill>
                <a:effectLst/>
                <a:highlight>
                  <a:srgbClr val="FFFF00"/>
                </a:highlight>
                <a:latin typeface="Consolas" panose="020B0609020204030204" pitchFamily="49" charset="0"/>
              </a:rPr>
              <a:t>'</a:t>
            </a:r>
            <a:r>
              <a:rPr lang="en-US" sz="1100" b="0" i="0" dirty="0">
                <a:solidFill>
                  <a:schemeClr val="accent1">
                    <a:lumMod val="75000"/>
                  </a:schemeClr>
                </a:solidFill>
                <a:effectLst/>
                <a:latin typeface="Consolas" panose="020B0609020204030204" pitchFamily="49" charset="0"/>
              </a:rPr>
              <a:t> is </a:t>
            </a:r>
            <a:r>
              <a:rPr lang="en-US" sz="1100" b="0" i="0" dirty="0">
                <a:solidFill>
                  <a:schemeClr val="accent1">
                    <a:lumMod val="75000"/>
                  </a:schemeClr>
                </a:solidFill>
                <a:effectLst/>
                <a:highlight>
                  <a:srgbClr val="00FF00"/>
                </a:highlight>
                <a:latin typeface="Consolas" panose="020B0609020204030204" pitchFamily="49" charset="0"/>
              </a:rPr>
              <a:t>{'Stroke', '</a:t>
            </a:r>
            <a:r>
              <a:rPr lang="en-US" sz="1100" b="0" i="0" dirty="0" err="1">
                <a:solidFill>
                  <a:schemeClr val="accent1">
                    <a:lumMod val="75000"/>
                  </a:schemeClr>
                </a:solidFill>
                <a:effectLst/>
                <a:highlight>
                  <a:srgbClr val="00FF00"/>
                </a:highlight>
                <a:latin typeface="Consolas" panose="020B0609020204030204" pitchFamily="49" charset="0"/>
              </a:rPr>
              <a:t>HvyAlcoholConsump</a:t>
            </a:r>
            <a:r>
              <a:rPr lang="en-US" sz="1100" b="0" i="0" dirty="0">
                <a:solidFill>
                  <a:schemeClr val="accent1">
                    <a:lumMod val="75000"/>
                  </a:schemeClr>
                </a:solidFill>
                <a:effectLst/>
                <a:highlight>
                  <a:srgbClr val="00FF00"/>
                </a:highlight>
                <a:latin typeface="Consolas" panose="020B0609020204030204" pitchFamily="49" charset="0"/>
              </a:rPr>
              <a:t>', 'BMI', '</a:t>
            </a:r>
            <a:r>
              <a:rPr lang="en-US" sz="1100" b="0" i="0" dirty="0" err="1">
                <a:solidFill>
                  <a:schemeClr val="accent1">
                    <a:lumMod val="75000"/>
                  </a:schemeClr>
                </a:solidFill>
                <a:effectLst/>
                <a:highlight>
                  <a:srgbClr val="00FF00"/>
                </a:highlight>
                <a:latin typeface="Consolas" panose="020B0609020204030204" pitchFamily="49" charset="0"/>
              </a:rPr>
              <a:t>HighBP</a:t>
            </a:r>
            <a:r>
              <a:rPr lang="en-US" sz="1100" b="0" i="0" dirty="0">
                <a:solidFill>
                  <a:schemeClr val="accent1">
                    <a:lumMod val="75000"/>
                  </a:schemeClr>
                </a:solidFill>
                <a:effectLst/>
                <a:highlight>
                  <a:srgbClr val="00FF00"/>
                </a:highlight>
                <a:latin typeface="Consolas" panose="020B0609020204030204" pitchFamily="49" charset="0"/>
              </a:rPr>
              <a:t>', '</a:t>
            </a:r>
            <a:r>
              <a:rPr lang="en-US" sz="1100" b="0" i="0" dirty="0" err="1">
                <a:solidFill>
                  <a:schemeClr val="accent1">
                    <a:lumMod val="75000"/>
                  </a:schemeClr>
                </a:solidFill>
                <a:effectLst/>
                <a:highlight>
                  <a:srgbClr val="00FF00"/>
                </a:highlight>
                <a:latin typeface="Consolas" panose="020B0609020204030204" pitchFamily="49" charset="0"/>
              </a:rPr>
              <a:t>HighChol</a:t>
            </a:r>
            <a:r>
              <a:rPr lang="en-US" sz="1100" b="0" i="0" dirty="0">
                <a:solidFill>
                  <a:schemeClr val="accent1">
                    <a:lumMod val="75000"/>
                  </a:schemeClr>
                </a:solidFill>
                <a:effectLst/>
                <a:highlight>
                  <a:srgbClr val="00FF00"/>
                </a:highlight>
                <a:latin typeface="Consolas" panose="020B0609020204030204" pitchFamily="49" charset="0"/>
              </a:rPr>
              <a:t>', 'Smoker'}</a:t>
            </a:r>
            <a:endParaRPr lang="en-US" sz="1100" b="1" dirty="0">
              <a:solidFill>
                <a:schemeClr val="accent1">
                  <a:lumMod val="75000"/>
                </a:schemeClr>
              </a:solidFill>
              <a:highlight>
                <a:srgbClr val="00FF00"/>
              </a:highlight>
            </a:endParaRPr>
          </a:p>
        </p:txBody>
      </p:sp>
      <p:pic>
        <p:nvPicPr>
          <p:cNvPr id="12" name="Picture 11">
            <a:extLst>
              <a:ext uri="{FF2B5EF4-FFF2-40B4-BE49-F238E27FC236}">
                <a16:creationId xmlns:a16="http://schemas.microsoft.com/office/drawing/2014/main" id="{2075C7E8-C036-314B-7F90-BCC0B9578551}"/>
              </a:ext>
            </a:extLst>
          </p:cNvPr>
          <p:cNvPicPr>
            <a:picLocks noChangeAspect="1"/>
          </p:cNvPicPr>
          <p:nvPr/>
        </p:nvPicPr>
        <p:blipFill>
          <a:blip r:embed="rId3"/>
          <a:stretch>
            <a:fillRect/>
          </a:stretch>
        </p:blipFill>
        <p:spPr>
          <a:xfrm>
            <a:off x="510682" y="3711370"/>
            <a:ext cx="3534268" cy="133369"/>
          </a:xfrm>
          <a:prstGeom prst="rect">
            <a:avLst/>
          </a:prstGeom>
        </p:spPr>
      </p:pic>
      <p:pic>
        <p:nvPicPr>
          <p:cNvPr id="14" name="Picture 13">
            <a:extLst>
              <a:ext uri="{FF2B5EF4-FFF2-40B4-BE49-F238E27FC236}">
                <a16:creationId xmlns:a16="http://schemas.microsoft.com/office/drawing/2014/main" id="{6867C4AE-EDC4-698B-5727-11897C7D8D90}"/>
              </a:ext>
            </a:extLst>
          </p:cNvPr>
          <p:cNvPicPr>
            <a:picLocks noChangeAspect="1"/>
          </p:cNvPicPr>
          <p:nvPr/>
        </p:nvPicPr>
        <p:blipFill>
          <a:blip r:embed="rId4"/>
          <a:stretch>
            <a:fillRect/>
          </a:stretch>
        </p:blipFill>
        <p:spPr>
          <a:xfrm>
            <a:off x="544024" y="3050880"/>
            <a:ext cx="7001852" cy="161948"/>
          </a:xfrm>
          <a:prstGeom prst="rect">
            <a:avLst/>
          </a:prstGeom>
        </p:spPr>
      </p:pic>
    </p:spTree>
    <p:extLst>
      <p:ext uri="{BB962C8B-B14F-4D97-AF65-F5344CB8AC3E}">
        <p14:creationId xmlns:p14="http://schemas.microsoft.com/office/powerpoint/2010/main" val="653420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FF665-1D70-7F70-C47B-7C2CC0476D8B}"/>
              </a:ext>
            </a:extLst>
          </p:cNvPr>
          <p:cNvSpPr>
            <a:spLocks noGrp="1"/>
          </p:cNvSpPr>
          <p:nvPr>
            <p:ph type="title"/>
          </p:nvPr>
        </p:nvSpPr>
        <p:spPr>
          <a:xfrm>
            <a:off x="384720" y="0"/>
            <a:ext cx="7704000" cy="572700"/>
          </a:xfrm>
        </p:spPr>
        <p:txBody>
          <a:bodyPr/>
          <a:lstStyle/>
          <a:p>
            <a:r>
              <a:rPr lang="en-US" dirty="0"/>
              <a:t>Limitation: </a:t>
            </a:r>
          </a:p>
        </p:txBody>
      </p:sp>
      <p:pic>
        <p:nvPicPr>
          <p:cNvPr id="12" name="Picture 11">
            <a:extLst>
              <a:ext uri="{FF2B5EF4-FFF2-40B4-BE49-F238E27FC236}">
                <a16:creationId xmlns:a16="http://schemas.microsoft.com/office/drawing/2014/main" id="{74F7307D-6E04-2B3A-7C51-D3380614E32A}"/>
              </a:ext>
            </a:extLst>
          </p:cNvPr>
          <p:cNvPicPr>
            <a:picLocks noChangeAspect="1"/>
          </p:cNvPicPr>
          <p:nvPr/>
        </p:nvPicPr>
        <p:blipFill>
          <a:blip r:embed="rId2"/>
          <a:stretch>
            <a:fillRect/>
          </a:stretch>
        </p:blipFill>
        <p:spPr>
          <a:xfrm>
            <a:off x="663747" y="572700"/>
            <a:ext cx="7145946" cy="4435103"/>
          </a:xfrm>
          <a:prstGeom prst="rect">
            <a:avLst/>
          </a:prstGeom>
        </p:spPr>
      </p:pic>
    </p:spTree>
    <p:extLst>
      <p:ext uri="{BB962C8B-B14F-4D97-AF65-F5344CB8AC3E}">
        <p14:creationId xmlns:p14="http://schemas.microsoft.com/office/powerpoint/2010/main" val="1875896767"/>
      </p:ext>
    </p:extLst>
  </p:cSld>
  <p:clrMapOvr>
    <a:masterClrMapping/>
  </p:clrMapOvr>
</p:sld>
</file>

<file path=ppt/theme/theme1.xml><?xml version="1.0" encoding="utf-8"?>
<a:theme xmlns:a="http://schemas.openxmlformats.org/drawingml/2006/main" name="AI and DNA Medical Breakthrough by Slidesgo">
  <a:themeElements>
    <a:clrScheme name="Simple Light">
      <a:dk1>
        <a:srgbClr val="1A2340"/>
      </a:dk1>
      <a:lt1>
        <a:srgbClr val="FFFFFF"/>
      </a:lt1>
      <a:dk2>
        <a:srgbClr val="0009A6"/>
      </a:dk2>
      <a:lt2>
        <a:srgbClr val="B338F4"/>
      </a:lt2>
      <a:accent1>
        <a:srgbClr val="DE465D"/>
      </a:accent1>
      <a:accent2>
        <a:srgbClr val="FF6F00"/>
      </a:accent2>
      <a:accent3>
        <a:srgbClr val="72EBC3"/>
      </a:accent3>
      <a:accent4>
        <a:srgbClr val="FEC8C9"/>
      </a:accent4>
      <a:accent5>
        <a:srgbClr val="FFFFFF"/>
      </a:accent5>
      <a:accent6>
        <a:srgbClr val="FFFFFF"/>
      </a:accent6>
      <a:hlink>
        <a:srgbClr val="1A23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1489</TotalTime>
  <Words>871</Words>
  <Application>Microsoft Office PowerPoint</Application>
  <PresentationFormat>On-screen Show (16:9)</PresentationFormat>
  <Paragraphs>65</Paragraphs>
  <Slides>21</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Proxima Nova</vt:lpstr>
      <vt:lpstr>Consolas</vt:lpstr>
      <vt:lpstr>Cairo Medium</vt:lpstr>
      <vt:lpstr>Cairo</vt:lpstr>
      <vt:lpstr>Raleway</vt:lpstr>
      <vt:lpstr>Arial</vt:lpstr>
      <vt:lpstr>Space Grotesk SemiBold</vt:lpstr>
      <vt:lpstr>AI and DNA Medical Breakthrough by Slidesgo</vt:lpstr>
      <vt:lpstr>Slidesgo Final Pages</vt:lpstr>
      <vt:lpstr>Evaluating Causal Bayesian Networks for Diabetes Risk Assessment  </vt:lpstr>
      <vt:lpstr>What is diabetes?</vt:lpstr>
      <vt:lpstr>PowerPoint Presentation</vt:lpstr>
      <vt:lpstr>Network Definition </vt:lpstr>
      <vt:lpstr>1-Network construction</vt:lpstr>
      <vt:lpstr>Some of CPTs:</vt:lpstr>
      <vt:lpstr>Markov Condition: </vt:lpstr>
      <vt:lpstr>Active Trails:</vt:lpstr>
      <vt:lpstr>Limitation: </vt:lpstr>
      <vt:lpstr>Variable Elimination: </vt:lpstr>
      <vt:lpstr>PowerPoint Presentation</vt:lpstr>
      <vt:lpstr>PowerPoint Presentation</vt:lpstr>
      <vt:lpstr>PowerPoint Presentation</vt:lpstr>
      <vt:lpstr>PowerPoint Presentation</vt:lpstr>
      <vt:lpstr>Forward sampling:</vt:lpstr>
      <vt:lpstr>PowerPoint Presentation</vt:lpstr>
      <vt:lpstr>PowerPoint Presentation</vt:lpstr>
      <vt:lpstr>PowerPoint Presentation</vt:lpstr>
      <vt:lpstr>PowerPoint Presentation</vt:lpstr>
      <vt:lpstr>Thanks</vt:lpstr>
      <vt:lpstr>Fonts &amp; colors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Causal Bayesian Networks for Diabetes Risk Assessment</dc:title>
  <dc:creator>Xavi Ramezani</dc:creator>
  <cp:lastModifiedBy>Xavi Ramezani</cp:lastModifiedBy>
  <cp:revision>3</cp:revision>
  <dcterms:modified xsi:type="dcterms:W3CDTF">2024-05-05T22:49:20Z</dcterms:modified>
</cp:coreProperties>
</file>