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5" r:id="rId7"/>
    <p:sldId id="266" r:id="rId8"/>
    <p:sldId id="261" r:id="rId9"/>
    <p:sldId id="262" r:id="rId10"/>
    <p:sldId id="269" r:id="rId11"/>
    <p:sldId id="270" r:id="rId12"/>
    <p:sldId id="263" r:id="rId13"/>
    <p:sldId id="264" r:id="rId14"/>
    <p:sldId id="271"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E0D"/>
    <a:srgbClr val="004D86"/>
    <a:srgbClr val="CC3300"/>
    <a:srgbClr val="004800"/>
    <a:srgbClr val="004600"/>
    <a:srgbClr val="0000CC"/>
    <a:srgbClr val="003300"/>
    <a:srgbClr val="FFFF00"/>
    <a:srgbClr val="0066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1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7C9B81F-C347-4BEF-BFDF-29C42F48304A}" type="datetimeFigureOut">
              <a:rPr lang="en-US" smtClean="0"/>
              <a:pPr/>
              <a:t>5/2/2012</a:t>
            </a:fld>
            <a:endParaRPr lang="en-US"/>
          </a:p>
        </p:txBody>
      </p:sp>
      <p:sp>
        <p:nvSpPr>
          <p:cNvPr id="16" name="Slide Number Placeholder 15"/>
          <p:cNvSpPr>
            <a:spLocks noGrp="1"/>
          </p:cNvSpPr>
          <p:nvPr>
            <p:ph type="sldNum" sz="quarter" idx="11"/>
          </p:nvPr>
        </p:nvSpPr>
        <p:spPr/>
        <p:txBody>
          <a:bodyPr/>
          <a:lstStyle/>
          <a:p>
            <a:fld id="{042AED99-7FB4-404E-8A97-64753DCE42EC}"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7C9B81F-C347-4BEF-BFDF-29C42F48304A}" type="datetimeFigureOut">
              <a:rPr lang="en-US" smtClean="0"/>
              <a:pPr/>
              <a:t>5/2/2012</a:t>
            </a:fld>
            <a:endParaRPr lang="en-US"/>
          </a:p>
        </p:txBody>
      </p:sp>
      <p:sp>
        <p:nvSpPr>
          <p:cNvPr id="15" name="Slide Number Placeholder 14"/>
          <p:cNvSpPr>
            <a:spLocks noGrp="1"/>
          </p:cNvSpPr>
          <p:nvPr>
            <p:ph type="sldNum" sz="quarter" idx="15"/>
          </p:nvPr>
        </p:nvSpPr>
        <p:spPr/>
        <p:txBody>
          <a:bodyPr/>
          <a:lstStyle>
            <a:lvl1pPr algn="ctr">
              <a:defRPr/>
            </a:lvl1pPr>
          </a:lstStyle>
          <a:p>
            <a:fld id="{042AED99-7FB4-404E-8A97-64753DCE42EC}"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C9B81F-C347-4BEF-BFDF-29C42F48304A}" type="datetimeFigureOut">
              <a:rPr lang="en-US" smtClean="0"/>
              <a:pPr/>
              <a:t>5/2/2012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7C9B81F-C347-4BEF-BFDF-29C42F48304A}" type="datetimeFigureOut">
              <a:rPr lang="en-US" smtClean="0"/>
              <a:pPr/>
              <a:t>5/2/2012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dirty="0"/>
          </a:p>
        </p:txBody>
      </p:sp>
      <p:sp>
        <p:nvSpPr>
          <p:cNvPr id="7" name="Date Placeholder 6"/>
          <p:cNvSpPr>
            <a:spLocks noGrp="1"/>
          </p:cNvSpPr>
          <p:nvPr>
            <p:ph type="dt" sz="half" idx="10"/>
          </p:nvPr>
        </p:nvSpPr>
        <p:spPr/>
        <p:txBody>
          <a:bodyPr/>
          <a:lstStyle/>
          <a:p>
            <a:fld id="{47C9B81F-C347-4BEF-BFDF-29C42F48304A}" type="datetimeFigureOut">
              <a:rPr lang="en-US" smtClean="0"/>
              <a:pPr/>
              <a:t>5/2/2012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C9B81F-C347-4BEF-BFDF-29C42F48304A}" type="datetimeFigureOut">
              <a:rPr lang="en-US" smtClean="0"/>
              <a:pPr/>
              <a:t>5/2/2012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5/2/2012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7C9B81F-C347-4BEF-BFDF-29C42F48304A}" type="datetimeFigureOut">
              <a:rPr lang="en-US" smtClean="0"/>
              <a:pPr/>
              <a:t>5/2/2012</a:t>
            </a:fld>
            <a:endParaRPr lang="en-US"/>
          </a:p>
        </p:txBody>
      </p:sp>
      <p:sp>
        <p:nvSpPr>
          <p:cNvPr id="9" name="Slide Number Placeholder 8"/>
          <p:cNvSpPr>
            <a:spLocks noGrp="1"/>
          </p:cNvSpPr>
          <p:nvPr>
            <p:ph type="sldNum" sz="quarter" idx="15"/>
          </p:nvPr>
        </p:nvSpPr>
        <p:spPr/>
        <p:txBody>
          <a:bodyPr/>
          <a:lstStyle/>
          <a:p>
            <a:fld id="{042AED99-7FB4-404E-8A97-64753DCE42EC}"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7C9B81F-C347-4BEF-BFDF-29C42F48304A}" type="datetimeFigureOut">
              <a:rPr lang="en-US" smtClean="0"/>
              <a:pPr/>
              <a:t>5/2/2012</a:t>
            </a:fld>
            <a:endParaRPr lang="en-US"/>
          </a:p>
        </p:txBody>
      </p:sp>
      <p:sp>
        <p:nvSpPr>
          <p:cNvPr id="9" name="Slide Number Placeholder 8"/>
          <p:cNvSpPr>
            <a:spLocks noGrp="1"/>
          </p:cNvSpPr>
          <p:nvPr>
            <p:ph type="sldNum" sz="quarter" idx="11"/>
          </p:nvPr>
        </p:nvSpPr>
        <p:spPr/>
        <p:txBody>
          <a:bodyPr/>
          <a:lstStyle/>
          <a:p>
            <a:fld id="{042AED99-7FB4-404E-8A97-64753DCE42EC}"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7C9B81F-C347-4BEF-BFDF-29C42F48304A}" type="datetimeFigureOut">
              <a:rPr lang="en-US" smtClean="0"/>
              <a:pPr/>
              <a:t>5/2/2012</a:t>
            </a:fld>
            <a:endParaRPr lang="en-US" dirty="0">
              <a:solidFill>
                <a:schemeClr val="tx2">
                  <a:shade val="9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lgn="l" eaLnBrk="1" latinLnBrk="0" hangingPunct="1"/>
            <a:endParaRPr kumimoji="0" lang="en-US" dirty="0">
              <a:solidFill>
                <a:schemeClr val="tx2">
                  <a:shade val="90000"/>
                </a:schemeClr>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42AED99-7FB4-404E-8A97-64753DCE42EC}" type="slidenum">
              <a:rPr kumimoji="0" lang="en-US" smtClean="0"/>
              <a:pPr/>
              <a:t>‹#›</a:t>
            </a:fld>
            <a:endParaRPr kumimoji="0" lang="en-US" dirty="0">
              <a:solidFill>
                <a:schemeClr val="tx2">
                  <a:shade val="90000"/>
                </a:schemeClr>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005064"/>
            <a:ext cx="8305800" cy="1512168"/>
          </a:xfrm>
        </p:spPr>
        <p:txBody>
          <a:bodyPr/>
          <a:lstStyle/>
          <a:p>
            <a:r>
              <a:rPr lang="en-US" dirty="0" smtClean="0"/>
              <a:t>PROJECT BY</a:t>
            </a:r>
          </a:p>
          <a:p>
            <a:endParaRPr lang="en-US" dirty="0" smtClean="0"/>
          </a:p>
          <a:p>
            <a:r>
              <a:rPr lang="en-US" sz="2800" b="1" dirty="0" smtClean="0">
                <a:solidFill>
                  <a:schemeClr val="bg1"/>
                </a:solidFill>
                <a:latin typeface="Wickenden Cafe NDP" pitchFamily="2" charset="0"/>
              </a:rPr>
              <a:t>TANMAY KAVATHEKAR</a:t>
            </a:r>
          </a:p>
          <a:p>
            <a:endParaRPr lang="en-IN" dirty="0" smtClean="0"/>
          </a:p>
          <a:p>
            <a:endParaRPr lang="en-IN" dirty="0"/>
          </a:p>
        </p:txBody>
      </p:sp>
      <p:sp>
        <p:nvSpPr>
          <p:cNvPr id="2" name="Title 1"/>
          <p:cNvSpPr>
            <a:spLocks noGrp="1"/>
          </p:cNvSpPr>
          <p:nvPr>
            <p:ph type="ctrTitle"/>
          </p:nvPr>
        </p:nvSpPr>
        <p:spPr>
          <a:xfrm>
            <a:off x="-396552" y="908720"/>
            <a:ext cx="10009112" cy="1512168"/>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IN" sz="7500" b="1" cap="all" spc="0" dirty="0" smtClean="0">
                <a:ln/>
                <a:solidFill>
                  <a:schemeClr val="tx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Neuropol" pitchFamily="34" charset="0"/>
              </a:rPr>
              <a:t>Bipedal Robot</a:t>
            </a:r>
            <a:endParaRPr lang="en-IN" sz="7500" b="1" cap="all" spc="0" dirty="0">
              <a:ln/>
              <a:solidFill>
                <a:schemeClr val="tx1">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Neuropo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713312"/>
          </a:xfrm>
        </p:spPr>
        <p:txBody>
          <a:bodyPr>
            <a:normAutofit lnSpcReduction="10000"/>
          </a:bodyPr>
          <a:lstStyle/>
          <a:p>
            <a:pPr>
              <a:buClrTx/>
              <a:buFont typeface="Wingdings" pitchFamily="2" charset="2"/>
              <a:buChar char="Ø"/>
            </a:pPr>
            <a:r>
              <a:rPr lang="en-IN" sz="2400" dirty="0" smtClean="0">
                <a:solidFill>
                  <a:srgbClr val="000000"/>
                </a:solidFill>
              </a:rPr>
              <a:t>Assembly of the robot took time as we had to align each motor at 90 degree before and after each part was added, so that the mistakes could be rectified quickly and easily.</a:t>
            </a:r>
          </a:p>
          <a:p>
            <a:pPr>
              <a:buClrTx/>
              <a:buFont typeface="Wingdings" pitchFamily="2" charset="2"/>
              <a:buChar char="Ø"/>
            </a:pPr>
            <a:r>
              <a:rPr lang="en-IN" sz="2400" dirty="0" smtClean="0">
                <a:solidFill>
                  <a:srgbClr val="000000"/>
                </a:solidFill>
              </a:rPr>
              <a:t>We tried to use more than 2 motors using the supply from the board the supply was insufficient, hence used a supply of 5V,15A.</a:t>
            </a:r>
          </a:p>
          <a:p>
            <a:pPr>
              <a:buClrTx/>
              <a:buFont typeface="Wingdings" pitchFamily="2" charset="2"/>
              <a:buChar char="Ø"/>
            </a:pPr>
            <a:r>
              <a:rPr lang="en-IN" sz="2400" dirty="0" smtClean="0">
                <a:solidFill>
                  <a:srgbClr val="000000"/>
                </a:solidFill>
              </a:rPr>
              <a:t>The motion of servo was quick, hence </a:t>
            </a:r>
            <a:r>
              <a:rPr lang="en-IN" sz="2400" dirty="0" smtClean="0">
                <a:solidFill>
                  <a:srgbClr val="000000"/>
                </a:solidFill>
              </a:rPr>
              <a:t>we introduced a “for” loop so that there was a delay after every 2 degree the motor moved.</a:t>
            </a:r>
            <a:endParaRPr lang="en-IN" sz="2400" dirty="0" smtClean="0">
              <a:solidFill>
                <a:srgbClr val="000000"/>
              </a:solidFill>
            </a:endParaRPr>
          </a:p>
          <a:p>
            <a:pPr>
              <a:buClrTx/>
              <a:buFont typeface="Wingdings" pitchFamily="2" charset="2"/>
              <a:buChar char="Ø"/>
            </a:pPr>
            <a:r>
              <a:rPr lang="en-IN" sz="2400" dirty="0" smtClean="0">
                <a:solidFill>
                  <a:srgbClr val="000000"/>
                </a:solidFill>
              </a:rPr>
              <a:t>While moving from double support to pre-swing phase we </a:t>
            </a:r>
            <a:r>
              <a:rPr lang="en-IN" sz="2400" dirty="0" smtClean="0">
                <a:solidFill>
                  <a:srgbClr val="000000"/>
                </a:solidFill>
              </a:rPr>
              <a:t>tilted the ankle servo so that the CG of the robot shifted slightly over the other leg, before tilting the robot over the other leg.</a:t>
            </a:r>
            <a:endParaRPr lang="en-IN" sz="2400" dirty="0" smtClean="0">
              <a:solidFill>
                <a:srgbClr val="000000"/>
              </a:solidFill>
            </a:endParaRPr>
          </a:p>
          <a:p>
            <a:pPr>
              <a:buClrTx/>
              <a:buFont typeface="Wingdings" pitchFamily="2" charset="2"/>
              <a:buChar char="Ø"/>
            </a:pPr>
            <a:endParaRPr lang="en-IN" sz="2400" dirty="0"/>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Task completed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Tx/>
              <a:buFont typeface="Wingdings" pitchFamily="2" charset="2"/>
              <a:buChar char="Ø"/>
            </a:pPr>
            <a:r>
              <a:rPr lang="en-IN" sz="2400" dirty="0" smtClean="0">
                <a:solidFill>
                  <a:srgbClr val="000000"/>
                </a:solidFill>
              </a:rPr>
              <a:t>During the walking motion the major problem faced was that of servo jitter which causes the motor to jerk making it difficult to walk smoothly as well as maintain balance.</a:t>
            </a:r>
          </a:p>
          <a:p>
            <a:pPr>
              <a:buClrTx/>
              <a:buFont typeface="Wingdings" pitchFamily="2" charset="2"/>
              <a:buChar char="Ø"/>
            </a:pPr>
            <a:endParaRPr lang="en-IN" dirty="0"/>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Task completed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435280" cy="4824536"/>
          </a:xfrm>
        </p:spPr>
        <p:txBody>
          <a:bodyPr>
            <a:normAutofit/>
          </a:bodyPr>
          <a:lstStyle/>
          <a:p>
            <a:pPr>
              <a:buClrTx/>
              <a:buNone/>
            </a:pPr>
            <a:r>
              <a:rPr lang="en-IN" sz="2400" b="1" dirty="0" smtClean="0">
                <a:solidFill>
                  <a:srgbClr val="004800"/>
                </a:solidFill>
              </a:rPr>
              <a:t>Motor </a:t>
            </a:r>
            <a:r>
              <a:rPr lang="en-IN" sz="2400" b="1" dirty="0" smtClean="0">
                <a:solidFill>
                  <a:srgbClr val="004800"/>
                </a:solidFill>
              </a:rPr>
              <a:t>testing:</a:t>
            </a:r>
            <a:endParaRPr lang="en-IN" sz="2400" dirty="0" smtClean="0">
              <a:solidFill>
                <a:srgbClr val="004800"/>
              </a:solidFill>
            </a:endParaRPr>
          </a:p>
          <a:p>
            <a:pPr lvl="0">
              <a:buClrTx/>
              <a:buFont typeface="Wingdings" pitchFamily="2" charset="2"/>
              <a:buChar char="Ø"/>
            </a:pPr>
            <a:r>
              <a:rPr lang="en-IN" sz="2400" dirty="0" smtClean="0">
                <a:solidFill>
                  <a:srgbClr val="000000"/>
                </a:solidFill>
              </a:rPr>
              <a:t>First, each motor of the robot is tested for proper functioning. Then the motor are aligned at 90 degrees. When the robot is assembled each servo is aligned at 45 and 135 degrees to check the direction of motion.</a:t>
            </a:r>
          </a:p>
          <a:p>
            <a:pPr lvl="0">
              <a:buClrTx/>
              <a:buNone/>
            </a:pPr>
            <a:endParaRPr lang="en-IN" sz="2400" dirty="0" smtClean="0">
              <a:solidFill>
                <a:srgbClr val="000000"/>
              </a:solidFill>
            </a:endParaRPr>
          </a:p>
          <a:p>
            <a:pPr>
              <a:buClrTx/>
              <a:buNone/>
            </a:pPr>
            <a:r>
              <a:rPr lang="en-IN" sz="2400" b="1" dirty="0" smtClean="0">
                <a:solidFill>
                  <a:srgbClr val="004800"/>
                </a:solidFill>
              </a:rPr>
              <a:t>Robot testing:</a:t>
            </a:r>
            <a:endParaRPr lang="en-IN" sz="2400" dirty="0" smtClean="0">
              <a:solidFill>
                <a:srgbClr val="004800"/>
              </a:solidFill>
            </a:endParaRPr>
          </a:p>
          <a:p>
            <a:pPr lvl="0">
              <a:buClrTx/>
              <a:buFont typeface="Wingdings" pitchFamily="2" charset="2"/>
              <a:buChar char="Ø"/>
            </a:pPr>
            <a:r>
              <a:rPr lang="en-IN" sz="2400" dirty="0" smtClean="0">
                <a:solidFill>
                  <a:srgbClr val="000000"/>
                </a:solidFill>
              </a:rPr>
              <a:t>We tried to tilt the robot on one leg, but it did not balance itself and toppled </a:t>
            </a:r>
            <a:r>
              <a:rPr lang="en-IN" sz="2400" dirty="0" smtClean="0">
                <a:solidFill>
                  <a:srgbClr val="000000"/>
                </a:solidFill>
              </a:rPr>
              <a:t>immediately.</a:t>
            </a:r>
            <a:endParaRPr lang="en-IN" sz="2400" dirty="0" smtClean="0">
              <a:solidFill>
                <a:srgbClr val="000000"/>
              </a:solidFill>
            </a:endParaRPr>
          </a:p>
          <a:p>
            <a:pPr lvl="0">
              <a:buClrTx/>
              <a:buFont typeface="Wingdings" pitchFamily="2" charset="2"/>
              <a:buChar char="Ø"/>
            </a:pPr>
            <a:r>
              <a:rPr lang="en-IN" sz="2400" dirty="0" smtClean="0">
                <a:solidFill>
                  <a:srgbClr val="000000"/>
                </a:solidFill>
              </a:rPr>
              <a:t>While tilting the robot over one leg we observed that the motion was too </a:t>
            </a:r>
            <a:r>
              <a:rPr lang="en-IN" sz="2400" dirty="0" smtClean="0">
                <a:solidFill>
                  <a:srgbClr val="000000"/>
                </a:solidFill>
              </a:rPr>
              <a:t>sudden. </a:t>
            </a:r>
            <a:endParaRPr lang="en-IN" sz="2400" dirty="0" smtClean="0">
              <a:solidFill>
                <a:srgbClr val="000000"/>
              </a:solidFill>
            </a:endParaRPr>
          </a:p>
          <a:p>
            <a:endParaRPr lang="en-IN" dirty="0"/>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Test plan &amp; cases</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484784"/>
            <a:ext cx="8229600" cy="4824536"/>
          </a:xfrm>
        </p:spPr>
        <p:txBody>
          <a:bodyPr>
            <a:normAutofit/>
          </a:bodyPr>
          <a:lstStyle/>
          <a:p>
            <a:pPr lvl="0">
              <a:buClrTx/>
              <a:buFont typeface="Wingdings" pitchFamily="2" charset="2"/>
              <a:buChar char="Ø"/>
            </a:pPr>
            <a:r>
              <a:rPr lang="en-IN" sz="2400" dirty="0" smtClean="0">
                <a:solidFill>
                  <a:srgbClr val="000000"/>
                </a:solidFill>
              </a:rPr>
              <a:t>Then we went forward create a sideways motion by tilting the ankle joint and pushing it suddenly to the ground. We get better motion if the surface is plain.</a:t>
            </a:r>
          </a:p>
          <a:p>
            <a:pPr lvl="0">
              <a:buClrTx/>
              <a:buFont typeface="Wingdings" pitchFamily="2" charset="2"/>
              <a:buChar char="Ø"/>
            </a:pPr>
            <a:r>
              <a:rPr lang="en-IN" sz="2400" dirty="0" smtClean="0">
                <a:solidFill>
                  <a:srgbClr val="000000"/>
                </a:solidFill>
              </a:rPr>
              <a:t>Then we move forward to perform a kicking motion. </a:t>
            </a:r>
          </a:p>
          <a:p>
            <a:pPr lvl="0">
              <a:buClrTx/>
              <a:buFont typeface="Wingdings" pitchFamily="2" charset="2"/>
              <a:buChar char="Ø"/>
            </a:pPr>
            <a:r>
              <a:rPr lang="en-IN" sz="2400" dirty="0" smtClean="0">
                <a:solidFill>
                  <a:srgbClr val="000000"/>
                </a:solidFill>
              </a:rPr>
              <a:t>After kicking the next step was to complete the entire walking motion</a:t>
            </a:r>
            <a:r>
              <a:rPr lang="en-IN" sz="2400" dirty="0" smtClean="0">
                <a:solidFill>
                  <a:srgbClr val="000000"/>
                </a:solidFill>
              </a:rPr>
              <a:t>. During the walking motion the major problem faced was that of servo jitter which causes the motor to jerk making it difficult to walk smoothly as well as maintain </a:t>
            </a:r>
            <a:r>
              <a:rPr lang="en-IN" sz="2400" dirty="0" smtClean="0">
                <a:solidFill>
                  <a:srgbClr val="000000"/>
                </a:solidFill>
              </a:rPr>
              <a:t>balance.</a:t>
            </a:r>
          </a:p>
          <a:p>
            <a:pPr lvl="0">
              <a:buClrTx/>
              <a:buFont typeface="Wingdings" pitchFamily="2" charset="2"/>
              <a:buChar char="Ø"/>
            </a:pPr>
            <a:r>
              <a:rPr lang="en-IN" sz="2400" dirty="0" smtClean="0">
                <a:solidFill>
                  <a:srgbClr val="000000"/>
                </a:solidFill>
              </a:rPr>
              <a:t>The output for various phases are shown: </a:t>
            </a:r>
            <a:endParaRPr lang="en-IN" sz="2400" dirty="0" smtClean="0">
              <a:solidFill>
                <a:srgbClr val="000000"/>
              </a:solidFill>
            </a:endParaRPr>
          </a:p>
          <a:p>
            <a:endParaRPr lang="en-IN" dirty="0"/>
          </a:p>
        </p:txBody>
      </p:sp>
      <p:sp>
        <p:nvSpPr>
          <p:cNvPr id="7" name="Title 6"/>
          <p:cNvSpPr>
            <a:spLocks noGrp="1"/>
          </p:cNvSpPr>
          <p:nvPr>
            <p:ph type="title"/>
          </p:nvPr>
        </p:nvSpPr>
        <p:spPr>
          <a:xfrm>
            <a:off x="457200" y="152400"/>
            <a:ext cx="8229600" cy="1116360"/>
          </a:xfrm>
        </p:spPr>
        <p:txBody>
          <a:bodyPr/>
          <a:lstStyle/>
          <a:p>
            <a:r>
              <a:rPr lang="en-IN" dirty="0" smtClean="0">
                <a:solidFill>
                  <a:srgbClr val="FFFF00"/>
                </a:solidFill>
              </a:rPr>
              <a:t>Test plan &amp; cases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Test plan &amp; cases</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1979712" y="1484784"/>
            <a:ext cx="4931299" cy="492933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Tx/>
              <a:buFont typeface="Wingdings" pitchFamily="2" charset="2"/>
              <a:buChar char="Ø"/>
            </a:pPr>
            <a:r>
              <a:rPr lang="en-IN" sz="2400" dirty="0" smtClean="0">
                <a:solidFill>
                  <a:schemeClr val="bg1"/>
                </a:solidFill>
              </a:rPr>
              <a:t>We can attach I/R sensors to detect obstacles.</a:t>
            </a:r>
          </a:p>
          <a:p>
            <a:pPr>
              <a:buClrTx/>
              <a:buFont typeface="Wingdings" pitchFamily="2" charset="2"/>
              <a:buChar char="Ø"/>
            </a:pPr>
            <a:r>
              <a:rPr lang="en-IN" sz="2400" dirty="0" smtClean="0">
                <a:solidFill>
                  <a:schemeClr val="bg1"/>
                </a:solidFill>
              </a:rPr>
              <a:t>Force sensors can be used for better balance.</a:t>
            </a:r>
          </a:p>
          <a:p>
            <a:pPr>
              <a:buClrTx/>
              <a:buFont typeface="Wingdings" pitchFamily="2" charset="2"/>
              <a:buChar char="Ø"/>
            </a:pPr>
            <a:r>
              <a:rPr lang="en-IN" sz="2400" dirty="0" smtClean="0">
                <a:solidFill>
                  <a:schemeClr val="bg1"/>
                </a:solidFill>
              </a:rPr>
              <a:t>A circuit powered by Li-ion can be used to create a autonomous robot.</a:t>
            </a:r>
          </a:p>
          <a:p>
            <a:pPr>
              <a:buClrTx/>
              <a:buFont typeface="Wingdings" pitchFamily="2" charset="2"/>
              <a:buChar char="Ø"/>
            </a:pPr>
            <a:r>
              <a:rPr lang="en-IN" sz="2400" dirty="0" smtClean="0">
                <a:solidFill>
                  <a:schemeClr val="bg1"/>
                </a:solidFill>
              </a:rPr>
              <a:t>The robot can be controlled via </a:t>
            </a:r>
            <a:r>
              <a:rPr lang="en-IN" sz="2400" dirty="0" err="1" smtClean="0">
                <a:solidFill>
                  <a:schemeClr val="bg1"/>
                </a:solidFill>
              </a:rPr>
              <a:t>X’bee</a:t>
            </a:r>
            <a:r>
              <a:rPr lang="en-IN" sz="2400" dirty="0" smtClean="0">
                <a:solidFill>
                  <a:schemeClr val="bg1"/>
                </a:solidFill>
              </a:rPr>
              <a:t> </a:t>
            </a:r>
            <a:r>
              <a:rPr lang="en-IN" sz="2400" dirty="0" smtClean="0">
                <a:solidFill>
                  <a:schemeClr val="bg1"/>
                </a:solidFill>
              </a:rPr>
              <a:t>wirelessly.</a:t>
            </a:r>
          </a:p>
          <a:p>
            <a:pPr>
              <a:buClrTx/>
              <a:buFont typeface="Wingdings" pitchFamily="2" charset="2"/>
              <a:buChar char="Ø"/>
            </a:pPr>
            <a:r>
              <a:rPr lang="en-IN" sz="2400" dirty="0" smtClean="0">
                <a:solidFill>
                  <a:schemeClr val="bg1"/>
                </a:solidFill>
              </a:rPr>
              <a:t>The upper body of the robot can be added to create a complete humanoid.</a:t>
            </a:r>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Future enhancements</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2348880"/>
            <a:ext cx="9143999" cy="1569660"/>
          </a:xfrm>
          <a:prstGeom prst="rect">
            <a:avLst/>
          </a:prstGeom>
          <a:noFill/>
        </p:spPr>
        <p:txBody>
          <a:bodyPr wrap="square" lIns="91440" tIns="45720" rIns="91440" bIns="45720">
            <a:spAutoFit/>
          </a:bodyPr>
          <a:lstStyle/>
          <a:p>
            <a:pPr algn="ctr"/>
            <a:r>
              <a:rPr lang="en-US" sz="9600" b="1" cap="all" dirty="0" smtClean="0">
                <a:ln w="9000" cmpd="sng">
                  <a:solidFill>
                    <a:schemeClr val="accent4">
                      <a:shade val="50000"/>
                      <a:satMod val="120000"/>
                    </a:schemeClr>
                  </a:solidFill>
                  <a:prstDash val="solid"/>
                </a:ln>
                <a:solidFill>
                  <a:schemeClr val="bg1"/>
                </a:solidFill>
                <a:effectLst>
                  <a:outerShdw blurRad="76200" dir="10440000" sx="105000" sy="105000" algn="ctr" rotWithShape="0">
                    <a:srgbClr val="000000">
                      <a:alpha val="22000"/>
                    </a:srgbClr>
                  </a:outerShdw>
                  <a:reflection blurRad="12700" stA="28000" endPos="45000" dist="1000" dir="5400000" sy="-100000" algn="bl" rotWithShape="0"/>
                </a:effectLst>
                <a:latin typeface="Bradley Hand ITC" pitchFamily="66" charset="0"/>
              </a:rPr>
              <a:t>Thank You</a:t>
            </a:r>
            <a:endParaRPr lang="en-US" sz="9600" b="1" cap="all" dirty="0">
              <a:ln w="9000" cmpd="sng">
                <a:solidFill>
                  <a:schemeClr val="accent4">
                    <a:shade val="50000"/>
                    <a:satMod val="120000"/>
                  </a:schemeClr>
                </a:solidFill>
                <a:prstDash val="solid"/>
              </a:ln>
              <a:solidFill>
                <a:schemeClr val="bg1"/>
              </a:solidFill>
              <a:effectLst>
                <a:outerShdw blurRad="76200" dir="10440000" sx="105000" sy="105000" algn="ctr" rotWithShape="0">
                  <a:srgbClr val="000000">
                    <a:alpha val="22000"/>
                  </a:srgbClr>
                </a:outerShdw>
                <a:reflection blurRad="12700" stA="28000" endPos="45000" dist="1000" dir="5400000" sy="-100000" algn="bl" rotWithShape="0"/>
              </a:effectLst>
              <a:latin typeface="Bradley Hand ITC"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56792"/>
            <a:ext cx="8507288" cy="5301208"/>
          </a:xfrm>
        </p:spPr>
        <p:txBody>
          <a:bodyPr>
            <a:normAutofit/>
          </a:bodyPr>
          <a:lstStyle/>
          <a:p>
            <a:pPr>
              <a:buClrTx/>
              <a:buFont typeface="Wingdings" pitchFamily="2" charset="2"/>
              <a:buChar char="Ø"/>
            </a:pPr>
            <a:r>
              <a:rPr lang="en-US" sz="2400" dirty="0" smtClean="0">
                <a:solidFill>
                  <a:schemeClr val="bg1"/>
                </a:solidFill>
              </a:rPr>
              <a:t>BIPEDALISM is a form of locomotion in which a robot moves by the means of its rear limbs or legs.</a:t>
            </a:r>
          </a:p>
          <a:p>
            <a:pPr>
              <a:buClrTx/>
              <a:buFont typeface="Wingdings" pitchFamily="2" charset="2"/>
              <a:buChar char="Ø"/>
            </a:pPr>
            <a:r>
              <a:rPr lang="en-US" sz="2400" dirty="0" smtClean="0">
                <a:solidFill>
                  <a:schemeClr val="bg1"/>
                </a:solidFill>
              </a:rPr>
              <a:t>In this project on BIPEDAL robot we are trying to build a  robot which has structure similar to human legs.</a:t>
            </a:r>
          </a:p>
          <a:p>
            <a:pPr>
              <a:buClrTx/>
              <a:buFont typeface="Wingdings" pitchFamily="2" charset="2"/>
              <a:buChar char="Ø"/>
            </a:pPr>
            <a:r>
              <a:rPr lang="en-US" sz="2400" dirty="0" smtClean="0">
                <a:solidFill>
                  <a:schemeClr val="bg1"/>
                </a:solidFill>
              </a:rPr>
              <a:t>The BIPED will perform tasks like walking.</a:t>
            </a:r>
          </a:p>
          <a:p>
            <a:pPr>
              <a:buClrTx/>
              <a:buFont typeface="Wingdings" pitchFamily="2" charset="2"/>
              <a:buChar char="Ø"/>
            </a:pPr>
            <a:r>
              <a:rPr lang="en-US" sz="2400" dirty="0" smtClean="0">
                <a:solidFill>
                  <a:schemeClr val="bg1"/>
                </a:solidFill>
              </a:rPr>
              <a:t>The Biped has 6 degrees of freedom, 3 for each leg.</a:t>
            </a:r>
          </a:p>
          <a:p>
            <a:pPr>
              <a:buClrTx/>
              <a:buFont typeface="Wingdings" pitchFamily="2" charset="2"/>
              <a:buChar char="Ø"/>
            </a:pPr>
            <a:r>
              <a:rPr lang="en-US" sz="2400" dirty="0" smtClean="0">
                <a:solidFill>
                  <a:schemeClr val="bg1"/>
                </a:solidFill>
              </a:rPr>
              <a:t>The Biped will try to balance its weight on one its legs and move forward by swinging its other legs.</a:t>
            </a:r>
          </a:p>
          <a:p>
            <a:pPr>
              <a:buClrTx/>
              <a:buFont typeface="Wingdings" pitchFamily="2" charset="2"/>
              <a:buChar char="Ø"/>
            </a:pPr>
            <a:r>
              <a:rPr lang="en-US" sz="2400" dirty="0" smtClean="0">
                <a:solidFill>
                  <a:schemeClr val="bg1"/>
                </a:solidFill>
              </a:rPr>
              <a:t>Mostly the Biped works autonomously depending on the input program.</a:t>
            </a:r>
            <a:endParaRPr lang="en-IN" sz="2400" dirty="0"/>
          </a:p>
        </p:txBody>
      </p:sp>
      <p:sp>
        <p:nvSpPr>
          <p:cNvPr id="3" name="Title 2"/>
          <p:cNvSpPr>
            <a:spLocks noGrp="1"/>
          </p:cNvSpPr>
          <p:nvPr>
            <p:ph type="title"/>
          </p:nvPr>
        </p:nvSpPr>
        <p:spPr>
          <a:xfrm>
            <a:off x="457200" y="152400"/>
            <a:ext cx="8229600" cy="1116360"/>
          </a:xfrm>
        </p:spPr>
        <p:txBody>
          <a:bodyPr/>
          <a:lstStyle/>
          <a:p>
            <a:r>
              <a:rPr lang="en-IN" dirty="0" smtClean="0">
                <a:solidFill>
                  <a:srgbClr val="FFFF00"/>
                </a:solidFill>
              </a:rPr>
              <a:t>Project Overview</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507288" cy="5445224"/>
          </a:xfrm>
        </p:spPr>
        <p:txBody>
          <a:bodyPr>
            <a:normAutofit/>
          </a:bodyPr>
          <a:lstStyle/>
          <a:p>
            <a:pPr>
              <a:buClrTx/>
              <a:buNone/>
            </a:pPr>
            <a:r>
              <a:rPr lang="en-US" sz="2400" dirty="0" smtClean="0">
                <a:solidFill>
                  <a:schemeClr val="bg1"/>
                </a:solidFill>
              </a:rPr>
              <a:t> </a:t>
            </a:r>
            <a:r>
              <a:rPr lang="en-US" sz="2400" dirty="0" smtClean="0">
                <a:solidFill>
                  <a:srgbClr val="004800"/>
                </a:solidFill>
              </a:rPr>
              <a:t>Tasks:</a:t>
            </a:r>
          </a:p>
          <a:p>
            <a:pPr>
              <a:buClrTx/>
              <a:buFont typeface="Wingdings" pitchFamily="2" charset="2"/>
              <a:buChar char="Ø"/>
            </a:pPr>
            <a:r>
              <a:rPr lang="en-US" sz="2400" dirty="0" smtClean="0">
                <a:solidFill>
                  <a:schemeClr val="bg1"/>
                </a:solidFill>
              </a:rPr>
              <a:t>Creating a structure for the Biped use</a:t>
            </a:r>
          </a:p>
          <a:p>
            <a:pPr>
              <a:buClrTx/>
              <a:buFont typeface="Wingdings" pitchFamily="2" charset="2"/>
              <a:buChar char="Ø"/>
            </a:pPr>
            <a:r>
              <a:rPr lang="en-US" sz="2400" dirty="0" smtClean="0">
                <a:solidFill>
                  <a:schemeClr val="bg1"/>
                </a:solidFill>
              </a:rPr>
              <a:t>Making the controlling circuit .</a:t>
            </a:r>
          </a:p>
          <a:p>
            <a:pPr>
              <a:buClrTx/>
              <a:buFont typeface="Wingdings" pitchFamily="2" charset="2"/>
              <a:buChar char="Ø"/>
            </a:pPr>
            <a:r>
              <a:rPr lang="en-US" sz="2400" dirty="0" smtClean="0">
                <a:solidFill>
                  <a:schemeClr val="bg1"/>
                </a:solidFill>
              </a:rPr>
              <a:t>Interfacing the circuit and the motors.</a:t>
            </a:r>
          </a:p>
          <a:p>
            <a:pPr>
              <a:buClrTx/>
              <a:buFont typeface="Wingdings" pitchFamily="2" charset="2"/>
              <a:buChar char="Ø"/>
            </a:pPr>
            <a:r>
              <a:rPr lang="en-US" sz="2400" dirty="0" smtClean="0">
                <a:solidFill>
                  <a:schemeClr val="bg1"/>
                </a:solidFill>
              </a:rPr>
              <a:t>Writing a program for motion of the Biped.</a:t>
            </a:r>
          </a:p>
          <a:p>
            <a:pPr>
              <a:buClrTx/>
              <a:buFont typeface="Wingdings" pitchFamily="2" charset="2"/>
              <a:buChar char="Ø"/>
            </a:pPr>
            <a:r>
              <a:rPr lang="en-US" sz="2400" dirty="0" smtClean="0">
                <a:solidFill>
                  <a:schemeClr val="bg1"/>
                </a:solidFill>
              </a:rPr>
              <a:t>Using the interface to establish a smoother walking sequence for the Biped.</a:t>
            </a:r>
          </a:p>
          <a:p>
            <a:pPr>
              <a:buClrTx/>
              <a:buNone/>
            </a:pPr>
            <a:r>
              <a:rPr lang="en-IN" sz="2400" dirty="0" smtClean="0">
                <a:solidFill>
                  <a:srgbClr val="004600"/>
                </a:solidFill>
              </a:rPr>
              <a:t>Requirements:</a:t>
            </a:r>
          </a:p>
          <a:p>
            <a:pPr>
              <a:buClrTx/>
              <a:buFont typeface="Wingdings" pitchFamily="2" charset="2"/>
              <a:buChar char="Ø"/>
            </a:pPr>
            <a:r>
              <a:rPr lang="en-IN" sz="2400" dirty="0" smtClean="0">
                <a:solidFill>
                  <a:schemeClr val="bg1"/>
                </a:solidFill>
              </a:rPr>
              <a:t>ATMEGA 640 development board.</a:t>
            </a:r>
          </a:p>
          <a:p>
            <a:pPr>
              <a:buClrTx/>
              <a:buFont typeface="Wingdings" pitchFamily="2" charset="2"/>
              <a:buChar char="Ø"/>
            </a:pPr>
            <a:r>
              <a:rPr lang="en-IN" sz="2400" dirty="0" smtClean="0">
                <a:solidFill>
                  <a:schemeClr val="bg1"/>
                </a:solidFill>
              </a:rPr>
              <a:t>Servo motors .</a:t>
            </a:r>
          </a:p>
          <a:p>
            <a:pPr>
              <a:buClrTx/>
              <a:buFont typeface="Wingdings" pitchFamily="2" charset="2"/>
              <a:buChar char="Ø"/>
            </a:pPr>
            <a:r>
              <a:rPr lang="en-IN" sz="2400" dirty="0" smtClean="0">
                <a:solidFill>
                  <a:schemeClr val="bg1"/>
                </a:solidFill>
              </a:rPr>
              <a:t>Servo arm and jacket kits</a:t>
            </a:r>
          </a:p>
          <a:p>
            <a:pPr>
              <a:buNone/>
            </a:pPr>
            <a:endParaRPr lang="en-IN" dirty="0">
              <a:solidFill>
                <a:schemeClr val="bg1"/>
              </a:solidFill>
            </a:endParaRPr>
          </a:p>
        </p:txBody>
      </p:sp>
      <p:sp>
        <p:nvSpPr>
          <p:cNvPr id="3" name="Title 2"/>
          <p:cNvSpPr>
            <a:spLocks noGrp="1"/>
          </p:cNvSpPr>
          <p:nvPr>
            <p:ph type="title"/>
          </p:nvPr>
        </p:nvSpPr>
        <p:spPr>
          <a:xfrm>
            <a:off x="457200" y="152400"/>
            <a:ext cx="8229600" cy="1116360"/>
          </a:xfrm>
        </p:spPr>
        <p:txBody>
          <a:bodyPr/>
          <a:lstStyle/>
          <a:p>
            <a:r>
              <a:rPr lang="en-IN" dirty="0" smtClean="0">
                <a:solidFill>
                  <a:srgbClr val="FFFF00"/>
                </a:solidFill>
              </a:rPr>
              <a:t>Requirements &amp; tasks</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Tx/>
              <a:buFont typeface="Wingdings" pitchFamily="2" charset="2"/>
              <a:buChar char="Ø"/>
            </a:pPr>
            <a:r>
              <a:rPr lang="en-US" dirty="0" smtClean="0">
                <a:solidFill>
                  <a:schemeClr val="bg1"/>
                </a:solidFill>
              </a:rPr>
              <a:t>First we write a program to generate PWM signals.</a:t>
            </a:r>
          </a:p>
          <a:p>
            <a:pPr>
              <a:buClrTx/>
              <a:buFont typeface="Wingdings" pitchFamily="2" charset="2"/>
              <a:buChar char="Ø"/>
            </a:pPr>
            <a:r>
              <a:rPr lang="en-US" dirty="0" smtClean="0">
                <a:solidFill>
                  <a:schemeClr val="bg1"/>
                </a:solidFill>
              </a:rPr>
              <a:t>Then all the motors are aligned to 90 degrees.</a:t>
            </a:r>
          </a:p>
          <a:p>
            <a:pPr>
              <a:buClrTx/>
              <a:buFont typeface="Wingdings" pitchFamily="2" charset="2"/>
              <a:buChar char="Ø"/>
            </a:pPr>
            <a:r>
              <a:rPr lang="en-US" dirty="0" smtClean="0">
                <a:solidFill>
                  <a:schemeClr val="bg1"/>
                </a:solidFill>
              </a:rPr>
              <a:t>The structure is made by using servo jackets and servo arms. The jackets hold the servo motors in place.</a:t>
            </a:r>
          </a:p>
          <a:p>
            <a:pPr>
              <a:buClrTx/>
              <a:buFont typeface="Wingdings" pitchFamily="2" charset="2"/>
              <a:buChar char="Ø"/>
            </a:pPr>
            <a:r>
              <a:rPr lang="en-US" dirty="0" smtClean="0">
                <a:solidFill>
                  <a:schemeClr val="bg1"/>
                </a:solidFill>
              </a:rPr>
              <a:t>Next is to interface the motors with a the circuit and test it.</a:t>
            </a:r>
          </a:p>
          <a:p>
            <a:pPr>
              <a:buClrTx/>
              <a:buFont typeface="Wingdings" pitchFamily="2" charset="2"/>
              <a:buChar char="Ø"/>
            </a:pPr>
            <a:r>
              <a:rPr lang="en-US" dirty="0" smtClean="0">
                <a:solidFill>
                  <a:schemeClr val="bg1"/>
                </a:solidFill>
              </a:rPr>
              <a:t>Then the code is further developed for autonomous control of the Biped and the robot is tested.</a:t>
            </a:r>
          </a:p>
          <a:p>
            <a:pPr>
              <a:buFont typeface="Wingdings" pitchFamily="2" charset="2"/>
              <a:buChar char="Ø"/>
            </a:pPr>
            <a:endParaRPr lang="en-IN" dirty="0"/>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Project plan</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Block diagram</a:t>
            </a:r>
            <a:endParaRPr lang="en-IN" dirty="0">
              <a:solidFill>
                <a:srgbClr val="FFFF00"/>
              </a:solidFill>
            </a:endParaRPr>
          </a:p>
        </p:txBody>
      </p:sp>
      <p:sp>
        <p:nvSpPr>
          <p:cNvPr id="8" name="Content Placeholder 7"/>
          <p:cNvSpPr>
            <a:spLocks noGrp="1"/>
          </p:cNvSpPr>
          <p:nvPr>
            <p:ph idx="1"/>
          </p:nvPr>
        </p:nvSpPr>
        <p:spPr/>
        <p:txBody>
          <a:bodyPr/>
          <a:lstStyle/>
          <a:p>
            <a:endParaRPr lang="en-IN" dirty="0"/>
          </a:p>
        </p:txBody>
      </p:sp>
      <p:sp>
        <p:nvSpPr>
          <p:cNvPr id="9" name="Rounded Rectangle 8"/>
          <p:cNvSpPr/>
          <p:nvPr/>
        </p:nvSpPr>
        <p:spPr>
          <a:xfrm>
            <a:off x="3563888" y="2348880"/>
            <a:ext cx="1872208" cy="1224136"/>
          </a:xfrm>
          <a:prstGeom prst="roundRect">
            <a:avLst/>
          </a:prstGeom>
          <a:solidFill>
            <a:schemeClr val="accent1">
              <a:alpha val="0"/>
            </a:schemeClr>
          </a:solidFill>
          <a:ln w="76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MICRO- CONTROLLER</a:t>
            </a:r>
            <a:endParaRPr lang="en-IN" b="1" dirty="0">
              <a:solidFill>
                <a:schemeClr val="bg1"/>
              </a:solidFill>
            </a:endParaRPr>
          </a:p>
        </p:txBody>
      </p:sp>
      <p:sp>
        <p:nvSpPr>
          <p:cNvPr id="12" name="Rounded Rectangle 11"/>
          <p:cNvSpPr/>
          <p:nvPr/>
        </p:nvSpPr>
        <p:spPr>
          <a:xfrm>
            <a:off x="6156176" y="2348880"/>
            <a:ext cx="1872208" cy="1224136"/>
          </a:xfrm>
          <a:prstGeom prst="roundRect">
            <a:avLst/>
          </a:prstGeom>
          <a:solidFill>
            <a:schemeClr val="accent1">
              <a:alpha val="0"/>
            </a:schemeClr>
          </a:solidFill>
          <a:ln w="76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SERVO MOTOR</a:t>
            </a:r>
            <a:endParaRPr lang="en-IN" b="1" dirty="0">
              <a:solidFill>
                <a:schemeClr val="bg1"/>
              </a:solidFill>
            </a:endParaRPr>
          </a:p>
        </p:txBody>
      </p:sp>
      <p:sp>
        <p:nvSpPr>
          <p:cNvPr id="13" name="Rounded Rectangle 12"/>
          <p:cNvSpPr/>
          <p:nvPr/>
        </p:nvSpPr>
        <p:spPr>
          <a:xfrm flipH="1">
            <a:off x="6156176" y="4437112"/>
            <a:ext cx="1872208" cy="1202432"/>
          </a:xfrm>
          <a:prstGeom prst="roundRect">
            <a:avLst/>
          </a:prstGeom>
          <a:solidFill>
            <a:schemeClr val="accent1">
              <a:alpha val="0"/>
            </a:schemeClr>
          </a:solidFill>
          <a:ln w="76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EXTERNAL SUPPLY</a:t>
            </a:r>
            <a:endParaRPr lang="en-IN" b="1" dirty="0">
              <a:solidFill>
                <a:schemeClr val="bg1"/>
              </a:solidFill>
            </a:endParaRPr>
          </a:p>
        </p:txBody>
      </p:sp>
      <p:sp>
        <p:nvSpPr>
          <p:cNvPr id="14" name="Rounded Rectangle 13"/>
          <p:cNvSpPr/>
          <p:nvPr/>
        </p:nvSpPr>
        <p:spPr>
          <a:xfrm>
            <a:off x="971600" y="2348880"/>
            <a:ext cx="1872208" cy="1224136"/>
          </a:xfrm>
          <a:prstGeom prst="roundRect">
            <a:avLst/>
          </a:prstGeom>
          <a:solidFill>
            <a:schemeClr val="accent1">
              <a:alpha val="0"/>
            </a:schemeClr>
          </a:solidFill>
          <a:ln w="76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rPr>
              <a:t>POWER SUPPLY</a:t>
            </a:r>
            <a:endParaRPr lang="en-IN" b="1" dirty="0">
              <a:solidFill>
                <a:schemeClr val="bg1"/>
              </a:solidFill>
            </a:endParaRPr>
          </a:p>
        </p:txBody>
      </p:sp>
      <p:sp>
        <p:nvSpPr>
          <p:cNvPr id="16" name="Right Arrow 15"/>
          <p:cNvSpPr/>
          <p:nvPr/>
        </p:nvSpPr>
        <p:spPr>
          <a:xfrm>
            <a:off x="5508104" y="2636912"/>
            <a:ext cx="576064"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Up Arrow 16"/>
          <p:cNvSpPr/>
          <p:nvPr/>
        </p:nvSpPr>
        <p:spPr>
          <a:xfrm>
            <a:off x="6876256" y="3645024"/>
            <a:ext cx="484632" cy="72008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ight Arrow 17"/>
          <p:cNvSpPr/>
          <p:nvPr/>
        </p:nvSpPr>
        <p:spPr>
          <a:xfrm>
            <a:off x="2915816" y="2636912"/>
            <a:ext cx="576064"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Tx/>
              <a:buFont typeface="Wingdings" pitchFamily="2" charset="2"/>
              <a:buChar char="Ø"/>
            </a:pPr>
            <a:r>
              <a:rPr lang="en-IN" sz="2400" dirty="0" smtClean="0">
                <a:solidFill>
                  <a:schemeClr val="bg1"/>
                </a:solidFill>
              </a:rPr>
              <a:t>Generally walking cycle consists of two steps namely Initialization and Walking </a:t>
            </a:r>
          </a:p>
          <a:p>
            <a:pPr>
              <a:buClrTx/>
              <a:buNone/>
            </a:pPr>
            <a:r>
              <a:rPr lang="en-IN" sz="2400" b="1" dirty="0" smtClean="0">
                <a:solidFill>
                  <a:srgbClr val="004800"/>
                </a:solidFill>
              </a:rPr>
              <a:t>Initialization: </a:t>
            </a:r>
          </a:p>
          <a:p>
            <a:pPr>
              <a:buClrTx/>
              <a:buFont typeface="Wingdings" pitchFamily="2" charset="2"/>
              <a:buChar char="Ø"/>
            </a:pPr>
            <a:r>
              <a:rPr lang="en-IN" sz="2400" dirty="0" smtClean="0">
                <a:solidFill>
                  <a:schemeClr val="bg1"/>
                </a:solidFill>
              </a:rPr>
              <a:t>In the Initialization step the robot will be in balanced condition and in this step the servomotors are made to return to home position. </a:t>
            </a:r>
          </a:p>
          <a:p>
            <a:pPr>
              <a:buClrTx/>
              <a:buNone/>
            </a:pPr>
            <a:r>
              <a:rPr lang="en-IN" sz="2400" b="1" dirty="0" smtClean="0">
                <a:solidFill>
                  <a:srgbClr val="004800"/>
                </a:solidFill>
              </a:rPr>
              <a:t>Walking: </a:t>
            </a:r>
          </a:p>
          <a:p>
            <a:pPr>
              <a:buClrTx/>
              <a:buFont typeface="Wingdings" pitchFamily="2" charset="2"/>
              <a:buChar char="Ø"/>
            </a:pPr>
            <a:r>
              <a:rPr lang="en-IN" sz="2400" dirty="0" smtClean="0">
                <a:solidFill>
                  <a:schemeClr val="bg1"/>
                </a:solidFill>
              </a:rPr>
              <a:t>Walking step is further classified into six phases. </a:t>
            </a:r>
          </a:p>
          <a:p>
            <a:pPr>
              <a:buClrTx/>
              <a:buNone/>
            </a:pPr>
            <a:r>
              <a:rPr lang="en-IN" sz="2400" b="1" i="1" dirty="0" smtClean="0">
                <a:solidFill>
                  <a:schemeClr val="bg1"/>
                </a:solidFill>
              </a:rPr>
              <a:t>Phase 1 </a:t>
            </a:r>
            <a:r>
              <a:rPr lang="en-IN" sz="2400" dirty="0" smtClean="0">
                <a:solidFill>
                  <a:schemeClr val="bg1"/>
                </a:solidFill>
              </a:rPr>
              <a:t>– Double Support: </a:t>
            </a:r>
          </a:p>
          <a:p>
            <a:pPr>
              <a:buClrTx/>
              <a:buFont typeface="Wingdings" pitchFamily="2" charset="2"/>
              <a:buChar char="Ø"/>
            </a:pPr>
            <a:r>
              <a:rPr lang="en-IN" sz="2400" dirty="0" smtClean="0">
                <a:solidFill>
                  <a:schemeClr val="bg1"/>
                </a:solidFill>
              </a:rPr>
              <a:t>In this phase both the legs are in same line and the centre of mass is maintained between the two legs. </a:t>
            </a:r>
          </a:p>
          <a:p>
            <a:endParaRPr lang="en-IN" dirty="0"/>
          </a:p>
        </p:txBody>
      </p:sp>
      <p:sp>
        <p:nvSpPr>
          <p:cNvPr id="3" name="Title 2"/>
          <p:cNvSpPr>
            <a:spLocks noGrp="1"/>
          </p:cNvSpPr>
          <p:nvPr>
            <p:ph type="title"/>
          </p:nvPr>
        </p:nvSpPr>
        <p:spPr>
          <a:xfrm>
            <a:off x="457200" y="152400"/>
            <a:ext cx="8229600" cy="972344"/>
          </a:xfrm>
        </p:spPr>
        <p:txBody>
          <a:bodyPr/>
          <a:lstStyle/>
          <a:p>
            <a:r>
              <a:rPr lang="en-IN" dirty="0" smtClean="0">
                <a:solidFill>
                  <a:srgbClr val="FFFF00"/>
                </a:solidFill>
              </a:rPr>
              <a:t>Algorithm</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5040560"/>
          </a:xfrm>
        </p:spPr>
        <p:txBody>
          <a:bodyPr>
            <a:normAutofit fontScale="92500" lnSpcReduction="20000"/>
          </a:bodyPr>
          <a:lstStyle/>
          <a:p>
            <a:pPr>
              <a:buNone/>
            </a:pPr>
            <a:r>
              <a:rPr lang="en-IN" b="1" i="1" dirty="0" smtClean="0">
                <a:solidFill>
                  <a:schemeClr val="bg1"/>
                </a:solidFill>
              </a:rPr>
              <a:t>Phase 2 </a:t>
            </a:r>
            <a:r>
              <a:rPr lang="en-IN" dirty="0" smtClean="0">
                <a:solidFill>
                  <a:schemeClr val="bg1"/>
                </a:solidFill>
              </a:rPr>
              <a:t>– Single Support (Pre-Swing): </a:t>
            </a:r>
          </a:p>
          <a:p>
            <a:pPr>
              <a:buClrTx/>
              <a:buFont typeface="Wingdings" pitchFamily="2" charset="2"/>
              <a:buChar char="Ø"/>
            </a:pPr>
            <a:r>
              <a:rPr lang="en-IN" dirty="0" smtClean="0">
                <a:solidFill>
                  <a:schemeClr val="bg1"/>
                </a:solidFill>
              </a:rPr>
              <a:t> In this phase both the ankle joints are in actuated in roll orientation which shifts the centre of mass towards the left leg and the right leg will be lifted up from the ground. </a:t>
            </a:r>
          </a:p>
          <a:p>
            <a:pPr>
              <a:buClrTx/>
              <a:buNone/>
            </a:pPr>
            <a:r>
              <a:rPr lang="en-IN" b="1" i="1" dirty="0" smtClean="0">
                <a:solidFill>
                  <a:schemeClr val="bg1"/>
                </a:solidFill>
              </a:rPr>
              <a:t>Phase 3 </a:t>
            </a:r>
            <a:r>
              <a:rPr lang="en-IN" dirty="0" smtClean="0">
                <a:solidFill>
                  <a:schemeClr val="bg1"/>
                </a:solidFill>
              </a:rPr>
              <a:t>– Single Support (Swing): </a:t>
            </a:r>
          </a:p>
          <a:p>
            <a:pPr>
              <a:buClrTx/>
              <a:buFont typeface="Wingdings" pitchFamily="2" charset="2"/>
              <a:buChar char="Ø"/>
            </a:pPr>
            <a:r>
              <a:rPr lang="en-IN" dirty="0" smtClean="0">
                <a:solidFill>
                  <a:schemeClr val="bg1"/>
                </a:solidFill>
              </a:rPr>
              <a:t>In this phase, the right leg is lifted further and made to swing in the air. Hip and knee joints are actuated in pitch orientation so that right leg is moved forward. </a:t>
            </a:r>
          </a:p>
          <a:p>
            <a:pPr>
              <a:buClrTx/>
              <a:buNone/>
            </a:pPr>
            <a:r>
              <a:rPr lang="en-IN" b="1" i="1" dirty="0" smtClean="0">
                <a:solidFill>
                  <a:schemeClr val="bg1"/>
                </a:solidFill>
              </a:rPr>
              <a:t>Phase 4 </a:t>
            </a:r>
            <a:r>
              <a:rPr lang="en-IN" dirty="0" smtClean="0">
                <a:solidFill>
                  <a:schemeClr val="bg1"/>
                </a:solidFill>
              </a:rPr>
              <a:t>– Post Swing: </a:t>
            </a:r>
          </a:p>
          <a:p>
            <a:pPr>
              <a:buClrTx/>
              <a:buFont typeface="Wingdings" pitchFamily="2" charset="2"/>
              <a:buChar char="Ø"/>
            </a:pPr>
            <a:r>
              <a:rPr lang="en-IN" dirty="0" smtClean="0">
                <a:solidFill>
                  <a:schemeClr val="bg1"/>
                </a:solidFill>
              </a:rPr>
              <a:t>In this phase the lifted leg is placed down with the actuation of ankle joints. </a:t>
            </a:r>
          </a:p>
          <a:p>
            <a:pPr>
              <a:buClrTx/>
              <a:buNone/>
            </a:pPr>
            <a:r>
              <a:rPr lang="en-IN" b="1" i="1" dirty="0" smtClean="0">
                <a:solidFill>
                  <a:schemeClr val="bg1"/>
                </a:solidFill>
              </a:rPr>
              <a:t>Phase 5 </a:t>
            </a:r>
            <a:r>
              <a:rPr lang="en-IN" dirty="0" smtClean="0">
                <a:solidFill>
                  <a:schemeClr val="bg1"/>
                </a:solidFill>
              </a:rPr>
              <a:t>and </a:t>
            </a:r>
            <a:r>
              <a:rPr lang="en-IN" b="1" i="1" dirty="0" smtClean="0">
                <a:solidFill>
                  <a:schemeClr val="bg1"/>
                </a:solidFill>
              </a:rPr>
              <a:t>6 </a:t>
            </a:r>
          </a:p>
          <a:p>
            <a:pPr>
              <a:buClrTx/>
              <a:buFont typeface="Wingdings" pitchFamily="2" charset="2"/>
              <a:buChar char="Ø"/>
            </a:pPr>
            <a:r>
              <a:rPr lang="en-IN" dirty="0" smtClean="0">
                <a:solidFill>
                  <a:schemeClr val="bg1"/>
                </a:solidFill>
              </a:rPr>
              <a:t>They are the mirror image of Phase 2 and Phase 3. After Phase 6, motion continues </a:t>
            </a:r>
          </a:p>
          <a:p>
            <a:endParaRPr lang="en-IN" dirty="0"/>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Algorithm</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Tx/>
              <a:buFont typeface="Wingdings" pitchFamily="2" charset="2"/>
              <a:buChar char="Ø"/>
            </a:pPr>
            <a:r>
              <a:rPr lang="en-US" sz="2400" dirty="0" smtClean="0">
                <a:solidFill>
                  <a:schemeClr val="bg1"/>
                </a:solidFill>
              </a:rPr>
              <a:t>The most challenging part of the project is the coding of the walking gait.</a:t>
            </a:r>
          </a:p>
          <a:p>
            <a:pPr>
              <a:buClrTx/>
              <a:buFont typeface="Wingdings" pitchFamily="2" charset="2"/>
              <a:buChar char="Ø"/>
            </a:pPr>
            <a:r>
              <a:rPr lang="en-US" sz="2400" dirty="0" smtClean="0">
                <a:solidFill>
                  <a:schemeClr val="bg1"/>
                </a:solidFill>
              </a:rPr>
              <a:t>The Biped must balance its self while walking.</a:t>
            </a:r>
          </a:p>
          <a:p>
            <a:pPr>
              <a:buClrTx/>
              <a:buFont typeface="Wingdings" pitchFamily="2" charset="2"/>
              <a:buChar char="Ø"/>
            </a:pPr>
            <a:r>
              <a:rPr lang="en-US" sz="2400" dirty="0" smtClean="0">
                <a:solidFill>
                  <a:schemeClr val="bg1"/>
                </a:solidFill>
              </a:rPr>
              <a:t>It becomes difficult to access rough terrain using   normal robots with wheels, in such cases a bipedal  robot can be useful.</a:t>
            </a:r>
          </a:p>
          <a:p>
            <a:pPr>
              <a:buClrTx/>
              <a:buFont typeface="Wingdings" pitchFamily="2" charset="2"/>
              <a:buChar char="Ø"/>
            </a:pPr>
            <a:r>
              <a:rPr lang="en-US" sz="2400" dirty="0" smtClean="0">
                <a:solidFill>
                  <a:schemeClr val="bg1"/>
                </a:solidFill>
              </a:rPr>
              <a:t>Biped can be a boon for people who have disability in their lower limbs.</a:t>
            </a:r>
          </a:p>
          <a:p>
            <a:pPr>
              <a:buClrTx/>
              <a:buFont typeface="Wingdings" pitchFamily="2" charset="2"/>
              <a:buChar char="Ø"/>
            </a:pPr>
            <a:r>
              <a:rPr lang="en-US" sz="2400" dirty="0" smtClean="0">
                <a:solidFill>
                  <a:schemeClr val="bg1"/>
                </a:solidFill>
              </a:rPr>
              <a:t>They can be used in military applications instead of soldiers.</a:t>
            </a:r>
          </a:p>
          <a:p>
            <a:pPr>
              <a:buFont typeface="Wingdings" pitchFamily="2" charset="2"/>
              <a:buChar char="Ø"/>
            </a:pPr>
            <a:endParaRPr lang="en-IN" dirty="0"/>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Challenges &amp; Innovation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507288" cy="4572000"/>
          </a:xfrm>
        </p:spPr>
        <p:txBody>
          <a:bodyPr>
            <a:normAutofit/>
          </a:bodyPr>
          <a:lstStyle/>
          <a:p>
            <a:pPr>
              <a:buClrTx/>
              <a:buFont typeface="Wingdings" pitchFamily="2" charset="2"/>
              <a:buChar char="Ø"/>
            </a:pPr>
            <a:r>
              <a:rPr lang="en-IN" sz="2400" dirty="0" smtClean="0">
                <a:solidFill>
                  <a:srgbClr val="000000"/>
                </a:solidFill>
              </a:rPr>
              <a:t>The program was written to generate PWM to control the  motors. Then each motor was aligned at 90 degrees before assembly.</a:t>
            </a:r>
          </a:p>
          <a:p>
            <a:pPr>
              <a:buClrTx/>
              <a:buFont typeface="Wingdings" pitchFamily="2" charset="2"/>
              <a:buChar char="Ø"/>
            </a:pPr>
            <a:r>
              <a:rPr lang="en-IN" sz="2400" dirty="0" smtClean="0">
                <a:solidFill>
                  <a:srgbClr val="000000"/>
                </a:solidFill>
              </a:rPr>
              <a:t>The structure of the biped was made using the arm and jacket kits. The arm kit was cut and modified to link the knee and servo joint.</a:t>
            </a:r>
          </a:p>
          <a:p>
            <a:pPr>
              <a:buClrTx/>
              <a:buFont typeface="Wingdings" pitchFamily="2" charset="2"/>
              <a:buChar char="Ø"/>
            </a:pPr>
            <a:r>
              <a:rPr lang="en-IN" sz="2400" dirty="0" smtClean="0">
                <a:solidFill>
                  <a:srgbClr val="000000"/>
                </a:solidFill>
              </a:rPr>
              <a:t>Instead of building a circuit we have used a development board for </a:t>
            </a:r>
            <a:r>
              <a:rPr lang="en-IN" sz="2400" dirty="0" smtClean="0">
                <a:solidFill>
                  <a:srgbClr val="000000"/>
                </a:solidFill>
              </a:rPr>
              <a:t>interfacing the motors.</a:t>
            </a:r>
            <a:endParaRPr lang="en-IN" sz="2400" dirty="0" smtClean="0">
              <a:solidFill>
                <a:srgbClr val="000000"/>
              </a:solidFill>
            </a:endParaRPr>
          </a:p>
          <a:p>
            <a:pPr>
              <a:buClrTx/>
              <a:buFont typeface="Wingdings" pitchFamily="2" charset="2"/>
              <a:buChar char="Ø"/>
            </a:pPr>
            <a:r>
              <a:rPr lang="en-IN" sz="2400" dirty="0" smtClean="0">
                <a:solidFill>
                  <a:srgbClr val="000000"/>
                </a:solidFill>
              </a:rPr>
              <a:t>Also </a:t>
            </a:r>
            <a:r>
              <a:rPr lang="en-IN" sz="2400" dirty="0" smtClean="0">
                <a:solidFill>
                  <a:srgbClr val="000000"/>
                </a:solidFill>
              </a:rPr>
              <a:t>we had to take special care while programming so that the balance of the robot was maintained at every step.</a:t>
            </a:r>
            <a:endParaRPr lang="en-IN" sz="2400" dirty="0">
              <a:solidFill>
                <a:srgbClr val="000000"/>
              </a:solidFill>
            </a:endParaRPr>
          </a:p>
        </p:txBody>
      </p:sp>
      <p:sp>
        <p:nvSpPr>
          <p:cNvPr id="3" name="Title 2"/>
          <p:cNvSpPr>
            <a:spLocks noGrp="1"/>
          </p:cNvSpPr>
          <p:nvPr>
            <p:ph type="title"/>
          </p:nvPr>
        </p:nvSpPr>
        <p:spPr>
          <a:xfrm>
            <a:off x="457200" y="152400"/>
            <a:ext cx="8229600" cy="1044352"/>
          </a:xfrm>
        </p:spPr>
        <p:txBody>
          <a:bodyPr/>
          <a:lstStyle/>
          <a:p>
            <a:r>
              <a:rPr lang="en-IN" dirty="0" smtClean="0">
                <a:solidFill>
                  <a:srgbClr val="FFFF00"/>
                </a:solidFill>
              </a:rPr>
              <a:t>Task completed</a:t>
            </a:r>
            <a:endParaRPr lang="en-IN" dirty="0">
              <a:solidFill>
                <a:srgbClr val="FFFF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58">
      <a:dk1>
        <a:srgbClr val="0C0C0C"/>
      </a:dk1>
      <a:lt1>
        <a:srgbClr val="C00000"/>
      </a:lt1>
      <a:dk2>
        <a:srgbClr val="4382CF"/>
      </a:dk2>
      <a:lt2>
        <a:srgbClr val="0C0C0C"/>
      </a:lt2>
      <a:accent1>
        <a:srgbClr val="953734"/>
      </a:accent1>
      <a:accent2>
        <a:srgbClr val="5F0060"/>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376</TotalTime>
  <Words>1039</Words>
  <Application>Microsoft Office PowerPoint</Application>
  <PresentationFormat>On-screen Show (4:3)</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Paper</vt:lpstr>
      <vt:lpstr>Bipedal Robot</vt:lpstr>
      <vt:lpstr>Project Overview</vt:lpstr>
      <vt:lpstr>Requirements &amp; tasks</vt:lpstr>
      <vt:lpstr>Project plan</vt:lpstr>
      <vt:lpstr>Block diagram</vt:lpstr>
      <vt:lpstr>Algorithm</vt:lpstr>
      <vt:lpstr>Algorithm</vt:lpstr>
      <vt:lpstr>Challenges &amp; Innovation</vt:lpstr>
      <vt:lpstr>Task completed</vt:lpstr>
      <vt:lpstr>Task completed</vt:lpstr>
      <vt:lpstr>Task completed</vt:lpstr>
      <vt:lpstr>Test plan &amp; cases</vt:lpstr>
      <vt:lpstr>Test plan &amp; cases</vt:lpstr>
      <vt:lpstr>Test plan &amp; cases</vt:lpstr>
      <vt:lpstr>Future enhancements</vt:lpstr>
      <vt:lpstr>Slide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Bipedal Robot</dc:title>
  <dc:creator>tanmay</dc:creator>
  <cp:lastModifiedBy>tanmay</cp:lastModifiedBy>
  <cp:revision>35</cp:revision>
  <dcterms:created xsi:type="dcterms:W3CDTF">2012-04-30T06:22:53Z</dcterms:created>
  <dcterms:modified xsi:type="dcterms:W3CDTF">2012-05-02T02:21:44Z</dcterms:modified>
</cp:coreProperties>
</file>