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2" r:id="rId18"/>
    <p:sldId id="270" r:id="rId19"/>
    <p:sldId id="271" r:id="rId20"/>
  </p:sldIdLst>
  <p:sldSz cx="9144000" cy="6858000" type="screen4x3"/>
  <p:notesSz cx="6858000" cy="9144000"/>
  <p:custShowLst>
    <p:custShow name="Custom Show 1" id="0">
      <p:sldLst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399CF-6A79-4193-836D-A923DDB0EF6C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7C1-B69D-4B95-B1C4-EE959DB600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7C1-B69D-4B95-B1C4-EE959DB600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FC5C-31DA-407E-AA97-78AF1EB5116B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2F19-3158-46D4-B66F-66EA4F476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BE Project 2011-2012</a:t>
            </a:r>
            <a:br>
              <a:rPr lang="en-US" dirty="0" smtClean="0"/>
            </a:br>
            <a:r>
              <a:rPr lang="en-US" dirty="0" smtClean="0"/>
              <a:t>Autonomous </a:t>
            </a:r>
            <a:r>
              <a:rPr lang="en-US" dirty="0"/>
              <a:t>Mapping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defRPr/>
            </a:pPr>
            <a:endParaRPr lang="en-US" dirty="0" smtClean="0">
              <a:solidFill>
                <a:schemeClr val="tx1"/>
              </a:solidFill>
              <a:cs typeface="Adobe Arabic"/>
            </a:endParaRPr>
          </a:p>
          <a:p>
            <a:pPr>
              <a:lnSpc>
                <a:spcPct val="70000"/>
              </a:lnSpc>
              <a:defRPr/>
            </a:pPr>
            <a:r>
              <a:rPr lang="en-US" dirty="0" smtClean="0">
                <a:solidFill>
                  <a:schemeClr val="tx1"/>
                </a:solidFill>
                <a:cs typeface="Adobe Arabic"/>
              </a:rPr>
              <a:t>Team : 2</a:t>
            </a:r>
          </a:p>
          <a:p>
            <a:pPr>
              <a:lnSpc>
                <a:spcPct val="70000"/>
              </a:lnSpc>
              <a:defRPr/>
            </a:pPr>
            <a:endParaRPr lang="en-US" dirty="0">
              <a:solidFill>
                <a:schemeClr val="tx1"/>
              </a:solidFill>
              <a:cs typeface="Adobe Arabic"/>
            </a:endParaRPr>
          </a:p>
          <a:p>
            <a:pPr>
              <a:lnSpc>
                <a:spcPct val="7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Ankit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Trivedi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                            </a:t>
            </a:r>
            <a:endParaRPr lang="en-US" dirty="0">
              <a:solidFill>
                <a:schemeClr val="tx1"/>
              </a:solidFill>
              <a:cs typeface="Adobe Arabic"/>
            </a:endParaRPr>
          </a:p>
          <a:p>
            <a:pPr>
              <a:lnSpc>
                <a:spcPct val="7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Ankita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Shrotriya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                   </a:t>
            </a:r>
            <a:endParaRPr lang="en-US" dirty="0">
              <a:solidFill>
                <a:schemeClr val="tx1"/>
              </a:solidFill>
              <a:cs typeface="Adobe Arabic"/>
            </a:endParaRPr>
          </a:p>
          <a:p>
            <a:pPr>
              <a:lnSpc>
                <a:spcPct val="7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Rahul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Patil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                               </a:t>
            </a:r>
            <a:endParaRPr lang="en-US" dirty="0">
              <a:solidFill>
                <a:schemeClr val="tx1"/>
              </a:solidFill>
              <a:cs typeface="Adobe Arabic"/>
            </a:endParaRPr>
          </a:p>
          <a:p>
            <a:pPr>
              <a:lnSpc>
                <a:spcPct val="70000"/>
              </a:lnSpc>
              <a:buClr>
                <a:schemeClr val="tx1"/>
              </a:buClr>
              <a:buSzPct val="120000"/>
              <a:defRPr/>
            </a:pP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Prathamesh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Adobe Arabic"/>
              </a:rPr>
              <a:t>Akolkar</a:t>
            </a:r>
            <a:r>
              <a:rPr lang="en-US" dirty="0" smtClean="0">
                <a:solidFill>
                  <a:schemeClr val="tx1"/>
                </a:solidFill>
                <a:cs typeface="Adobe Arabic"/>
              </a:rPr>
              <a:t>                </a:t>
            </a:r>
            <a:endParaRPr lang="en-US" dirty="0">
              <a:solidFill>
                <a:schemeClr val="tx1"/>
              </a:solidFill>
              <a:cs typeface="Adobe Arabic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+mj-lt"/>
              </a:rPr>
              <a:t>To achieve maximum efficiency and resolution.</a:t>
            </a:r>
          </a:p>
          <a:p>
            <a:r>
              <a:rPr lang="en-US" sz="2200" dirty="0" smtClean="0">
                <a:latin typeface="+mj-lt"/>
              </a:rPr>
              <a:t>Using two different scanning techniques simultaneously.</a:t>
            </a:r>
          </a:p>
          <a:p>
            <a:r>
              <a:rPr lang="en-US" sz="2200" dirty="0" smtClean="0">
                <a:latin typeface="+mj-lt"/>
              </a:rPr>
              <a:t>Integrating the samples for each block of an arena.</a:t>
            </a:r>
          </a:p>
          <a:p>
            <a:r>
              <a:rPr lang="en-US" sz="2200" dirty="0" smtClean="0"/>
              <a:t>Real time mapping using </a:t>
            </a:r>
            <a:r>
              <a:rPr lang="en-US" sz="2200" dirty="0" err="1" smtClean="0"/>
              <a:t>Matlab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Completion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26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276600"/>
                <a:gridCol w="2057400"/>
                <a:gridCol w="2057400"/>
              </a:tblGrid>
              <a:tr h="487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PROBLEMS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Range finding,</a:t>
                      </a:r>
                      <a:r>
                        <a:rPr lang="en-US" baseline="0" dirty="0" smtClean="0"/>
                        <a:t> obstacle detection and navigation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Interference</a:t>
                      </a:r>
                      <a:r>
                        <a:rPr lang="en-US" baseline="0" dirty="0" smtClean="0"/>
                        <a:t> of signals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only 1 sharp IR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No. of scanning</a:t>
                      </a:r>
                      <a:r>
                        <a:rPr lang="en-US" baseline="0" dirty="0" smtClean="0"/>
                        <a:t> samples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no</a:t>
                      </a:r>
                      <a:r>
                        <a:rPr lang="en-US" baseline="0" dirty="0" smtClean="0"/>
                        <a:t>. of samples (13)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Extra hardware required</a:t>
                      </a:r>
                      <a:r>
                        <a:rPr lang="en-US" baseline="0" dirty="0" smtClean="0"/>
                        <a:t> for PWM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Merge</a:t>
                      </a:r>
                      <a:r>
                        <a:rPr lang="en-US" baseline="0" dirty="0" smtClean="0"/>
                        <a:t> of coding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Buffer overload(Spark </a:t>
                      </a:r>
                      <a:r>
                        <a:rPr lang="en-US" baseline="0" dirty="0" smtClean="0"/>
                        <a:t>Atmega16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V Atmega32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1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Code implementation in </a:t>
                      </a:r>
                      <a:r>
                        <a:rPr lang="en-US" dirty="0" err="1" smtClean="0"/>
                        <a:t>Atmega</a:t>
                      </a:r>
                      <a:r>
                        <a:rPr lang="en-US" dirty="0" smtClean="0"/>
                        <a:t> 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-compatibility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Firebird V </a:t>
                      </a:r>
                      <a:r>
                        <a:rPr lang="en-US" dirty="0" err="1" smtClean="0"/>
                        <a:t>Atmega</a:t>
                      </a:r>
                      <a:r>
                        <a:rPr lang="en-US" dirty="0" smtClean="0"/>
                        <a:t> 2560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8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calculation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</a:t>
                      </a:r>
                      <a:r>
                        <a:rPr lang="en-US" baseline="0" dirty="0" smtClean="0"/>
                        <a:t> beam width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Sharp</a:t>
                      </a:r>
                      <a:r>
                        <a:rPr lang="en-US" baseline="0" dirty="0" smtClean="0"/>
                        <a:t> IR sensor with narrow beam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Alignment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Wheel</a:t>
                      </a:r>
                      <a:r>
                        <a:rPr lang="en-US" baseline="0" dirty="0" smtClean="0"/>
                        <a:t> encoding resolution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Magnetic compass (future)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</a:rPr>
              <a:t>Two types of operating modes-</a:t>
            </a:r>
          </a:p>
          <a:p>
            <a:pPr marL="514350" indent="-514350">
              <a:buSzPct val="120000"/>
              <a:defRPr/>
            </a:pPr>
            <a:r>
              <a:rPr lang="en-US" sz="2000" dirty="0" smtClean="0">
                <a:latin typeface="+mj-lt"/>
              </a:rPr>
              <a:t>Mapping and Scanning                                          </a:t>
            </a:r>
            <a:r>
              <a:rPr lang="en-US" sz="2000" dirty="0" smtClean="0">
                <a:latin typeface="+mj-lt"/>
                <a:cs typeface="Adobe Arabic" pitchFamily="18" charset="-78"/>
              </a:rPr>
              <a:t>180</a:t>
            </a:r>
            <a:r>
              <a:rPr lang="en-US" sz="2000" baseline="30000" dirty="0" smtClean="0">
                <a:latin typeface="+mj-lt"/>
                <a:cs typeface="Adobe Arabic" pitchFamily="18" charset="-78"/>
              </a:rPr>
              <a:t>0</a:t>
            </a:r>
            <a:r>
              <a:rPr lang="en-US" sz="2000" dirty="0" smtClean="0">
                <a:latin typeface="+mj-lt"/>
              </a:rPr>
              <a:t> scanning</a:t>
            </a:r>
          </a:p>
          <a:p>
            <a:pPr marL="514350" indent="-514350">
              <a:buSzPct val="120000"/>
              <a:buNone/>
              <a:defRPr/>
            </a:pPr>
            <a:r>
              <a:rPr lang="en-US" sz="2000" dirty="0" smtClean="0">
                <a:latin typeface="+mj-lt"/>
              </a:rPr>
              <a:t>                                                                                             Matrix Generation</a:t>
            </a:r>
          </a:p>
          <a:p>
            <a:pPr marL="514350" indent="-514350">
              <a:buSzPct val="120000"/>
              <a:defRPr/>
            </a:pPr>
            <a:r>
              <a:rPr lang="en-US" sz="2000" dirty="0" smtClean="0">
                <a:latin typeface="+mj-lt"/>
              </a:rPr>
              <a:t>Navigation                                                                 Direction algorithm</a:t>
            </a:r>
          </a:p>
          <a:p>
            <a:pPr marL="514350" indent="-514350">
              <a:buSzPct val="120000"/>
              <a:buNone/>
              <a:defRPr/>
            </a:pPr>
            <a:r>
              <a:rPr lang="en-US" sz="2000" dirty="0" smtClean="0">
                <a:latin typeface="+mj-lt"/>
              </a:rPr>
              <a:t>                                                                                              (X,Y) algorithm</a:t>
            </a:r>
          </a:p>
          <a:p>
            <a:pPr marL="514350" indent="-514350">
              <a:buClr>
                <a:schemeClr val="tx1"/>
              </a:buClr>
              <a:buSzPct val="120000"/>
              <a:buNone/>
              <a:defRPr/>
            </a:pPr>
            <a:endParaRPr lang="en-US" sz="2000" dirty="0" smtClean="0"/>
          </a:p>
          <a:p>
            <a:pPr marL="514350" indent="-514350">
              <a:buClr>
                <a:schemeClr val="tx1"/>
              </a:buClr>
              <a:buSzPct val="100000"/>
              <a:defRPr/>
            </a:pPr>
            <a:endParaRPr lang="en-US" sz="20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21336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191000" y="2133600"/>
            <a:ext cx="15240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38400" y="28956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438400" y="2895600"/>
            <a:ext cx="3276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5257800" cy="5562600"/>
          </a:xfrm>
        </p:spPr>
        <p:txBody>
          <a:bodyPr>
            <a:noAutofit/>
          </a:bodyPr>
          <a:lstStyle/>
          <a:p>
            <a:pPr>
              <a:buSzPct val="120000"/>
              <a:buNone/>
            </a:pPr>
            <a:r>
              <a:rPr lang="en-US" sz="2200" dirty="0" smtClean="0">
                <a:latin typeface="+mj-lt"/>
                <a:cs typeface="Adobe Arabic" pitchFamily="18" charset="-78"/>
              </a:rPr>
              <a:t>   180</a:t>
            </a:r>
            <a:r>
              <a:rPr lang="en-US" sz="2200" baseline="30000" dirty="0" smtClean="0">
                <a:latin typeface="+mj-lt"/>
                <a:cs typeface="Adobe Arabic" pitchFamily="18" charset="-78"/>
              </a:rPr>
              <a:t>0  </a:t>
            </a:r>
            <a:r>
              <a:rPr lang="en-US" sz="2200" dirty="0" smtClean="0">
                <a:latin typeface="+mj-lt"/>
                <a:cs typeface="Adobe Arabic" pitchFamily="18" charset="-78"/>
              </a:rPr>
              <a:t>scanning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dobe Arabic" pitchFamily="18" charset="-78"/>
              </a:rPr>
              <a:t>Sharp sensor mounted on servo.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dobe Arabic" pitchFamily="18" charset="-78"/>
              </a:rPr>
              <a:t>21 samples of (</a:t>
            </a:r>
            <a:r>
              <a:rPr lang="en-US" sz="2200" dirty="0" err="1" smtClean="0">
                <a:latin typeface="+mj-lt"/>
                <a:cs typeface="Adobe Arabic" pitchFamily="18" charset="-78"/>
              </a:rPr>
              <a:t>x,y,r,a</a:t>
            </a:r>
            <a:r>
              <a:rPr lang="en-US" sz="2200" dirty="0" smtClean="0">
                <a:latin typeface="+mj-lt"/>
                <a:cs typeface="Adobe Arabic" pitchFamily="18" charset="-78"/>
              </a:rPr>
              <a:t>) with angle resolution of 9</a:t>
            </a:r>
            <a:r>
              <a:rPr lang="en-US" sz="2200" baseline="30000" dirty="0" smtClean="0">
                <a:latin typeface="+mj-lt"/>
                <a:cs typeface="Adobe Arabic" pitchFamily="18" charset="-78"/>
              </a:rPr>
              <a:t>0</a:t>
            </a:r>
            <a:r>
              <a:rPr lang="en-US" sz="2200" dirty="0" smtClean="0">
                <a:latin typeface="+mj-lt"/>
                <a:cs typeface="Adobe Arabic" pitchFamily="18" charset="-78"/>
              </a:rPr>
              <a:t>.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dobe Arabic" pitchFamily="18" charset="-78"/>
              </a:rPr>
              <a:t>Transmits (</a:t>
            </a:r>
            <a:r>
              <a:rPr lang="en-US" sz="2200" dirty="0" err="1" smtClean="0">
                <a:latin typeface="+mj-lt"/>
                <a:cs typeface="Adobe Arabic" pitchFamily="18" charset="-78"/>
              </a:rPr>
              <a:t>x,y,r,a</a:t>
            </a:r>
            <a:r>
              <a:rPr lang="en-US" sz="2200" dirty="0" smtClean="0">
                <a:latin typeface="+mj-lt"/>
                <a:cs typeface="Adobe Arabic" pitchFamily="18" charset="-78"/>
              </a:rPr>
              <a:t>) for each sample to the host PC via </a:t>
            </a:r>
            <a:r>
              <a:rPr lang="en-US" sz="2200" dirty="0" err="1" smtClean="0">
                <a:latin typeface="+mj-lt"/>
                <a:cs typeface="Adobe Arabic" pitchFamily="18" charset="-78"/>
              </a:rPr>
              <a:t>Xbee</a:t>
            </a:r>
            <a:r>
              <a:rPr lang="en-US" sz="2200" dirty="0" smtClean="0">
                <a:latin typeface="+mj-lt"/>
                <a:cs typeface="Adobe Arabic" pitchFamily="18" charset="-78"/>
              </a:rPr>
              <a:t>. 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  <a:cs typeface="Adobe Arabic" pitchFamily="18" charset="-78"/>
              </a:rPr>
              <a:t>Such 21 samples are transmitted for each block via serial communication.</a:t>
            </a:r>
          </a:p>
          <a:p>
            <a:pPr lvl="1">
              <a:buSzPct val="120000"/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j-lt"/>
                <a:cs typeface="Adobe Arabic"/>
              </a:rPr>
              <a:t>Conversion from polar to Cartesian --</a:t>
            </a:r>
          </a:p>
          <a:p>
            <a:pPr lvl="1">
              <a:buSzPct val="120000"/>
              <a:buNone/>
              <a:defRPr/>
            </a:pPr>
            <a:r>
              <a:rPr lang="en-US" sz="2200" dirty="0" smtClean="0">
                <a:latin typeface="+mj-lt"/>
                <a:cs typeface="Adobe Arabic"/>
              </a:rPr>
              <a:t>	p= </a:t>
            </a:r>
            <a:r>
              <a:rPr lang="en-US" sz="2200" dirty="0" err="1" smtClean="0">
                <a:latin typeface="+mj-lt"/>
                <a:cs typeface="Adobe Arabic"/>
              </a:rPr>
              <a:t>x+r</a:t>
            </a:r>
            <a:r>
              <a:rPr lang="en-US" sz="2200" dirty="0" smtClean="0">
                <a:latin typeface="+mj-lt"/>
                <a:cs typeface="Adobe Arabic"/>
              </a:rPr>
              <a:t> </a:t>
            </a:r>
            <a:r>
              <a:rPr lang="en-US" sz="2200" dirty="0" err="1" smtClean="0">
                <a:latin typeface="+mj-lt"/>
                <a:cs typeface="Adobe Arabic"/>
              </a:rPr>
              <a:t>cos</a:t>
            </a:r>
            <a:r>
              <a:rPr lang="en-US" sz="2200" dirty="0" smtClean="0">
                <a:latin typeface="+mj-lt"/>
                <a:cs typeface="Adobe Arabic"/>
              </a:rPr>
              <a:t>(a)</a:t>
            </a:r>
          </a:p>
          <a:p>
            <a:pPr lvl="1">
              <a:buSzPct val="120000"/>
              <a:buNone/>
              <a:defRPr/>
            </a:pPr>
            <a:r>
              <a:rPr lang="en-US" sz="2200" dirty="0" smtClean="0">
                <a:latin typeface="+mj-lt"/>
                <a:cs typeface="Adobe Arabic"/>
              </a:rPr>
              <a:t>     </a:t>
            </a:r>
            <a:r>
              <a:rPr lang="en-US" sz="2200" dirty="0" smtClean="0">
                <a:latin typeface="+mj-lt"/>
                <a:cs typeface="Adobe Arabic"/>
              </a:rPr>
              <a:t>q</a:t>
            </a:r>
            <a:r>
              <a:rPr lang="en-US" sz="2200" dirty="0" smtClean="0">
                <a:latin typeface="+mj-lt"/>
                <a:cs typeface="Adobe Arabic"/>
              </a:rPr>
              <a:t>= </a:t>
            </a:r>
            <a:r>
              <a:rPr lang="en-US" sz="2200" dirty="0" err="1" smtClean="0">
                <a:latin typeface="+mj-lt"/>
                <a:cs typeface="Adobe Arabic"/>
              </a:rPr>
              <a:t>y+r</a:t>
            </a:r>
            <a:r>
              <a:rPr lang="en-US" sz="2200" dirty="0" smtClean="0">
                <a:latin typeface="+mj-lt"/>
                <a:cs typeface="Adobe Arabic"/>
              </a:rPr>
              <a:t> sin(a)</a:t>
            </a:r>
          </a:p>
          <a:p>
            <a:pPr lvl="1">
              <a:buClr>
                <a:schemeClr val="tx1"/>
              </a:buClr>
              <a:buSzPct val="120000"/>
              <a:buFont typeface="Wingdings" pitchFamily="2" charset="2"/>
              <a:buNone/>
              <a:defRPr/>
            </a:pPr>
            <a:endParaRPr lang="en-US" sz="1800" dirty="0" smtClean="0">
              <a:cs typeface="Adobe Arabic"/>
            </a:endParaRPr>
          </a:p>
          <a:p>
            <a:pPr lvl="1">
              <a:buSzPct val="120000"/>
              <a:buFont typeface="Wingdings" pitchFamily="2" charset="2"/>
              <a:buChar char="§"/>
            </a:pPr>
            <a:endParaRPr lang="en-US" sz="1800" dirty="0" smtClean="0">
              <a:cs typeface="Adobe Arabic" pitchFamily="18" charset="-78"/>
            </a:endParaRPr>
          </a:p>
          <a:p>
            <a:endParaRPr lang="en-US" sz="1800" dirty="0"/>
          </a:p>
        </p:txBody>
      </p:sp>
      <p:pic>
        <p:nvPicPr>
          <p:cNvPr id="6" name="Content Placeholder 5" descr="180scanning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2133600"/>
            <a:ext cx="4419600" cy="268840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1">
              <a:buSzPct val="120000"/>
              <a:buNone/>
              <a:defRPr/>
            </a:pPr>
            <a:r>
              <a:rPr lang="en-US" sz="2200" dirty="0" smtClean="0">
                <a:latin typeface="+mj-lt"/>
                <a:cs typeface="Adobe Arabic"/>
              </a:rPr>
              <a:t>Matrix scanning: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Selection of  three samples </a:t>
            </a:r>
            <a:r>
              <a:rPr lang="en-US" sz="2200" dirty="0" smtClean="0">
                <a:latin typeface="+mj-lt"/>
                <a:cs typeface="Adobe Arabic"/>
                <a:sym typeface="Wingdings" pitchFamily="2" charset="2"/>
              </a:rPr>
              <a:t></a:t>
            </a:r>
            <a:r>
              <a:rPr lang="en-US" sz="2200" dirty="0" smtClean="0">
                <a:latin typeface="+mj-lt"/>
                <a:cs typeface="Adobe Arabic"/>
              </a:rPr>
              <a:t> </a:t>
            </a:r>
            <a:r>
              <a:rPr lang="en-US" sz="2200" dirty="0" smtClean="0">
                <a:latin typeface="+mj-lt"/>
                <a:cs typeface="Adobe Arabic" pitchFamily="18" charset="-78"/>
              </a:rPr>
              <a:t>0</a:t>
            </a:r>
            <a:r>
              <a:rPr lang="en-US" sz="2200" baseline="30000" dirty="0" smtClean="0">
                <a:latin typeface="+mj-lt"/>
                <a:cs typeface="Adobe Arabic" pitchFamily="18" charset="-78"/>
              </a:rPr>
              <a:t>0</a:t>
            </a:r>
            <a:r>
              <a:rPr lang="en-US" sz="2200" dirty="0" smtClean="0">
                <a:latin typeface="+mj-lt"/>
                <a:cs typeface="Adobe Arabic" pitchFamily="18" charset="-78"/>
              </a:rPr>
              <a:t> , 90</a:t>
            </a:r>
            <a:r>
              <a:rPr lang="en-US" sz="2200" baseline="30000" dirty="0" smtClean="0">
                <a:latin typeface="+mj-lt"/>
                <a:cs typeface="Adobe Arabic" pitchFamily="18" charset="-78"/>
              </a:rPr>
              <a:t>0</a:t>
            </a:r>
            <a:r>
              <a:rPr lang="en-US" sz="2200" dirty="0" smtClean="0">
                <a:latin typeface="+mj-lt"/>
                <a:cs typeface="Adobe Arabic" pitchFamily="18" charset="-78"/>
              </a:rPr>
              <a:t> &amp; 180</a:t>
            </a:r>
            <a:r>
              <a:rPr lang="en-US" sz="2200" baseline="30000" dirty="0" smtClean="0">
                <a:latin typeface="+mj-lt"/>
                <a:cs typeface="Adobe Arabic" pitchFamily="18" charset="-78"/>
              </a:rPr>
              <a:t>0</a:t>
            </a:r>
            <a:r>
              <a:rPr lang="en-US" sz="2200" dirty="0" smtClean="0">
                <a:latin typeface="+mj-lt"/>
                <a:cs typeface="Adobe Arabic" pitchFamily="18" charset="-78"/>
              </a:rPr>
              <a:t> </a:t>
            </a:r>
            <a:r>
              <a:rPr lang="en-US" sz="2200" dirty="0" smtClean="0">
                <a:latin typeface="+mj-lt"/>
                <a:cs typeface="Adobe Arabic"/>
              </a:rPr>
              <a:t>degrees.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The range calculated at these angles will be divided by 20 to determine the number of blocks.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Matrix generated</a:t>
            </a:r>
          </a:p>
          <a:p>
            <a:pPr lvl="2">
              <a:buSzPct val="120000"/>
              <a:buNone/>
              <a:defRPr/>
            </a:pPr>
            <a:r>
              <a:rPr lang="en-US" sz="2200" dirty="0" smtClean="0">
                <a:latin typeface="+mj-lt"/>
                <a:cs typeface="Adobe Arabic"/>
              </a:rPr>
              <a:t>	1</a:t>
            </a:r>
            <a:r>
              <a:rPr lang="en-US" sz="2200" dirty="0" smtClean="0">
                <a:latin typeface="+mj-lt"/>
                <a:cs typeface="Adobe Arabic"/>
                <a:sym typeface="Wingdings" pitchFamily="2" charset="2"/>
              </a:rPr>
              <a:t> </a:t>
            </a:r>
            <a:r>
              <a:rPr lang="en-US" sz="2200" dirty="0" smtClean="0">
                <a:latin typeface="+mj-lt"/>
                <a:cs typeface="Adobe Arabic"/>
              </a:rPr>
              <a:t>No obstacle(free space)</a:t>
            </a:r>
          </a:p>
          <a:p>
            <a:pPr lvl="2">
              <a:buSzPct val="120000"/>
              <a:buNone/>
              <a:defRPr/>
            </a:pPr>
            <a:r>
              <a:rPr lang="en-US" sz="2200" dirty="0" smtClean="0">
                <a:latin typeface="+mj-lt"/>
                <a:cs typeface="Adobe Arabic"/>
              </a:rPr>
              <a:t>	0</a:t>
            </a:r>
            <a:r>
              <a:rPr lang="en-US" sz="2200" dirty="0" smtClean="0">
                <a:latin typeface="+mj-lt"/>
                <a:cs typeface="Adobe Arabic"/>
                <a:sym typeface="Wingdings" pitchFamily="2" charset="2"/>
              </a:rPr>
              <a:t> obstacle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Logical OR of new and previous value.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Transmits complete matrix.</a:t>
            </a:r>
          </a:p>
          <a:p>
            <a:endParaRPr lang="en-US" dirty="0"/>
          </a:p>
        </p:txBody>
      </p:sp>
      <p:pic>
        <p:nvPicPr>
          <p:cNvPr id="6" name="Picture 6" descr="C:\Users\VINIT\Desktop\mat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4745037"/>
            <a:ext cx="5334000" cy="2112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SzPct val="120000"/>
              <a:buNone/>
              <a:defRPr/>
            </a:pPr>
            <a:r>
              <a:rPr lang="en-US" sz="2200" dirty="0" smtClean="0">
                <a:latin typeface="+mj-lt"/>
              </a:rPr>
              <a:t>Direction algorithm-</a:t>
            </a:r>
          </a:p>
          <a:p>
            <a:pPr marL="514350" indent="-514350">
              <a:buSzPct val="120000"/>
              <a:defRPr/>
            </a:pPr>
            <a:r>
              <a:rPr lang="en-US" sz="2200" dirty="0" smtClean="0">
                <a:latin typeface="+mj-lt"/>
              </a:rPr>
              <a:t>Predefined pointer called NUM, initially directed at ‘N’.</a:t>
            </a:r>
          </a:p>
          <a:p>
            <a:pPr marL="514350" indent="-514350">
              <a:buSzPct val="120000"/>
              <a:defRPr/>
            </a:pPr>
            <a:r>
              <a:rPr lang="en-US" sz="2200" dirty="0" smtClean="0">
                <a:latin typeface="+mj-lt"/>
              </a:rPr>
              <a:t>Whenever robot turns , the pointer will increment or decrement accordingly.</a:t>
            </a:r>
          </a:p>
          <a:p>
            <a:pPr marL="514350" indent="-514350">
              <a:buSzPct val="120000"/>
              <a:defRPr/>
            </a:pPr>
            <a:r>
              <a:rPr lang="en-US" sz="2200" dirty="0" err="1" smtClean="0">
                <a:latin typeface="+mj-lt"/>
              </a:rPr>
              <a:t>Eg</a:t>
            </a:r>
            <a:r>
              <a:rPr lang="en-US" sz="2200" dirty="0" smtClean="0">
                <a:latin typeface="+mj-lt"/>
              </a:rPr>
              <a:t>-Turn right </a:t>
            </a:r>
            <a:r>
              <a:rPr lang="en-US" sz="2200" dirty="0" smtClean="0">
                <a:latin typeface="+mj-lt"/>
                <a:sym typeface="Wingdings" pitchFamily="2" charset="2"/>
              </a:rPr>
              <a:t> Pointer  increment</a:t>
            </a:r>
          </a:p>
          <a:p>
            <a:pPr marL="514350" indent="-514350">
              <a:buSzPct val="120000"/>
              <a:defRPr/>
            </a:pPr>
            <a:r>
              <a:rPr lang="en-US" sz="2200" dirty="0" smtClean="0">
                <a:latin typeface="+mj-lt"/>
                <a:sym typeface="Wingdings" pitchFamily="2" charset="2"/>
              </a:rPr>
              <a:t>Turn left  Pointer decrement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2438400"/>
            <a:ext cx="3648239" cy="239168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smtClean="0"/>
              <a:t>(X,Y) algorithm-</a:t>
            </a:r>
          </a:p>
          <a:p>
            <a:pPr marL="342900" lvl="2" indent="-342900">
              <a:buClr>
                <a:schemeClr val="tx1"/>
              </a:buClr>
              <a:buSzPct val="120000"/>
              <a:defRPr/>
            </a:pPr>
            <a:r>
              <a:rPr lang="en-US" dirty="0" smtClean="0"/>
              <a:t>Depending upon the direction, the robot will calculate its current block position (X,Y).</a:t>
            </a: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err="1" smtClean="0"/>
              <a:t>Eg</a:t>
            </a:r>
            <a:r>
              <a:rPr lang="en-US" dirty="0" smtClean="0"/>
              <a:t>-</a:t>
            </a: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smtClean="0"/>
              <a:t>North </a:t>
            </a:r>
            <a:r>
              <a:rPr lang="en-US" dirty="0" smtClean="0">
                <a:sym typeface="Wingdings" pitchFamily="2" charset="2"/>
              </a:rPr>
              <a:t> Y increments</a:t>
            </a: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South  Y decrements</a:t>
            </a: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East  X increments</a:t>
            </a:r>
          </a:p>
          <a:p>
            <a:pPr marL="342900" lvl="2" indent="-342900"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West  X decrements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209800"/>
            <a:ext cx="3286584" cy="2686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Reusability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</a:pPr>
            <a:r>
              <a:rPr lang="en-US" sz="2200" dirty="0" smtClean="0">
                <a:latin typeface="+mj-lt"/>
              </a:rPr>
              <a:t>Magnetic compass  - To reduce the positional error.</a:t>
            </a:r>
          </a:p>
          <a:p>
            <a:pPr>
              <a:buSzPct val="120000"/>
              <a:buNone/>
            </a:pPr>
            <a:endParaRPr lang="en-US" sz="2200" dirty="0" smtClean="0">
              <a:latin typeface="+mj-lt"/>
            </a:endParaRP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Sensor with higher range - To increase the range of the sensor for detection of wall or an obstacle more efficiently for the larger area.</a:t>
            </a:r>
          </a:p>
          <a:p>
            <a:pPr>
              <a:buSzPct val="120000"/>
              <a:buNone/>
            </a:pPr>
            <a:endParaRPr lang="en-US" sz="2200" dirty="0" smtClean="0">
              <a:latin typeface="+mj-lt"/>
            </a:endParaRP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Increasing angle resolution of servo shaft - To increase the number of scanning samples taken by servo shaft.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sz="2200" dirty="0" smtClean="0">
                <a:latin typeface="+mj-lt"/>
              </a:rPr>
              <a:t>Automatic vacuum cleaning 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Surveillance security systems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Operating robot by mobile phone (android application)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95600" y="1981200"/>
            <a:ext cx="7772400" cy="150018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Thank you!!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20000"/>
              <a:defRPr/>
            </a:pPr>
            <a:r>
              <a:rPr lang="en-US" sz="2200" dirty="0">
                <a:latin typeface="+mj-lt"/>
              </a:rPr>
              <a:t>An Intelligent Autonomous </a:t>
            </a:r>
            <a:r>
              <a:rPr lang="en-US" sz="2200" dirty="0" smtClean="0">
                <a:latin typeface="+mj-lt"/>
              </a:rPr>
              <a:t>robot (Firebird V Atmega2560)</a:t>
            </a:r>
            <a:endParaRPr lang="en-US" sz="2200" dirty="0">
              <a:latin typeface="+mj-lt"/>
            </a:endParaRPr>
          </a:p>
          <a:p>
            <a:pPr>
              <a:buClr>
                <a:schemeClr val="tx1"/>
              </a:buClr>
              <a:buSzPct val="120000"/>
              <a:defRPr/>
            </a:pPr>
            <a:r>
              <a:rPr lang="en-US" sz="2200" dirty="0" smtClean="0">
                <a:latin typeface="+mj-lt"/>
              </a:rPr>
              <a:t>Scanning (Servo motor, Sharp IR sensor)</a:t>
            </a:r>
            <a:endParaRPr lang="en-US" sz="2200" dirty="0">
              <a:latin typeface="+mj-lt"/>
            </a:endParaRPr>
          </a:p>
          <a:p>
            <a:pPr>
              <a:buClr>
                <a:schemeClr val="tx1"/>
              </a:buClr>
              <a:buSzPct val="120000"/>
              <a:defRPr/>
            </a:pPr>
            <a:r>
              <a:rPr lang="en-US" sz="2200" dirty="0">
                <a:latin typeface="+mj-lt"/>
              </a:rPr>
              <a:t>Detection of obstacle, Navigation and </a:t>
            </a:r>
            <a:r>
              <a:rPr lang="en-US" sz="2200" dirty="0" smtClean="0">
                <a:latin typeface="+mj-lt"/>
              </a:rPr>
              <a:t>self-localization</a:t>
            </a:r>
            <a:endParaRPr lang="en-US" sz="2200" dirty="0">
              <a:latin typeface="+mj-lt"/>
            </a:endParaRPr>
          </a:p>
          <a:p>
            <a:pPr>
              <a:buClr>
                <a:schemeClr val="tx1"/>
              </a:buClr>
              <a:buSzPct val="120000"/>
              <a:defRPr/>
            </a:pPr>
            <a:r>
              <a:rPr lang="en-US" sz="2200" dirty="0">
                <a:latin typeface="+mj-lt"/>
              </a:rPr>
              <a:t>Serial </a:t>
            </a:r>
            <a:r>
              <a:rPr lang="en-US" sz="2200" dirty="0" smtClean="0">
                <a:latin typeface="+mj-lt"/>
              </a:rPr>
              <a:t>Communication (</a:t>
            </a:r>
            <a:r>
              <a:rPr lang="en-US" sz="2200" dirty="0" err="1" smtClean="0">
                <a:latin typeface="+mj-lt"/>
              </a:rPr>
              <a:t>XBee</a:t>
            </a:r>
            <a:r>
              <a:rPr lang="en-US" sz="2200" dirty="0" smtClean="0">
                <a:latin typeface="+mj-lt"/>
              </a:rPr>
              <a:t>)</a:t>
            </a:r>
            <a:endParaRPr lang="en-US" sz="2200" dirty="0">
              <a:latin typeface="+mj-lt"/>
            </a:endParaRPr>
          </a:p>
          <a:p>
            <a:pPr>
              <a:buClr>
                <a:schemeClr val="tx1"/>
              </a:buClr>
              <a:buSzPct val="120000"/>
              <a:defRPr/>
            </a:pPr>
            <a:r>
              <a:rPr lang="en-US" sz="2200" dirty="0" smtClean="0">
                <a:latin typeface="+mj-lt"/>
              </a:rPr>
              <a:t>Mapping (</a:t>
            </a:r>
            <a:r>
              <a:rPr lang="en-US" sz="2200" dirty="0" err="1" smtClean="0">
                <a:latin typeface="+mj-lt"/>
              </a:rPr>
              <a:t>Matlab</a:t>
            </a:r>
            <a:r>
              <a:rPr lang="en-US" sz="2200" dirty="0" smtClean="0">
                <a:latin typeface="+mj-lt"/>
              </a:rPr>
              <a:t>)</a:t>
            </a:r>
            <a:endParaRPr lang="en-US" sz="2200" dirty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Requirements/Task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0000"/>
            </a:pPr>
            <a:r>
              <a:rPr lang="en-US" sz="2200" dirty="0" smtClean="0">
                <a:latin typeface="+mj-lt"/>
              </a:rPr>
              <a:t>Firebird – Requires 1 </a:t>
            </a:r>
            <a:r>
              <a:rPr lang="en-US" sz="2200" dirty="0" err="1" smtClean="0">
                <a:latin typeface="+mj-lt"/>
              </a:rPr>
              <a:t>bot</a:t>
            </a:r>
            <a:r>
              <a:rPr lang="en-US" sz="2200" dirty="0" smtClean="0">
                <a:latin typeface="+mj-lt"/>
              </a:rPr>
              <a:t> (Atmega2560)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Servo motor (VS-1) – Used for scanning purpose with the resolution of  9°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Sharp IR sensor (GP2D12) – Measures the distance of the obstacle from the </a:t>
            </a:r>
            <a:r>
              <a:rPr lang="en-US" sz="2200" dirty="0" err="1" smtClean="0">
                <a:latin typeface="+mj-lt"/>
              </a:rPr>
              <a:t>bot</a:t>
            </a:r>
            <a:endParaRPr lang="en-US" sz="2200" dirty="0" smtClean="0">
              <a:latin typeface="+mj-lt"/>
            </a:endParaRPr>
          </a:p>
          <a:p>
            <a:pPr>
              <a:buSzPct val="120000"/>
            </a:pPr>
            <a:r>
              <a:rPr lang="en-US" sz="2200" dirty="0" err="1" smtClean="0">
                <a:latin typeface="+mj-lt"/>
              </a:rPr>
              <a:t>XBee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(XB24) – Used for serial communication from </a:t>
            </a:r>
            <a:r>
              <a:rPr lang="en-US" sz="2200" dirty="0" err="1" smtClean="0">
                <a:latin typeface="+mj-lt"/>
              </a:rPr>
              <a:t>bot</a:t>
            </a:r>
            <a:r>
              <a:rPr lang="en-US" sz="2200" dirty="0" smtClean="0">
                <a:latin typeface="+mj-lt"/>
              </a:rPr>
              <a:t> to host PC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Project Plan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" y="1295400"/>
          <a:ext cx="91440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35"/>
                <a:gridCol w="1229446"/>
                <a:gridCol w="1152605"/>
                <a:gridCol w="1152605"/>
                <a:gridCol w="1152605"/>
                <a:gridCol w="115260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AUG’11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&amp;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SEPT’11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OCT’11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&amp;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NOV’11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DEC’11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&amp;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JAN’12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FEB’12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&amp; 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MARCH’12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j-lt"/>
                          <a:ea typeface="Adobe Fan Heiti Std B" pitchFamily="34" charset="-128"/>
                        </a:rPr>
                        <a:t>APRIL’12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Literature</a:t>
                      </a:r>
                      <a:r>
                        <a:rPr lang="en-US" b="1" baseline="0" dirty="0" smtClean="0"/>
                        <a:t> Survey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Study of hardware and</a:t>
                      </a:r>
                      <a:r>
                        <a:rPr lang="en-US" b="1" baseline="0" dirty="0" smtClean="0"/>
                        <a:t> software tools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Designing</a:t>
                      </a:r>
                      <a:r>
                        <a:rPr lang="en-US" b="1" baseline="0" dirty="0" smtClean="0"/>
                        <a:t> different algorithms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Gathering</a:t>
                      </a:r>
                      <a:r>
                        <a:rPr lang="en-US" b="1" baseline="0" dirty="0" smtClean="0"/>
                        <a:t> of hardware requirement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Testing of different algorithms </a:t>
                      </a:r>
                      <a:r>
                        <a:rPr lang="en-US" b="1" baseline="0" dirty="0" smtClean="0"/>
                        <a:t> &amp; implementation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</a:t>
                      </a:r>
                      <a:r>
                        <a:rPr lang="en-US" b="1" baseline="0" dirty="0" smtClean="0"/>
                        <a:t> submission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  <a:ea typeface="Adobe Fan Heiti Std B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 Diagram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5140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295400"/>
            <a:ext cx="7543800" cy="5638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sz="2200" dirty="0" smtClean="0">
                <a:latin typeface="+mj-lt"/>
              </a:rPr>
              <a:t>Bot starts its operation by initializing coordinates  (</a:t>
            </a:r>
            <a:r>
              <a:rPr lang="en-US" sz="2200" dirty="0" err="1" smtClean="0">
                <a:latin typeface="+mj-lt"/>
              </a:rPr>
              <a:t>x,y</a:t>
            </a:r>
            <a:r>
              <a:rPr lang="en-US" sz="2200" dirty="0" smtClean="0">
                <a:latin typeface="+mj-lt"/>
              </a:rPr>
              <a:t>)=(0,0) and direction D=‘N’(</a:t>
            </a:r>
            <a:r>
              <a:rPr lang="en-US" sz="2200" u="sng" dirty="0" smtClean="0">
                <a:latin typeface="+mj-lt"/>
              </a:rPr>
              <a:t>N</a:t>
            </a:r>
            <a:r>
              <a:rPr lang="en-US" sz="2200" dirty="0" smtClean="0">
                <a:latin typeface="+mj-lt"/>
              </a:rPr>
              <a:t>orth).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 180° scanning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Performs scanning and takes 21 samples (r,a).        </a:t>
            </a:r>
          </a:p>
          <a:p>
            <a:pPr lvl="1"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Transmits (</a:t>
            </a:r>
            <a:r>
              <a:rPr lang="en-US" sz="2200" dirty="0" err="1" smtClean="0">
                <a:latin typeface="+mj-lt"/>
              </a:rPr>
              <a:t>x,y,a,r</a:t>
            </a:r>
            <a:r>
              <a:rPr lang="en-US" sz="2200" dirty="0" smtClean="0">
                <a:latin typeface="+mj-lt"/>
              </a:rPr>
              <a:t>) to host PC via </a:t>
            </a:r>
            <a:r>
              <a:rPr lang="en-US" sz="2200" dirty="0" err="1" smtClean="0">
                <a:latin typeface="+mj-lt"/>
              </a:rPr>
              <a:t>XBee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module(2.4 GHz).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Matrix scanning</a:t>
            </a:r>
          </a:p>
          <a:p>
            <a:pPr lvl="2">
              <a:buSzPct val="120000"/>
              <a:defRPr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Takes 3 samples at 0°, 90° and 180° to determine number of blocks.</a:t>
            </a:r>
          </a:p>
          <a:p>
            <a:pPr lvl="2">
              <a:buSzPct val="120000"/>
              <a:defRPr/>
            </a:pPr>
            <a:r>
              <a:rPr lang="en-US" sz="2200" dirty="0" smtClean="0">
                <a:latin typeface="+mj-lt"/>
                <a:cs typeface="Adobe Arabic"/>
              </a:rPr>
              <a:t>Matrix </a:t>
            </a:r>
            <a:r>
              <a:rPr lang="en-US" sz="2200" dirty="0">
                <a:latin typeface="+mj-lt"/>
                <a:cs typeface="Adobe Arabic"/>
              </a:rPr>
              <a:t>generated</a:t>
            </a:r>
          </a:p>
          <a:p>
            <a:pPr lvl="2">
              <a:buSzPct val="120000"/>
              <a:buNone/>
              <a:defRPr/>
            </a:pPr>
            <a:r>
              <a:rPr lang="en-US" sz="2200" dirty="0">
                <a:latin typeface="+mj-lt"/>
                <a:cs typeface="Adobe Arabic"/>
              </a:rPr>
              <a:t>	1</a:t>
            </a:r>
            <a:r>
              <a:rPr lang="en-US" sz="2200" dirty="0">
                <a:latin typeface="+mj-lt"/>
                <a:cs typeface="Adobe Arabic"/>
                <a:sym typeface="Wingdings" pitchFamily="2" charset="2"/>
              </a:rPr>
              <a:t> </a:t>
            </a:r>
            <a:r>
              <a:rPr lang="en-US" sz="2200" dirty="0">
                <a:latin typeface="+mj-lt"/>
                <a:cs typeface="Adobe Arabic"/>
              </a:rPr>
              <a:t>No obstacle(free space)</a:t>
            </a:r>
          </a:p>
          <a:p>
            <a:pPr lvl="2">
              <a:buSzPct val="120000"/>
              <a:buNone/>
              <a:defRPr/>
            </a:pPr>
            <a:r>
              <a:rPr lang="en-US" sz="2200" dirty="0">
                <a:latin typeface="+mj-lt"/>
                <a:cs typeface="Adobe Arabic"/>
              </a:rPr>
              <a:t>	0</a:t>
            </a:r>
            <a:r>
              <a:rPr lang="en-US" sz="2200" dirty="0">
                <a:latin typeface="+mj-lt"/>
                <a:cs typeface="Adobe Arabic"/>
                <a:sym typeface="Wingdings" pitchFamily="2" charset="2"/>
              </a:rPr>
              <a:t> </a:t>
            </a:r>
            <a:r>
              <a:rPr lang="en-US" sz="2200" dirty="0" smtClean="0">
                <a:latin typeface="+mj-lt"/>
                <a:cs typeface="Adobe Arabic"/>
                <a:sym typeface="Wingdings" pitchFamily="2" charset="2"/>
              </a:rPr>
              <a:t>obstacle</a:t>
            </a:r>
          </a:p>
          <a:p>
            <a:pPr>
              <a:buSzPct val="120000"/>
            </a:pPr>
            <a:r>
              <a:rPr lang="en-US" sz="2200" dirty="0" smtClean="0">
                <a:latin typeface="+mj-lt"/>
              </a:rPr>
              <a:t>Decides its navigation path accordingly by checking 3 conditions.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900" dirty="0" smtClean="0"/>
          </a:p>
          <a:p>
            <a:pPr lvl="1"/>
            <a:endParaRPr lang="en-US" sz="2900" dirty="0" smtClean="0"/>
          </a:p>
          <a:p>
            <a:endParaRPr lang="en-US" sz="2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+mj-lt"/>
              </a:rPr>
              <a:t>Check condition 1: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True – move forward, scans, upgrade direction and send the data.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False- checks condition 2.</a:t>
            </a:r>
          </a:p>
          <a:p>
            <a:r>
              <a:rPr lang="en-US" sz="2200" dirty="0" smtClean="0">
                <a:latin typeface="+mj-lt"/>
              </a:rPr>
              <a:t>Check condition 2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Case1- turns left by 90, scans, upgrade direction and send the data.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>
                <a:latin typeface="+mj-lt"/>
              </a:rPr>
              <a:t>Case2 –turns right by 90 ,scans ,upgrade direction and send the data.</a:t>
            </a:r>
          </a:p>
          <a:p>
            <a:r>
              <a:rPr lang="en-US" sz="2200" dirty="0" smtClean="0">
                <a:latin typeface="+mj-lt"/>
              </a:rPr>
              <a:t>Scans every block until the co-ordinates becomes (0,0).</a:t>
            </a:r>
          </a:p>
          <a:p>
            <a:r>
              <a:rPr lang="en-US" sz="2200" dirty="0" smtClean="0">
                <a:latin typeface="+mj-lt"/>
              </a:rPr>
              <a:t>Transmits the complete matrix.</a:t>
            </a:r>
          </a:p>
          <a:p>
            <a:r>
              <a:rPr lang="en-US" sz="2200" dirty="0" smtClean="0">
                <a:latin typeface="+mj-lt"/>
              </a:rPr>
              <a:t>Ends the operation.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0574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Direction of the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Right(2)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Right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Left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Left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Left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Left + forward</a:t>
                      </a:r>
                      <a:endParaRPr lang="en-US" b="1" i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745</Words>
  <Application>Microsoft Office PowerPoint</Application>
  <PresentationFormat>On-screen Show (4:3)</PresentationFormat>
  <Paragraphs>204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Office Theme</vt:lpstr>
      <vt:lpstr>BE Project 2011-2012 Autonomous Mapping Robot</vt:lpstr>
      <vt:lpstr>Problem Statement</vt:lpstr>
      <vt:lpstr>Requirements/Task Specifications</vt:lpstr>
      <vt:lpstr>Project Plan </vt:lpstr>
      <vt:lpstr>Arena Diagram</vt:lpstr>
      <vt:lpstr>Workflow</vt:lpstr>
      <vt:lpstr>Workflow</vt:lpstr>
      <vt:lpstr>Workflow</vt:lpstr>
      <vt:lpstr>Workflow</vt:lpstr>
      <vt:lpstr>Innovations and challenges</vt:lpstr>
      <vt:lpstr>Task Completion</vt:lpstr>
      <vt:lpstr>Review and Test Plan</vt:lpstr>
      <vt:lpstr>Test Criteria</vt:lpstr>
      <vt:lpstr>Test Criteria</vt:lpstr>
      <vt:lpstr>Test Criteria</vt:lpstr>
      <vt:lpstr>Test Criteria</vt:lpstr>
      <vt:lpstr>Reusability features</vt:lpstr>
      <vt:lpstr>Future Enhancement</vt:lpstr>
      <vt:lpstr>Slide 19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Mapping Robot</dc:title>
  <dc:creator>ADMIN</dc:creator>
  <cp:lastModifiedBy>ADMIN</cp:lastModifiedBy>
  <cp:revision>80</cp:revision>
  <dcterms:created xsi:type="dcterms:W3CDTF">2012-04-29T11:29:04Z</dcterms:created>
  <dcterms:modified xsi:type="dcterms:W3CDTF">2012-05-01T16:09:22Z</dcterms:modified>
</cp:coreProperties>
</file>