
<file path=[Content_Types].xml><?xml version="1.0" encoding="utf-8"?>
<Types xmlns="http://schemas.openxmlformats.org/package/2006/content-types">
  <Override PartName="/_rels/.rels" ContentType="application/vnd.openxmlformats-package.relationships+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_rels/presentation.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_rels/slideLayout1.xml.rels" ContentType="application/vnd.openxmlformats-package.relationships+xml"/>
  <Override PartName="/ppt/slideLayouts/_rels/slideLayout2.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9.xml" ContentType="application/vnd.openxmlformats-officedocument.presentationml.slide+xml"/>
  <Override PartName="/ppt/slides/slide12.xml" ContentType="application/vnd.openxmlformats-officedocument.presentationml.slide+xml"/>
  <Override PartName="/ppt/slides/_rels/slide16.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3.xml.rels" ContentType="application/vnd.openxmlformats-package.relationships+xml"/>
  <Override PartName="/ppt/slides/_rels/slide6.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bIns="45000" lIns="90000" rIns="90000" tIns="45000"/>
          <a:p>
            <a:pPr algn="ct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body"/>
          </p:nvPr>
        </p:nvSpPr>
        <p:spPr>
          <a:xfrm>
            <a:off x="1371600" y="3886200"/>
            <a:ext cx="6400440" cy="1752120"/>
          </a:xfrm>
          <a:prstGeom prst="rect">
            <a:avLst/>
          </a:prstGeom>
        </p:spPr>
        <p:txBody>
          <a:bodyPr bIns="45000" lIns="90000" rIns="90000" tIns="45000"/>
          <a:p>
            <a:pPr>
              <a:buSzPct val="45000"/>
              <a:buFont typeface="StarSymbol"/>
              <a:buChar char=""/>
            </a:pPr>
            <a:r>
              <a:rPr lang="en-US" sz="3200">
                <a:solidFill>
                  <a:srgbClr val="8b8b8b"/>
                </a:solidFill>
                <a:latin typeface="Calibri"/>
              </a:rPr>
              <a:t>Click to edit the outline text format</a:t>
            </a:r>
            <a:endParaRPr/>
          </a:p>
          <a:p>
            <a:pPr lvl="1">
              <a:buSzPct val="45000"/>
              <a:buFont typeface="StarSymbol"/>
              <a:buChar char=""/>
            </a:pPr>
            <a:r>
              <a:rPr lang="en-US" sz="3200">
                <a:solidFill>
                  <a:srgbClr val="8b8b8b"/>
                </a:solidFill>
                <a:latin typeface="Calibri"/>
              </a:rPr>
              <a:t>Second Outline Level</a:t>
            </a:r>
            <a:endParaRPr/>
          </a:p>
          <a:p>
            <a:pPr lvl="2">
              <a:buSzPct val="75000"/>
              <a:buFont typeface="StarSymbol"/>
              <a:buChar char=""/>
            </a:pPr>
            <a:r>
              <a:rPr lang="en-US" sz="3200">
                <a:solidFill>
                  <a:srgbClr val="8b8b8b"/>
                </a:solidFill>
                <a:latin typeface="Calibri"/>
              </a:rPr>
              <a:t>Third Outline Level</a:t>
            </a:r>
            <a:endParaRPr/>
          </a:p>
          <a:p>
            <a:pPr lvl="3">
              <a:buSzPct val="45000"/>
              <a:buFont typeface="StarSymbol"/>
              <a:buChar char=""/>
            </a:pPr>
            <a:r>
              <a:rPr lang="en-US" sz="3200">
                <a:solidFill>
                  <a:srgbClr val="8b8b8b"/>
                </a:solidFill>
                <a:latin typeface="Calibri"/>
              </a:rPr>
              <a:t>Fourth Outline Level</a:t>
            </a:r>
            <a:endParaRPr/>
          </a:p>
          <a:p>
            <a:pPr lvl="4">
              <a:buSzPct val="75000"/>
              <a:buFont typeface="StarSymbol"/>
              <a:buChar char=""/>
            </a:pPr>
            <a:r>
              <a:rPr lang="en-US" sz="3200">
                <a:solidFill>
                  <a:srgbClr val="8b8b8b"/>
                </a:solidFill>
                <a:latin typeface="Calibri"/>
              </a:rPr>
              <a:t>Fifth Outline Level</a:t>
            </a:r>
            <a:endParaRPr/>
          </a:p>
          <a:p>
            <a:pPr lvl="5">
              <a:buSzPct val="45000"/>
              <a:buFont typeface="StarSymbol"/>
              <a:buChar char=""/>
            </a:pPr>
            <a:r>
              <a:rPr lang="en-US" sz="3200">
                <a:solidFill>
                  <a:srgbClr val="8b8b8b"/>
                </a:solidFill>
                <a:latin typeface="Calibri"/>
              </a:rPr>
              <a:t>Sixth Outline Level</a:t>
            </a:r>
            <a:endParaRPr/>
          </a:p>
          <a:p>
            <a:pPr lvl="6">
              <a:buSzPct val="45000"/>
              <a:buFont typeface="StarSymbol"/>
              <a:buChar char=""/>
            </a:pPr>
            <a:r>
              <a:rPr lang="en-US" sz="3200">
                <a:solidFill>
                  <a:srgbClr val="8b8b8b"/>
                </a:solidFill>
                <a:latin typeface="Calibri"/>
              </a:rPr>
              <a:t>Seventh Outline Level</a:t>
            </a:r>
            <a:endParaRPr/>
          </a:p>
          <a:p>
            <a:pPr lvl="7">
              <a:buSzPct val="45000"/>
              <a:buFont typeface="StarSymbol"/>
              <a:buChar char=""/>
            </a:pPr>
            <a:r>
              <a:rPr lang="en-US" sz="3200">
                <a:solidFill>
                  <a:srgbClr val="8b8b8b"/>
                </a:solidFill>
                <a:latin typeface="Calibri"/>
              </a:rPr>
              <a:t>Eighth Outline Level</a:t>
            </a:r>
            <a:endParaRPr/>
          </a:p>
          <a:p>
            <a:r>
              <a:rPr lang="en-US" sz="3200">
                <a:solidFill>
                  <a:srgbClr val="8b8b8b"/>
                </a:solidFill>
                <a:latin typeface="Calibri"/>
              </a:rPr>
              <a:t>Ninth Outline LevelClick to edit Master subtitle style</a:t>
            </a:r>
            <a:endParaRPr/>
          </a:p>
        </p:txBody>
      </p:sp>
      <p:sp>
        <p:nvSpPr>
          <p:cNvPr id="2" name="PlaceHolder 3"/>
          <p:cNvSpPr>
            <a:spLocks noGrp="1"/>
          </p:cNvSpPr>
          <p:nvPr>
            <p:ph type="dt"/>
          </p:nvPr>
        </p:nvSpPr>
        <p:spPr>
          <a:xfrm>
            <a:off x="457200" y="6356520"/>
            <a:ext cx="2133360" cy="364680"/>
          </a:xfrm>
          <a:prstGeom prst="rect">
            <a:avLst/>
          </a:prstGeom>
        </p:spPr>
        <p:txBody>
          <a:bodyPr bIns="45000" lIns="90000" rIns="90000" tIns="45000"/>
          <a:p>
            <a:r>
              <a:rPr lang="en-US" sz="1200">
                <a:solidFill>
                  <a:srgbClr val="8b8b8b"/>
                </a:solidFill>
                <a:latin typeface="Calibri"/>
              </a:rPr>
              <a:t>4/19/12</a:t>
            </a:r>
            <a:endParaRPr/>
          </a:p>
        </p:txBody>
      </p:sp>
      <p:sp>
        <p:nvSpPr>
          <p:cNvPr id="3" name="TextShape 4"/>
          <p:cNvSpPr txBox="1"/>
          <p:nvPr/>
        </p:nvSpPr>
        <p:spPr>
          <a:xfrm>
            <a:off x="3124080" y="6356520"/>
            <a:ext cx="2895120" cy="364680"/>
          </a:xfrm>
          <a:prstGeom prst="rect">
            <a:avLst/>
          </a:prstGeom>
        </p:spPr>
      </p:sp>
      <p:sp>
        <p:nvSpPr>
          <p:cNvPr id="4" name="PlaceHolder 5"/>
          <p:cNvSpPr>
            <a:spLocks noGrp="1"/>
          </p:cNvSpPr>
          <p:nvPr>
            <p:ph type="sldNum"/>
          </p:nvPr>
        </p:nvSpPr>
        <p:spPr>
          <a:xfrm>
            <a:off x="6553080" y="6356520"/>
            <a:ext cx="2133360" cy="364680"/>
          </a:xfrm>
          <a:prstGeom prst="rect">
            <a:avLst/>
          </a:prstGeom>
        </p:spPr>
        <p:txBody>
          <a:bodyPr bIns="45000" lIns="90000" rIns="90000" tIns="45000"/>
          <a:p>
            <a:fld id="{41510101-4161-41F1-B101-21A1D1F17111}"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bIns="45000" lIns="90000" rIns="90000" tIns="45000"/>
          <a:p>
            <a:pPr algn="ct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body"/>
          </p:nvPr>
        </p:nvSpPr>
        <p:spPr>
          <a:xfrm>
            <a:off x="457200" y="1600200"/>
            <a:ext cx="8229240" cy="4525560"/>
          </a:xfrm>
          <a:prstGeom prst="rect">
            <a:avLst/>
          </a:prstGeom>
        </p:spPr>
        <p:txBody>
          <a:bodyPr bIns="45000" lIns="90000" rIns="90000" tIns="45000"/>
          <a:p>
            <a:pPr>
              <a:buSzPct val="45000"/>
              <a:buFont typeface="StarSymbol"/>
              <a:buChar char=""/>
            </a:pPr>
            <a:r>
              <a:rPr lang="en-US" sz="3200">
                <a:solidFill>
                  <a:srgbClr val="000000"/>
                </a:solidFill>
                <a:latin typeface="Calibri"/>
              </a:rPr>
              <a:t>Click to edit the outline text format</a:t>
            </a:r>
            <a:endParaRPr/>
          </a:p>
          <a:p>
            <a:pPr lvl="1">
              <a:buSzPct val="45000"/>
              <a:buFont typeface="StarSymbol"/>
              <a:buChar char=""/>
            </a:pPr>
            <a:r>
              <a:rPr lang="en-US" sz="3200">
                <a:solidFill>
                  <a:srgbClr val="000000"/>
                </a:solidFill>
                <a:latin typeface="Calibri"/>
              </a:rPr>
              <a:t>Second Outline Level</a:t>
            </a:r>
            <a:endParaRPr/>
          </a:p>
          <a:p>
            <a:pPr lvl="2">
              <a:buSzPct val="75000"/>
              <a:buFont typeface="StarSymbol"/>
              <a:buChar char=""/>
            </a:pPr>
            <a:r>
              <a:rPr lang="en-US" sz="3200">
                <a:solidFill>
                  <a:srgbClr val="000000"/>
                </a:solidFill>
                <a:latin typeface="Calibri"/>
              </a:rPr>
              <a:t>Third Outline Level</a:t>
            </a:r>
            <a:endParaRPr/>
          </a:p>
          <a:p>
            <a:pPr lvl="3">
              <a:buSzPct val="45000"/>
              <a:buFont typeface="StarSymbol"/>
              <a:buChar char=""/>
            </a:pPr>
            <a:r>
              <a:rPr lang="en-US" sz="3200">
                <a:solidFill>
                  <a:srgbClr val="000000"/>
                </a:solidFill>
                <a:latin typeface="Calibri"/>
              </a:rPr>
              <a:t>Fourth Outline Level</a:t>
            </a:r>
            <a:endParaRPr/>
          </a:p>
          <a:p>
            <a:pPr lvl="4">
              <a:buSzPct val="7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lvl="6">
              <a:buSzPct val="45000"/>
              <a:buFont typeface="StarSymbol"/>
              <a:buChar char=""/>
            </a:pPr>
            <a:r>
              <a:rPr lang="en-US" sz="3200">
                <a:solidFill>
                  <a:srgbClr val="000000"/>
                </a:solidFill>
                <a:latin typeface="Calibri"/>
              </a:rPr>
              <a:t>Seventh Outline Level</a:t>
            </a:r>
            <a:endParaRPr/>
          </a:p>
          <a:p>
            <a:pPr lvl="7">
              <a:buSzPct val="45000"/>
              <a:buFont typeface="StarSymbol"/>
              <a:buChar char=""/>
            </a:pPr>
            <a:r>
              <a:rPr lang="en-US" sz="3200">
                <a:solidFill>
                  <a:srgbClr val="000000"/>
                </a:solidFill>
                <a:latin typeface="Calibri"/>
              </a:rPr>
              <a:t>Eighth Outline Level</a:t>
            </a:r>
            <a:endParaRPr/>
          </a:p>
          <a:p>
            <a:pPr>
              <a:buSzPct val="45000"/>
              <a:buFont typeface="Arial"/>
              <a:buChar char="•"/>
            </a:pPr>
            <a:r>
              <a:rPr lang="en-US" sz="3200">
                <a:solidFill>
                  <a:srgbClr val="000000"/>
                </a:solidFill>
                <a:latin typeface="Calibri"/>
              </a:rPr>
              <a:t>Ninth Outline LevelClick to edit Master text styles</a:t>
            </a:r>
            <a:endParaRPr/>
          </a:p>
          <a:p>
            <a:pPr lvl="1">
              <a:buSzPct val="45000"/>
              <a:buFont typeface="Arial"/>
              <a:buChar char="–"/>
            </a:pPr>
            <a:r>
              <a:rPr lang="en-US" sz="2800">
                <a:solidFill>
                  <a:srgbClr val="000000"/>
                </a:solidFill>
                <a:latin typeface="Calibri"/>
              </a:rPr>
              <a:t>Second level</a:t>
            </a:r>
            <a:endParaRPr/>
          </a:p>
          <a:p>
            <a:pPr lvl="1">
              <a:buSzPct val="45000"/>
              <a:buFont typeface="Arial"/>
              <a:buChar char="–"/>
            </a:pPr>
            <a:r>
              <a:rPr lang="en-US" sz="2400">
                <a:solidFill>
                  <a:srgbClr val="000000"/>
                </a:solidFill>
                <a:latin typeface="Calibri"/>
              </a:rPr>
              <a:t>Third level</a:t>
            </a:r>
            <a:endParaRPr/>
          </a:p>
          <a:p>
            <a:pPr lvl="2">
              <a:buSzPct val="75000"/>
              <a:buFont typeface="Arial"/>
              <a:buChar char="•"/>
            </a:pPr>
            <a:r>
              <a:rPr lang="en-US" sz="2000">
                <a:solidFill>
                  <a:srgbClr val="000000"/>
                </a:solidFill>
                <a:latin typeface="Calibri"/>
              </a:rPr>
              <a:t>Fourth level</a:t>
            </a:r>
            <a:endParaRPr/>
          </a:p>
          <a:p>
            <a:pPr lvl="3">
              <a:buSzPct val="45000"/>
              <a:buFont typeface="Arial"/>
              <a:buChar char="–"/>
            </a:pPr>
            <a:r>
              <a:rPr lang="en-US" sz="2000">
                <a:solidFill>
                  <a:srgbClr val="000000"/>
                </a:solidFill>
                <a:latin typeface="Calibri"/>
              </a:rPr>
              <a:t>Fifth level</a:t>
            </a:r>
            <a:endParaRPr/>
          </a:p>
        </p:txBody>
      </p:sp>
      <p:sp>
        <p:nvSpPr>
          <p:cNvPr id="7" name="PlaceHolder 3"/>
          <p:cNvSpPr>
            <a:spLocks noGrp="1"/>
          </p:cNvSpPr>
          <p:nvPr>
            <p:ph type="dt"/>
          </p:nvPr>
        </p:nvSpPr>
        <p:spPr>
          <a:xfrm>
            <a:off x="457200" y="6356520"/>
            <a:ext cx="2133360" cy="364680"/>
          </a:xfrm>
          <a:prstGeom prst="rect">
            <a:avLst/>
          </a:prstGeom>
        </p:spPr>
        <p:txBody>
          <a:bodyPr bIns="45000" lIns="90000" rIns="90000" tIns="45000"/>
          <a:p>
            <a:r>
              <a:rPr lang="en-US" sz="1200">
                <a:solidFill>
                  <a:srgbClr val="8b8b8b"/>
                </a:solidFill>
                <a:latin typeface="Calibri"/>
              </a:rPr>
              <a:t>4/19/12</a:t>
            </a:r>
            <a:endParaRPr/>
          </a:p>
        </p:txBody>
      </p:sp>
      <p:sp>
        <p:nvSpPr>
          <p:cNvPr id="8" name="TextShape 4"/>
          <p:cNvSpPr txBox="1"/>
          <p:nvPr/>
        </p:nvSpPr>
        <p:spPr>
          <a:xfrm>
            <a:off x="3124080" y="6356520"/>
            <a:ext cx="2895120" cy="364680"/>
          </a:xfrm>
          <a:prstGeom prst="rect">
            <a:avLst/>
          </a:prstGeom>
        </p:spPr>
      </p:sp>
      <p:sp>
        <p:nvSpPr>
          <p:cNvPr id="9" name="PlaceHolder 5"/>
          <p:cNvSpPr>
            <a:spLocks noGrp="1"/>
          </p:cNvSpPr>
          <p:nvPr>
            <p:ph type="sldNum"/>
          </p:nvPr>
        </p:nvSpPr>
        <p:spPr>
          <a:xfrm>
            <a:off x="6553080" y="6356520"/>
            <a:ext cx="2133360" cy="364680"/>
          </a:xfrm>
          <a:prstGeom prst="rect">
            <a:avLst/>
          </a:prstGeom>
        </p:spPr>
        <p:txBody>
          <a:bodyPr bIns="45000" lIns="90000" rIns="90000" tIns="45000"/>
          <a:p>
            <a:fld id="{4151D151-41C1-4101-B1C1-514171B17141}"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TextShape 1"/>
          <p:cNvSpPr txBox="1"/>
          <p:nvPr/>
        </p:nvSpPr>
        <p:spPr>
          <a:xfrm>
            <a:off x="683640" y="548640"/>
            <a:ext cx="7772040" cy="1469520"/>
          </a:xfrm>
          <a:prstGeom prst="rect">
            <a:avLst/>
          </a:prstGeom>
        </p:spPr>
        <p:txBody>
          <a:bodyPr bIns="45000" lIns="90000" rIns="90000" tIns="45000"/>
          <a:p>
            <a:pPr algn="ctr"/>
            <a:r>
              <a:rPr lang="en-US" sz="4400">
                <a:solidFill>
                  <a:srgbClr val="000000"/>
                </a:solidFill>
                <a:latin typeface="Segoe UI"/>
                <a:ea typeface="Segoe UI"/>
              </a:rPr>
              <a:t>Kinecsterel</a:t>
            </a:r>
            <a:endParaRPr/>
          </a:p>
        </p:txBody>
      </p:sp>
      <p:sp>
        <p:nvSpPr>
          <p:cNvPr id="11" name="TextShape 2"/>
          <p:cNvSpPr txBox="1"/>
          <p:nvPr/>
        </p:nvSpPr>
        <p:spPr>
          <a:xfrm>
            <a:off x="1331640" y="2277000"/>
            <a:ext cx="6400440" cy="3888000"/>
          </a:xfrm>
          <a:prstGeom prst="rect">
            <a:avLst/>
          </a:prstGeom>
        </p:spPr>
        <p:txBody>
          <a:bodyPr bIns="45000" lIns="90000" rIns="90000" tIns="45000"/>
          <a:p>
            <a:pPr algn="ctr"/>
            <a:r>
              <a:rPr lang="en-US">
                <a:solidFill>
                  <a:srgbClr val="000000"/>
                </a:solidFill>
                <a:latin typeface="Segoe UI"/>
                <a:ea typeface="Segoe UI"/>
              </a:rPr>
              <a:t>CS-308 Lab Project</a:t>
            </a:r>
            <a:endParaRPr/>
          </a:p>
          <a:p>
            <a:endParaRPr/>
          </a:p>
          <a:p>
            <a:pPr algn="ctr"/>
            <a:r>
              <a:rPr lang="en-US" sz="2500">
                <a:solidFill>
                  <a:srgbClr val="000000"/>
                </a:solidFill>
                <a:latin typeface="Segoe UI"/>
                <a:ea typeface="Segoe UI"/>
              </a:rPr>
              <a:t>Team:1</a:t>
            </a:r>
            <a:endParaRPr/>
          </a:p>
          <a:p>
            <a:pPr algn="ctr"/>
            <a:r>
              <a:rPr lang="en-US" sz="2500">
                <a:solidFill>
                  <a:srgbClr val="000000"/>
                </a:solidFill>
                <a:latin typeface="Segoe UI"/>
                <a:ea typeface="Segoe UI"/>
              </a:rPr>
              <a:t>Nitant Vaidya 09005007</a:t>
            </a:r>
            <a:endParaRPr/>
          </a:p>
          <a:p>
            <a:pPr algn="ctr"/>
            <a:r>
              <a:rPr lang="en-US" sz="2500">
                <a:solidFill>
                  <a:srgbClr val="000000"/>
                </a:solidFill>
                <a:latin typeface="Segoe UI"/>
                <a:ea typeface="Segoe UI"/>
              </a:rPr>
              <a:t>Priyank Parikh 09005006</a:t>
            </a:r>
            <a:endParaRPr/>
          </a:p>
          <a:p>
            <a:pPr algn="ctr"/>
            <a:r>
              <a:rPr lang="en-US" sz="2500">
                <a:solidFill>
                  <a:srgbClr val="000000"/>
                </a:solidFill>
                <a:latin typeface="Segoe UI"/>
                <a:ea typeface="Segoe UI"/>
              </a:rPr>
              <a:t>Lalit Swami 09005028</a:t>
            </a:r>
            <a:endParaRPr/>
          </a:p>
          <a:p>
            <a:pPr algn="ctr"/>
            <a:r>
              <a:rPr lang="en-US" sz="2500">
                <a:solidFill>
                  <a:srgbClr val="000000"/>
                </a:solidFill>
                <a:latin typeface="Segoe UI"/>
                <a:ea typeface="Segoe UI"/>
              </a:rPr>
              <a:t>Smit Patel 09005002</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Innovation and Challenges</a:t>
            </a:r>
            <a:endParaRPr/>
          </a:p>
        </p:txBody>
      </p:sp>
      <p:sp>
        <p:nvSpPr>
          <p:cNvPr id="33" name="TextShape 2"/>
          <p:cNvSpPr txBox="1"/>
          <p:nvPr/>
        </p:nvSpPr>
        <p:spPr>
          <a:xfrm>
            <a:off x="457200" y="2493000"/>
            <a:ext cx="8229240" cy="4616280"/>
          </a:xfrm>
          <a:prstGeom prst="rect">
            <a:avLst/>
          </a:prstGeom>
        </p:spPr>
        <p:txBody>
          <a:bodyPr bIns="45000" lIns="90000" rIns="90000" tIns="45000"/>
          <a:p>
            <a:pPr>
              <a:buSzPct val="45000"/>
              <a:buFont typeface="Calibri"/>
              <a:buAutoNum type="arabicPeriod"/>
            </a:pPr>
            <a:r>
              <a:rPr lang="en-US" sz="2500">
                <a:latin typeface="Segoe UI"/>
                <a:ea typeface="Segoe UI"/>
              </a:rPr>
              <a:t>Adding the “ZigBee wireless input as any input signal” abstraction in esterel</a:t>
            </a:r>
            <a:endParaRPr/>
          </a:p>
          <a:p>
            <a:pPr>
              <a:buSzPct val="45000"/>
              <a:buFont typeface="Calibri"/>
              <a:buAutoNum type="arabicPeriod"/>
            </a:pPr>
            <a:r>
              <a:rPr lang="en-US" sz="2500">
                <a:latin typeface="Segoe UI"/>
                <a:ea typeface="Segoe UI"/>
              </a:rPr>
              <a:t>Deciding suitable gestures to make control easy, and writing code to recognize them. Ensuring a gesture isn’t a part of another gesture and can’t be interpreted as another gesture written above it (in the code)</a:t>
            </a:r>
            <a:endParaRPr/>
          </a:p>
        </p:txBody>
      </p:sp>
      <p:sp>
        <p:nvSpPr>
          <p:cNvPr id="34" name="CustomShape 3"/>
          <p:cNvSpPr/>
          <p:nvPr/>
        </p:nvSpPr>
        <p:spPr>
          <a:xfrm>
            <a:off x="539640" y="1412640"/>
            <a:ext cx="8064360" cy="547200"/>
          </a:xfrm>
          <a:prstGeom prst="rect">
            <a:avLst/>
          </a:prstGeom>
        </p:spPr>
        <p:txBody>
          <a:bodyPr bIns="45000" lIns="90000" rIns="90000" tIns="45000"/>
          <a:p>
            <a:pPr algn="ctr"/>
            <a:r>
              <a:rPr lang="en-US" sz="3000">
                <a:solidFill>
                  <a:srgbClr val="000000"/>
                </a:solidFill>
                <a:latin typeface="Segoe UI"/>
                <a:ea typeface="Segoe UI"/>
              </a:rPr>
              <a:t>Most challenging Aspects</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How they were tackled</a:t>
            </a:r>
            <a:endParaRPr/>
          </a:p>
        </p:txBody>
      </p:sp>
      <p:sp>
        <p:nvSpPr>
          <p:cNvPr id="36" name="TextShape 2"/>
          <p:cNvSpPr txBox="1"/>
          <p:nvPr/>
        </p:nvSpPr>
        <p:spPr>
          <a:xfrm>
            <a:off x="457200" y="1600200"/>
            <a:ext cx="8229240" cy="5205240"/>
          </a:xfrm>
          <a:prstGeom prst="rect">
            <a:avLst/>
          </a:prstGeom>
        </p:spPr>
        <p:txBody>
          <a:bodyPr bIns="45000" lIns="90000" rIns="90000" tIns="45000"/>
          <a:p>
            <a:pPr>
              <a:buSzPct val="45000"/>
              <a:buFont typeface="Calibri"/>
              <a:buAutoNum type="arabicPeriod"/>
            </a:pPr>
            <a:r>
              <a:rPr lang="en-US" sz="2400">
                <a:latin typeface="Segoe UI"/>
                <a:ea typeface="Segoe UI"/>
              </a:rPr>
              <a:t>Set the value of a global variable as a part of an interrupt processing routine. This variable’s value was what was returned to esterel when it would ask for the gesture value. When the gesture is read, the gesture code is wirelessly transmitted to the bot and the value of the global variable is updated. Added “ZigBee” as an input signal in the buildhash.pl file and wrote appropriate action for it.</a:t>
            </a:r>
            <a:endParaRPr/>
          </a:p>
          <a:p>
            <a:pPr>
              <a:buSzPct val="45000"/>
              <a:buFont typeface="Calibri"/>
              <a:buAutoNum type="arabicPeriod"/>
            </a:pPr>
            <a:r>
              <a:rPr lang="en-US" sz="2400">
                <a:latin typeface="Segoe UI"/>
                <a:ea typeface="Segoe UI"/>
              </a:rPr>
              <a:t>Learned how to code gestures and ensured the more complicated gestures are defined first so that there is no interference</a:t>
            </a:r>
            <a:endParaRPr/>
          </a:p>
          <a:p>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Testing</a:t>
            </a:r>
            <a:endParaRPr/>
          </a:p>
        </p:txBody>
      </p:sp>
      <p:sp>
        <p:nvSpPr>
          <p:cNvPr id="38" name="TextShape 2"/>
          <p:cNvSpPr txBox="1"/>
          <p:nvPr/>
        </p:nvSpPr>
        <p:spPr>
          <a:xfrm>
            <a:off x="457200" y="1600200"/>
            <a:ext cx="8229240" cy="11354040"/>
          </a:xfrm>
          <a:prstGeom prst="rect">
            <a:avLst/>
          </a:prstGeom>
        </p:spPr>
        <p:txBody>
          <a:bodyPr bIns="45000" lIns="90000" rIns="90000" tIns="45000"/>
          <a:p>
            <a:r>
              <a:rPr lang="en-US">
                <a:latin typeface="Segoe UI"/>
                <a:ea typeface="Segoe UI"/>
              </a:rPr>
              <a:t>The different modules of the project were independently tested before communication was established and the final testing was done</a:t>
            </a:r>
            <a:endParaRPr/>
          </a:p>
          <a:p>
            <a:r>
              <a:rPr lang="en-US">
                <a:latin typeface="Segoe UI"/>
                <a:ea typeface="Segoe UI"/>
              </a:rPr>
              <a:t>Gesture recognition was first verified by printing out the gesture name and gesture code as the operator made the gestures</a:t>
            </a:r>
            <a:endParaRPr/>
          </a:p>
          <a:p>
            <a:r>
              <a:rPr lang="en-US">
                <a:latin typeface="Segoe UI"/>
                <a:ea typeface="Segoe UI"/>
              </a:rPr>
              <a:t>Esterel code was debugged and tested by sending signals using X-CTU. We also tried many sending signals in quick succession to see if the bot responded quickly enough, and we found that it did</a:t>
            </a:r>
            <a:endParaRPr/>
          </a:p>
          <a:p>
            <a:r>
              <a:rPr lang="en-US">
                <a:latin typeface="Segoe UI"/>
                <a:ea typeface="Segoe UI"/>
              </a:rPr>
              <a:t>Testing of the combined modules was done using different people as operators whose gestures are to be captured. We also did two player testing, and checked if one’s gestures are interfering with another’s bot, and we found all of the above criteria to our satisfaction</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Performance Metrics</a:t>
            </a:r>
            <a:endParaRPr/>
          </a:p>
        </p:txBody>
      </p:sp>
      <p:sp>
        <p:nvSpPr>
          <p:cNvPr id="40" name="TextShape 2"/>
          <p:cNvSpPr txBox="1"/>
          <p:nvPr/>
        </p:nvSpPr>
        <p:spPr>
          <a:xfrm>
            <a:off x="457200" y="1600200"/>
            <a:ext cx="8229240" cy="4616280"/>
          </a:xfrm>
          <a:prstGeom prst="rect">
            <a:avLst/>
          </a:prstGeom>
        </p:spPr>
        <p:txBody>
          <a:bodyPr bIns="45000" lIns="90000" rIns="90000" tIns="45000"/>
          <a:p>
            <a:r>
              <a:rPr b="1" lang="en-US" sz="2500">
                <a:latin typeface="Segoe UI"/>
                <a:ea typeface="Segoe UI"/>
              </a:rPr>
              <a:t>Delay:</a:t>
            </a:r>
            <a:r>
              <a:rPr lang="en-US" sz="2500">
                <a:latin typeface="Segoe UI"/>
                <a:ea typeface="Segoe UI"/>
              </a:rPr>
              <a:t> This was found to be really low, response time of the gesture recognition code as well as the gesture transmission time was found to be negligible and hence the bot was found to be very receptive to the incoming gesture</a:t>
            </a:r>
            <a:endParaRPr/>
          </a:p>
          <a:p>
            <a:r>
              <a:rPr b="1" lang="en-US" sz="2500">
                <a:latin typeface="Segoe UI"/>
                <a:ea typeface="Segoe UI"/>
              </a:rPr>
              <a:t>Degrees of freedom: </a:t>
            </a:r>
            <a:r>
              <a:rPr lang="en-US" sz="2500">
                <a:latin typeface="Segoe UI"/>
                <a:ea typeface="Segoe UI"/>
              </a:rPr>
              <a:t>As of now, the Firebird can have 7 states of motion. </a:t>
            </a:r>
            <a:r>
              <a:rPr lang="en-US" sz="2500">
                <a:latin typeface="Segoe UI"/>
                <a:ea typeface="Segoe UI"/>
              </a:rPr>
              <a:t>
</a:t>
            </a:r>
            <a:r>
              <a:rPr lang="en-US" sz="2500">
                <a:latin typeface="Segoe UI"/>
                <a:ea typeface="Segoe UI"/>
              </a:rPr>
              <a:t>Forward, Backward, Hard Right, Hard Left, Right, Left, and Stop with the possibility of an easy increase to more states in the future.</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Abstraction and Re-usability</a:t>
            </a:r>
            <a:endParaRPr/>
          </a:p>
        </p:txBody>
      </p:sp>
      <p:sp>
        <p:nvSpPr>
          <p:cNvPr id="42" name="TextShape 2"/>
          <p:cNvSpPr txBox="1"/>
          <p:nvPr/>
        </p:nvSpPr>
        <p:spPr>
          <a:xfrm>
            <a:off x="457200" y="1600200"/>
            <a:ext cx="8229240" cy="5000040"/>
          </a:xfrm>
          <a:prstGeom prst="rect">
            <a:avLst/>
          </a:prstGeom>
        </p:spPr>
        <p:txBody>
          <a:bodyPr bIns="45000" lIns="90000" rIns="90000" tIns="45000"/>
          <a:p>
            <a:r>
              <a:rPr lang="en-US" sz="2500">
                <a:latin typeface="Segoe UI"/>
                <a:ea typeface="Segoe UI"/>
              </a:rPr>
              <a:t>Since the code has been written in a modular fashion, a high level of abstraction is achieved</a:t>
            </a:r>
            <a:endParaRPr/>
          </a:p>
          <a:p>
            <a:endParaRPr/>
          </a:p>
          <a:p>
            <a:r>
              <a:rPr b="1" lang="en-US" sz="2500">
                <a:latin typeface="Segoe UI"/>
                <a:ea typeface="Segoe UI"/>
              </a:rPr>
              <a:t>Esterel - Zigbee</a:t>
            </a:r>
            <a:endParaRPr/>
          </a:p>
          <a:p>
            <a:r>
              <a:rPr lang="en-US" sz="2500">
                <a:latin typeface="Segoe UI"/>
                <a:ea typeface="Segoe UI"/>
              </a:rPr>
              <a:t>Owing to the addition of ZigBee support in Esterel by including an input signal, any wireless input can be used by esterel code as input on the bot and appropriate esterel output signals can be generated as per requirement</a:t>
            </a:r>
            <a:endParaRPr/>
          </a:p>
          <a:p>
            <a:r>
              <a:rPr lang="en-US" sz="2500">
                <a:latin typeface="Segoe UI"/>
                <a:ea typeface="Segoe UI"/>
              </a:rPr>
              <a:t>Esterel code on any system besides the bot can also do the same</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323640" y="-891360"/>
            <a:ext cx="8229240" cy="1142640"/>
          </a:xfrm>
          <a:prstGeom prst="rect">
            <a:avLst/>
          </a:prstGeom>
        </p:spPr>
      </p:sp>
      <p:sp>
        <p:nvSpPr>
          <p:cNvPr id="44" name="TextShape 2"/>
          <p:cNvSpPr txBox="1"/>
          <p:nvPr/>
        </p:nvSpPr>
        <p:spPr>
          <a:xfrm>
            <a:off x="467640" y="404640"/>
            <a:ext cx="8229240" cy="6514920"/>
          </a:xfrm>
          <a:prstGeom prst="rect">
            <a:avLst/>
          </a:prstGeom>
        </p:spPr>
        <p:txBody>
          <a:bodyPr bIns="45000" lIns="90000" rIns="90000" tIns="45000"/>
          <a:p>
            <a:endParaRPr/>
          </a:p>
          <a:p>
            <a:endParaRPr/>
          </a:p>
          <a:p>
            <a:r>
              <a:rPr b="1" lang="en-US" sz="2500">
                <a:latin typeface="Segoe UI"/>
                <a:ea typeface="Segoe UI"/>
              </a:rPr>
              <a:t>Kinect Zigbee</a:t>
            </a:r>
            <a:endParaRPr/>
          </a:p>
          <a:p>
            <a:r>
              <a:rPr lang="en-US" sz="2500">
                <a:latin typeface="Segoe UI"/>
                <a:ea typeface="Segoe UI"/>
              </a:rPr>
              <a:t>The gesture recognition code can be used to transmit wirelessly to any other bot and any other system which uses Zigbee for input</a:t>
            </a:r>
            <a:endParaRPr/>
          </a:p>
          <a:p>
            <a:r>
              <a:rPr lang="en-US" sz="2500">
                <a:latin typeface="Segoe UI"/>
                <a:ea typeface="Segoe UI"/>
              </a:rPr>
              <a:t>Esterel code for an entirely different architecture can be written which uses the exact same gesture recognition code for input</a:t>
            </a:r>
            <a:endParaRPr/>
          </a:p>
          <a:p>
            <a:endParaRPr/>
          </a:p>
          <a:p>
            <a:r>
              <a:rPr lang="en-US" sz="2500">
                <a:latin typeface="Segoe UI"/>
                <a:ea typeface="Segoe UI"/>
              </a:rPr>
              <a:t>Hence modularity led to a high level of abstraction and future usability</a:t>
            </a:r>
            <a:endParaRPr/>
          </a:p>
          <a:p>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Future Extentions</a:t>
            </a:r>
            <a:endParaRPr/>
          </a:p>
        </p:txBody>
      </p:sp>
      <p:sp>
        <p:nvSpPr>
          <p:cNvPr id="46" name="TextShape 2"/>
          <p:cNvSpPr txBox="1"/>
          <p:nvPr/>
        </p:nvSpPr>
        <p:spPr>
          <a:xfrm>
            <a:off x="457200" y="1600200"/>
            <a:ext cx="8229240" cy="7202520"/>
          </a:xfrm>
          <a:prstGeom prst="rect">
            <a:avLst/>
          </a:prstGeom>
        </p:spPr>
        <p:txBody>
          <a:bodyPr bIns="45000" lIns="90000" rIns="90000" tIns="45000"/>
          <a:p>
            <a:r>
              <a:rPr lang="en-US" sz="2400">
                <a:latin typeface="Segoe UI"/>
                <a:ea typeface="Segoe UI"/>
              </a:rPr>
              <a:t>A project which aims to a bot which has esterel support, can control it using hand gestures by only assigning appropriate esterel signals for different actions</a:t>
            </a:r>
            <a:endParaRPr/>
          </a:p>
          <a:p>
            <a:r>
              <a:rPr lang="en-US" sz="2400">
                <a:latin typeface="Segoe UI"/>
                <a:ea typeface="Segoe UI"/>
              </a:rPr>
              <a:t>A project which wishes to control the bot wirelessly (using gestures or without) can do so by only sending the input signal via the ZigBee module</a:t>
            </a:r>
            <a:endParaRPr/>
          </a:p>
          <a:p>
            <a:r>
              <a:rPr lang="en-US" sz="2400">
                <a:latin typeface="Segoe UI"/>
                <a:ea typeface="Segoe UI"/>
              </a:rPr>
              <a:t>A project which wishes to use Kinect hand gestures for any purpose whatsoever could use our predefined code to simply call functions on capturing appropriate gestures</a:t>
            </a:r>
            <a:endParaRPr/>
          </a:p>
          <a:p>
            <a:endParaRPr/>
          </a:p>
          <a:p>
            <a:endParaRPr/>
          </a:p>
          <a:p>
            <a:endParaRPr/>
          </a:p>
          <a:p>
            <a:endParaRPr/>
          </a:p>
          <a:p>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457200" y="274680"/>
            <a:ext cx="8229240" cy="1142640"/>
          </a:xfrm>
          <a:prstGeom prst="rect">
            <a:avLst/>
          </a:prstGeom>
        </p:spPr>
      </p:sp>
      <p:sp>
        <p:nvSpPr>
          <p:cNvPr id="48" name="TextShape 2"/>
          <p:cNvSpPr txBox="1"/>
          <p:nvPr/>
        </p:nvSpPr>
        <p:spPr>
          <a:xfrm>
            <a:off x="457200" y="476640"/>
            <a:ext cx="8229240" cy="5774040"/>
          </a:xfrm>
          <a:prstGeom prst="rect">
            <a:avLst/>
          </a:prstGeom>
        </p:spPr>
        <p:txBody>
          <a:bodyPr bIns="45000" lIns="90000" rIns="90000" tIns="45000"/>
          <a:p>
            <a:r>
              <a:rPr b="1" lang="en-US"/>
              <a:t>Examples:</a:t>
            </a:r>
            <a:endParaRPr/>
          </a:p>
          <a:p>
            <a:endParaRPr/>
          </a:p>
          <a:p>
            <a:r>
              <a:rPr lang="en-US" sz="2500">
                <a:latin typeface="Segoe UI"/>
                <a:ea typeface="Segoe UI"/>
              </a:rPr>
              <a:t>An air-freshener bot which receives input from various sensors of odour levels in a house wirelessly and performs air freshening action if odour levels are too high in any particular area.</a:t>
            </a:r>
            <a:endParaRPr/>
          </a:p>
          <a:p>
            <a:endParaRPr/>
          </a:p>
          <a:p>
            <a:r>
              <a:rPr lang="en-US" sz="2500">
                <a:latin typeface="Segoe UI"/>
                <a:ea typeface="Segoe UI"/>
              </a:rPr>
              <a:t>A mechanical arm which is controlled by Kinect gestures and coded using Esterel. It can mimic hand actions allowing for better control and be used in locations inaccessible to the human hand.</a:t>
            </a:r>
            <a:endParaRPr/>
          </a:p>
          <a:p>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Future Enhancements</a:t>
            </a:r>
            <a:endParaRPr/>
          </a:p>
        </p:txBody>
      </p:sp>
      <p:sp>
        <p:nvSpPr>
          <p:cNvPr id="50" name="TextShape 2"/>
          <p:cNvSpPr txBox="1"/>
          <p:nvPr/>
        </p:nvSpPr>
        <p:spPr>
          <a:xfrm>
            <a:off x="457200" y="1600200"/>
            <a:ext cx="8229240" cy="5000040"/>
          </a:xfrm>
          <a:prstGeom prst="rect">
            <a:avLst/>
          </a:prstGeom>
        </p:spPr>
        <p:txBody>
          <a:bodyPr bIns="45000" lIns="90000" rIns="90000" tIns="45000"/>
          <a:p>
            <a:r>
              <a:rPr b="1" lang="en-US" sz="2500">
                <a:latin typeface="Segoe UI"/>
                <a:ea typeface="Segoe UI"/>
              </a:rPr>
              <a:t>Better Control</a:t>
            </a:r>
            <a:endParaRPr/>
          </a:p>
          <a:p>
            <a:endParaRPr/>
          </a:p>
          <a:p>
            <a:r>
              <a:rPr lang="en-US" sz="2500">
                <a:latin typeface="Segoe UI"/>
                <a:ea typeface="Segoe UI"/>
              </a:rPr>
              <a:t>Currently there are 7 gestures : Right, Left, Hard Right, Hard Left and other motions.</a:t>
            </a:r>
            <a:endParaRPr/>
          </a:p>
          <a:p>
            <a:r>
              <a:rPr lang="en-US" sz="2500">
                <a:latin typeface="Segoe UI"/>
                <a:ea typeface="Segoe UI"/>
              </a:rPr>
              <a:t>There is scope to increase the detail of this motion and make it move left or right by a certain degrees based on the angle of tilt of the hand. This allows for much better bot control</a:t>
            </a:r>
            <a:endParaRPr/>
          </a:p>
          <a:p>
            <a:r>
              <a:rPr lang="en-US" sz="2500">
                <a:latin typeface="Segoe UI"/>
                <a:ea typeface="Segoe UI"/>
              </a:rPr>
              <a:t>This would be more useful from a football playing perspective since a high measure of control is desired</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457200" y="274680"/>
            <a:ext cx="8229240" cy="1142640"/>
          </a:xfrm>
          <a:prstGeom prst="rect">
            <a:avLst/>
          </a:prstGeom>
        </p:spPr>
      </p:sp>
      <p:sp>
        <p:nvSpPr>
          <p:cNvPr id="52" name="TextShape 2"/>
          <p:cNvSpPr txBox="1"/>
          <p:nvPr/>
        </p:nvSpPr>
        <p:spPr>
          <a:xfrm>
            <a:off x="457200" y="980640"/>
            <a:ext cx="8229240" cy="5145120"/>
          </a:xfrm>
          <a:prstGeom prst="rect">
            <a:avLst/>
          </a:prstGeom>
        </p:spPr>
        <p:txBody>
          <a:bodyPr bIns="45000" lIns="90000" rIns="90000" tIns="45000"/>
          <a:p>
            <a:r>
              <a:rPr b="1" lang="en-US"/>
              <a:t>Using Zigbee Channels</a:t>
            </a:r>
            <a:endParaRPr/>
          </a:p>
          <a:p>
            <a:endParaRPr/>
          </a:p>
          <a:p>
            <a:r>
              <a:rPr lang="en-US" sz="2500"/>
              <a:t>Currently we are using two different Zigbee chips to transmit independently to two different bots</a:t>
            </a:r>
            <a:endParaRPr/>
          </a:p>
          <a:p>
            <a:r>
              <a:rPr lang="en-US" sz="2500"/>
              <a:t>A possible enhancement is to use different channels on single chip to transmit to two bots</a:t>
            </a:r>
            <a:endParaRPr/>
          </a:p>
          <a:p>
            <a:r>
              <a:rPr lang="en-US" sz="2500"/>
              <a:t>This might cause a little delay but that would be negligible. It would reduce hardware requirements and also the need to configure the extra zigbee module</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Problem Statement</a:t>
            </a:r>
            <a:endParaRPr/>
          </a:p>
        </p:txBody>
      </p:sp>
      <p:sp>
        <p:nvSpPr>
          <p:cNvPr id="13" name="TextShape 2"/>
          <p:cNvSpPr txBox="1"/>
          <p:nvPr/>
        </p:nvSpPr>
        <p:spPr>
          <a:xfrm>
            <a:off x="457200" y="1600200"/>
            <a:ext cx="8229240" cy="5740920"/>
          </a:xfrm>
          <a:prstGeom prst="rect">
            <a:avLst/>
          </a:prstGeom>
        </p:spPr>
        <p:txBody>
          <a:bodyPr bIns="45000" lIns="90000" rIns="90000" tIns="45000"/>
          <a:p>
            <a:r>
              <a:rPr lang="en-US" sz="2500">
                <a:latin typeface="Segoe UI"/>
                <a:ea typeface="Segoe UI"/>
              </a:rPr>
              <a:t>Aim to establish a Kinect-Esterel interface to control bot movements using hand gestures.</a:t>
            </a:r>
            <a:endParaRPr/>
          </a:p>
          <a:p>
            <a:r>
              <a:rPr lang="en-US" sz="2500">
                <a:latin typeface="Segoe UI"/>
                <a:ea typeface="Segoe UI"/>
              </a:rPr>
              <a:t>Captured gestures are transmitted wirelessly to the bot, where esterel takes the gesture input and generates appropriate signals.</a:t>
            </a:r>
            <a:endParaRPr/>
          </a:p>
          <a:p>
            <a:r>
              <a:rPr lang="en-US" sz="2500">
                <a:latin typeface="Segoe UI"/>
                <a:ea typeface="Segoe UI"/>
              </a:rPr>
              <a:t>Control the bot’s motions so that it can play football with another bot.</a:t>
            </a:r>
            <a:endParaRPr/>
          </a:p>
          <a:p>
            <a:r>
              <a:rPr lang="en-US" sz="2500">
                <a:latin typeface="Segoe UI"/>
                <a:ea typeface="Segoe UI"/>
              </a:rPr>
              <a:t>Both bots are independently controlled by two players using the same Kinect</a:t>
            </a:r>
            <a:endParaRPr/>
          </a:p>
          <a:p>
            <a:endParaRPr/>
          </a:p>
          <a:p>
            <a:endParaRPr/>
          </a:p>
          <a:p>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Calibri"/>
              </a:rPr>
              <a:t>Vote of thanks</a:t>
            </a:r>
            <a:endParaRPr/>
          </a:p>
        </p:txBody>
      </p:sp>
      <p:sp>
        <p:nvSpPr>
          <p:cNvPr id="54" name="TextShape 2"/>
          <p:cNvSpPr txBox="1"/>
          <p:nvPr/>
        </p:nvSpPr>
        <p:spPr>
          <a:xfrm>
            <a:off x="457200" y="1600200"/>
            <a:ext cx="8229240" cy="4525560"/>
          </a:xfrm>
          <a:prstGeom prst="rect">
            <a:avLst/>
          </a:prstGeom>
        </p:spPr>
        <p:txBody>
          <a:bodyPr bIns="45000" lIns="90000" rIns="90000" tIns="45000"/>
          <a:p>
            <a:r>
              <a:rPr lang="en-US"/>
              <a:t>We would like to thank the ERTS lab team and the TAs for helping and guiding us throughout the duration of project</a:t>
            </a:r>
            <a:endParaRPr/>
          </a:p>
          <a:p>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 name="TextShape 1"/>
          <p:cNvSpPr txBox="1"/>
          <p:nvPr/>
        </p:nvSpPr>
        <p:spPr>
          <a:xfrm>
            <a:off x="457200" y="274680"/>
            <a:ext cx="8229240" cy="1431000"/>
          </a:xfrm>
          <a:prstGeom prst="rect">
            <a:avLst/>
          </a:prstGeom>
        </p:spPr>
        <p:txBody>
          <a:bodyPr bIns="45000" lIns="90000" rIns="90000" tIns="45000"/>
          <a:p>
            <a:pPr algn="ctr"/>
            <a:r>
              <a:rPr lang="en-US" sz="4400">
                <a:solidFill>
                  <a:srgbClr val="000000"/>
                </a:solidFill>
                <a:latin typeface="Segoe UI"/>
                <a:ea typeface="Segoe UI"/>
              </a:rPr>
              <a:t>Requirements/Task Specifications</a:t>
            </a:r>
            <a:endParaRPr/>
          </a:p>
        </p:txBody>
      </p:sp>
      <p:sp>
        <p:nvSpPr>
          <p:cNvPr id="15" name="TextShape 2"/>
          <p:cNvSpPr txBox="1"/>
          <p:nvPr/>
        </p:nvSpPr>
        <p:spPr>
          <a:xfrm>
            <a:off x="457200" y="1600200"/>
            <a:ext cx="8229240" cy="4616280"/>
          </a:xfrm>
          <a:prstGeom prst="rect">
            <a:avLst/>
          </a:prstGeom>
        </p:spPr>
        <p:txBody>
          <a:bodyPr bIns="45000" lIns="90000" rIns="90000" tIns="45000"/>
          <a:p>
            <a:pPr>
              <a:buSzPct val="45000"/>
              <a:buFont typeface="Calibri"/>
              <a:buAutoNum type="arabicPeriod"/>
            </a:pPr>
            <a:r>
              <a:rPr lang="en-US" sz="2500">
                <a:latin typeface="Segoe UI"/>
                <a:ea typeface="Segoe UI"/>
              </a:rPr>
              <a:t>Capturing/Identifying gestures using Kinect</a:t>
            </a:r>
            <a:endParaRPr/>
          </a:p>
          <a:p>
            <a:pPr>
              <a:buSzPct val="45000"/>
              <a:buFont typeface="Calibri"/>
              <a:buAutoNum type="arabicPeriod"/>
            </a:pPr>
            <a:r>
              <a:rPr lang="en-US" sz="2500">
                <a:latin typeface="Segoe UI"/>
                <a:ea typeface="Segoe UI"/>
              </a:rPr>
              <a:t>Transmitting them wirelessly to the bot</a:t>
            </a:r>
            <a:endParaRPr/>
          </a:p>
          <a:p>
            <a:pPr>
              <a:buSzPct val="45000"/>
              <a:buFont typeface="Calibri"/>
              <a:buAutoNum type="arabicPeriod"/>
            </a:pPr>
            <a:r>
              <a:rPr lang="en-US" sz="2500">
                <a:latin typeface="Segoe UI"/>
                <a:ea typeface="Segoe UI"/>
              </a:rPr>
              <a:t>Esterel code which has support for ZigBee as input and generates appropriate signals based on received input</a:t>
            </a:r>
            <a:endParaRPr/>
          </a:p>
          <a:p>
            <a:pPr>
              <a:buSzPct val="45000"/>
              <a:buFont typeface="Calibri"/>
              <a:buAutoNum type="arabicPeriod"/>
            </a:pPr>
            <a:r>
              <a:rPr lang="en-US" sz="2500">
                <a:latin typeface="Segoe UI"/>
                <a:ea typeface="Segoe UI"/>
              </a:rPr>
              <a:t>Defining actions for the bot based on these signals</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Project Plan</a:t>
            </a:r>
            <a:endParaRPr/>
          </a:p>
        </p:txBody>
      </p:sp>
      <p:sp>
        <p:nvSpPr>
          <p:cNvPr id="17" name="TextShape 2"/>
          <p:cNvSpPr txBox="1"/>
          <p:nvPr/>
        </p:nvSpPr>
        <p:spPr>
          <a:xfrm>
            <a:off x="446760" y="2277000"/>
            <a:ext cx="8229240" cy="4799160"/>
          </a:xfrm>
          <a:prstGeom prst="rect">
            <a:avLst/>
          </a:prstGeom>
        </p:spPr>
        <p:txBody>
          <a:bodyPr bIns="45000" lIns="90000" rIns="90000" tIns="45000"/>
          <a:p>
            <a:pPr>
              <a:buSzPct val="45000"/>
              <a:buFont typeface="Calibri"/>
              <a:buAutoNum type="arabicPeriod"/>
            </a:pPr>
            <a:r>
              <a:rPr lang="en-US" sz="2500">
                <a:latin typeface="Segoe UI"/>
                <a:ea typeface="Segoe UI"/>
              </a:rPr>
              <a:t>Wrote and debugged C# code for capturing gestures. </a:t>
            </a:r>
            <a:endParaRPr/>
          </a:p>
          <a:p>
            <a:pPr>
              <a:buSzPct val="45000"/>
              <a:buFont typeface="Calibri"/>
              <a:buAutoNum type="arabicPeriod"/>
            </a:pPr>
            <a:r>
              <a:rPr lang="en-US" sz="2500">
                <a:latin typeface="Segoe UI"/>
                <a:ea typeface="Segoe UI"/>
              </a:rPr>
              <a:t>Independently tested gesture capturing by creating UI to print gestures. Verified that the chosen set of gestures are being identified correctly</a:t>
            </a:r>
            <a:endParaRPr/>
          </a:p>
          <a:p>
            <a:pPr>
              <a:buSzPct val="45000"/>
              <a:buFont typeface="Calibri"/>
              <a:buAutoNum type="arabicPeriod"/>
            </a:pPr>
            <a:r>
              <a:rPr lang="en-US" sz="2500">
                <a:latin typeface="Segoe UI"/>
                <a:ea typeface="Segoe UI"/>
              </a:rPr>
              <a:t>Added zigbee support in esterel </a:t>
            </a:r>
            <a:r>
              <a:rPr lang="en-US" sz="2500">
                <a:latin typeface="Segoe UI"/>
                <a:ea typeface="Segoe UI"/>
              </a:rPr>
              <a:t>	</a:t>
            </a:r>
            <a:endParaRPr/>
          </a:p>
          <a:p>
            <a:r>
              <a:rPr lang="en-US" sz="2500">
                <a:latin typeface="Segoe UI"/>
                <a:ea typeface="Segoe UI"/>
              </a:rPr>
              <a:t>Added a signal processing routine </a:t>
            </a:r>
            <a:endParaRPr/>
          </a:p>
          <a:p>
            <a:r>
              <a:rPr lang="en-US" sz="2500">
                <a:latin typeface="Segoe UI"/>
                <a:ea typeface="Segoe UI"/>
              </a:rPr>
              <a:t>Added Zigbee as an input signal </a:t>
            </a:r>
            <a:endParaRPr/>
          </a:p>
          <a:p>
            <a:r>
              <a:rPr lang="en-US" sz="2500">
                <a:latin typeface="Segoe UI"/>
                <a:ea typeface="Segoe UI"/>
              </a:rPr>
              <a:t>Tested using X-CTU</a:t>
            </a:r>
            <a:endParaRPr/>
          </a:p>
        </p:txBody>
      </p:sp>
      <p:sp>
        <p:nvSpPr>
          <p:cNvPr id="18" name="CustomShape 3"/>
          <p:cNvSpPr/>
          <p:nvPr/>
        </p:nvSpPr>
        <p:spPr>
          <a:xfrm>
            <a:off x="611640" y="1340640"/>
            <a:ext cx="8064360" cy="547200"/>
          </a:xfrm>
          <a:prstGeom prst="rect">
            <a:avLst/>
          </a:prstGeom>
        </p:spPr>
        <p:txBody>
          <a:bodyPr bIns="45000" lIns="90000" rIns="90000" tIns="45000"/>
          <a:p>
            <a:pPr algn="ctr"/>
            <a:r>
              <a:rPr lang="en-US" sz="3000">
                <a:solidFill>
                  <a:srgbClr val="000000"/>
                </a:solidFill>
                <a:latin typeface="Segoe UI"/>
                <a:ea typeface="Segoe UI"/>
              </a:rPr>
              <a:t>Step-by-Step Approach</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Project Plan</a:t>
            </a:r>
            <a:endParaRPr/>
          </a:p>
        </p:txBody>
      </p:sp>
      <p:sp>
        <p:nvSpPr>
          <p:cNvPr id="20" name="TextShape 2"/>
          <p:cNvSpPr txBox="1"/>
          <p:nvPr/>
        </p:nvSpPr>
        <p:spPr>
          <a:xfrm>
            <a:off x="446760" y="2277000"/>
            <a:ext cx="8229240" cy="4820040"/>
          </a:xfrm>
          <a:prstGeom prst="rect">
            <a:avLst/>
          </a:prstGeom>
        </p:spPr>
        <p:txBody>
          <a:bodyPr bIns="45000" lIns="90000" rIns="90000" tIns="45000"/>
          <a:p>
            <a:pPr>
              <a:buSzPct val="45000"/>
              <a:buFont typeface="Calibri"/>
              <a:buAutoNum type="arabicPeriod"/>
            </a:pPr>
            <a:r>
              <a:rPr lang="en-US" sz="2500">
                <a:latin typeface="Segoe UI"/>
                <a:ea typeface="Segoe UI"/>
              </a:rPr>
              <a:t>Tried to import a Zigbee module in C#. It didn’t work even after much effort and help from TAs. Hence Serial Port communication to transmit from C# code over Module to bot</a:t>
            </a:r>
            <a:endParaRPr/>
          </a:p>
          <a:p>
            <a:pPr>
              <a:buSzPct val="45000"/>
              <a:buFont typeface="Calibri"/>
              <a:buAutoNum type="arabicPeriod"/>
            </a:pPr>
            <a:r>
              <a:rPr lang="en-US" sz="2500">
                <a:latin typeface="Segoe UI"/>
                <a:ea typeface="Segoe UI"/>
              </a:rPr>
              <a:t>Independently tested the Esterel input processing ability by manually sending bytes over Zigbee module</a:t>
            </a:r>
            <a:endParaRPr/>
          </a:p>
          <a:p>
            <a:pPr>
              <a:buSzPct val="45000"/>
              <a:buFont typeface="Calibri"/>
              <a:buAutoNum type="arabicPeriod"/>
            </a:pPr>
            <a:r>
              <a:rPr lang="en-US" sz="2500">
                <a:latin typeface="Segoe UI"/>
                <a:ea typeface="Segoe UI"/>
              </a:rPr>
              <a:t>Added support for two players and modified UI accordingly.</a:t>
            </a:r>
            <a:endParaRPr/>
          </a:p>
          <a:p>
            <a:pPr>
              <a:buSzPct val="45000"/>
              <a:buFont typeface="Calibri"/>
              <a:buAutoNum type="arabicPeriod"/>
            </a:pPr>
            <a:r>
              <a:rPr lang="en-US" sz="2500">
                <a:latin typeface="Segoe UI"/>
                <a:ea typeface="Segoe UI"/>
              </a:rPr>
              <a:t>Added support for automatically switching between one player and two player modes</a:t>
            </a:r>
            <a:endParaRPr/>
          </a:p>
        </p:txBody>
      </p:sp>
      <p:sp>
        <p:nvSpPr>
          <p:cNvPr id="21" name="CustomShape 3"/>
          <p:cNvSpPr/>
          <p:nvPr/>
        </p:nvSpPr>
        <p:spPr>
          <a:xfrm>
            <a:off x="611640" y="1340640"/>
            <a:ext cx="8064360" cy="547200"/>
          </a:xfrm>
          <a:prstGeom prst="rect">
            <a:avLst/>
          </a:prstGeom>
        </p:spPr>
        <p:txBody>
          <a:bodyPr bIns="45000" lIns="90000" rIns="90000" tIns="45000"/>
          <a:p>
            <a:pPr algn="ctr"/>
            <a:r>
              <a:rPr lang="en-US" sz="3000">
                <a:solidFill>
                  <a:srgbClr val="000000"/>
                </a:solidFill>
                <a:latin typeface="Segoe UI"/>
                <a:ea typeface="Segoe UI"/>
              </a:rPr>
              <a:t>Step-by-Step Approach</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Project Plan</a:t>
            </a:r>
            <a:endParaRPr/>
          </a:p>
        </p:txBody>
      </p:sp>
      <p:sp>
        <p:nvSpPr>
          <p:cNvPr id="23" name="TextShape 2"/>
          <p:cNvSpPr txBox="1"/>
          <p:nvPr/>
        </p:nvSpPr>
        <p:spPr>
          <a:xfrm>
            <a:off x="446760" y="2277000"/>
            <a:ext cx="8229240" cy="4616280"/>
          </a:xfrm>
          <a:prstGeom prst="rect">
            <a:avLst/>
          </a:prstGeom>
        </p:spPr>
        <p:txBody>
          <a:bodyPr bIns="45000" lIns="90000" rIns="90000" tIns="45000"/>
          <a:p>
            <a:r>
              <a:rPr lang="en-US" sz="2500">
                <a:latin typeface="Segoe UI"/>
                <a:ea typeface="Segoe UI"/>
              </a:rPr>
              <a:t>Gesture capturing and transmission </a:t>
            </a:r>
            <a:endParaRPr/>
          </a:p>
          <a:p>
            <a:r>
              <a:rPr lang="en-US" sz="2500">
                <a:latin typeface="Segoe UI"/>
                <a:ea typeface="Segoe UI"/>
              </a:rPr>
              <a:t>Priyank Parikh and Lalit Swami</a:t>
            </a:r>
            <a:endParaRPr/>
          </a:p>
          <a:p>
            <a:endParaRPr/>
          </a:p>
          <a:p>
            <a:r>
              <a:rPr lang="en-US" sz="2500">
                <a:latin typeface="Segoe UI"/>
                <a:ea typeface="Segoe UI"/>
              </a:rPr>
              <a:t>Esterel code and zigbee support in esterel</a:t>
            </a:r>
            <a:endParaRPr/>
          </a:p>
          <a:p>
            <a:r>
              <a:rPr lang="en-US" sz="2500">
                <a:latin typeface="Segoe UI"/>
                <a:ea typeface="Segoe UI"/>
              </a:rPr>
              <a:t>Nitant Vaidya and Smit Patel</a:t>
            </a:r>
            <a:endParaRPr/>
          </a:p>
        </p:txBody>
      </p:sp>
      <p:sp>
        <p:nvSpPr>
          <p:cNvPr id="24" name="CustomShape 3"/>
          <p:cNvSpPr/>
          <p:nvPr/>
        </p:nvSpPr>
        <p:spPr>
          <a:xfrm>
            <a:off x="611640" y="1340640"/>
            <a:ext cx="8064360" cy="547200"/>
          </a:xfrm>
          <a:prstGeom prst="rect">
            <a:avLst/>
          </a:prstGeom>
        </p:spPr>
        <p:txBody>
          <a:bodyPr bIns="45000" lIns="90000" rIns="90000" tIns="45000"/>
          <a:p>
            <a:pPr algn="ctr"/>
            <a:r>
              <a:rPr lang="en-US" sz="3000">
                <a:solidFill>
                  <a:srgbClr val="000000"/>
                </a:solidFill>
                <a:latin typeface="Segoe UI"/>
                <a:ea typeface="Segoe UI"/>
              </a:rPr>
              <a:t>Work-Division</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Project Plan</a:t>
            </a:r>
            <a:endParaRPr/>
          </a:p>
        </p:txBody>
      </p:sp>
      <p:sp>
        <p:nvSpPr>
          <p:cNvPr id="26" name="TextShape 2"/>
          <p:cNvSpPr txBox="1"/>
          <p:nvPr/>
        </p:nvSpPr>
        <p:spPr>
          <a:xfrm>
            <a:off x="446760" y="2277000"/>
            <a:ext cx="8229240" cy="4616280"/>
          </a:xfrm>
          <a:prstGeom prst="rect">
            <a:avLst/>
          </a:prstGeom>
        </p:spPr>
        <p:txBody>
          <a:bodyPr bIns="45000" lIns="90000" rIns="90000" tIns="45000"/>
          <a:p>
            <a:r>
              <a:rPr lang="en-US" sz="2500">
                <a:latin typeface="Segoe UI"/>
                <a:ea typeface="Segoe UI"/>
              </a:rPr>
              <a:t>Gesture Capturing –</a:t>
            </a:r>
            <a:r>
              <a:rPr lang="en-US" sz="2500">
                <a:latin typeface="Segoe UI"/>
                <a:ea typeface="Segoe UI"/>
              </a:rPr>
              <a:t>	</a:t>
            </a:r>
            <a:r>
              <a:rPr lang="en-US" sz="2500">
                <a:latin typeface="Segoe UI"/>
                <a:ea typeface="Segoe UI"/>
              </a:rPr>
              <a:t>	</a:t>
            </a:r>
            <a:r>
              <a:rPr lang="en-US" sz="2500">
                <a:latin typeface="Segoe UI"/>
                <a:ea typeface="Segoe UI"/>
              </a:rPr>
              <a:t>22nd March</a:t>
            </a:r>
            <a:r>
              <a:rPr lang="en-US" sz="2500">
                <a:latin typeface="Segoe UI"/>
                <a:ea typeface="Segoe UI"/>
              </a:rPr>
              <a:t>	</a:t>
            </a:r>
            <a:endParaRPr/>
          </a:p>
          <a:p>
            <a:r>
              <a:rPr lang="en-US" sz="2500">
                <a:latin typeface="Segoe UI"/>
                <a:ea typeface="Segoe UI"/>
              </a:rPr>
              <a:t>Esterel Code – </a:t>
            </a:r>
            <a:r>
              <a:rPr lang="en-US" sz="2500">
                <a:latin typeface="Segoe UI"/>
                <a:ea typeface="Segoe UI"/>
              </a:rPr>
              <a:t>	</a:t>
            </a:r>
            <a:r>
              <a:rPr lang="en-US" sz="2500">
                <a:latin typeface="Segoe UI"/>
                <a:ea typeface="Segoe UI"/>
              </a:rPr>
              <a:t>	</a:t>
            </a:r>
            <a:r>
              <a:rPr lang="en-US" sz="2500">
                <a:latin typeface="Segoe UI"/>
                <a:ea typeface="Segoe UI"/>
              </a:rPr>
              <a:t>	</a:t>
            </a:r>
            <a:r>
              <a:rPr lang="en-US" sz="2500">
                <a:latin typeface="Segoe UI"/>
                <a:ea typeface="Segoe UI"/>
              </a:rPr>
              <a:t>4th April</a:t>
            </a:r>
            <a:endParaRPr/>
          </a:p>
          <a:p>
            <a:r>
              <a:rPr lang="en-US" sz="2500">
                <a:latin typeface="Segoe UI"/>
                <a:ea typeface="Segoe UI"/>
              </a:rPr>
              <a:t>Esterel Zigbee support –</a:t>
            </a:r>
            <a:r>
              <a:rPr lang="en-US" sz="2500">
                <a:latin typeface="Segoe UI"/>
                <a:ea typeface="Segoe UI"/>
              </a:rPr>
              <a:t>	</a:t>
            </a:r>
            <a:r>
              <a:rPr lang="en-US" sz="2500">
                <a:latin typeface="Segoe UI"/>
                <a:ea typeface="Segoe UI"/>
              </a:rPr>
              <a:t>5th April</a:t>
            </a:r>
            <a:endParaRPr/>
          </a:p>
          <a:p>
            <a:r>
              <a:rPr lang="en-US" sz="2500">
                <a:latin typeface="Segoe UI"/>
                <a:ea typeface="Segoe UI"/>
              </a:rPr>
              <a:t>Transmission –</a:t>
            </a:r>
            <a:r>
              <a:rPr lang="en-US" sz="2500">
                <a:latin typeface="Segoe UI"/>
                <a:ea typeface="Segoe UI"/>
              </a:rPr>
              <a:t>	</a:t>
            </a:r>
            <a:r>
              <a:rPr lang="en-US" sz="2500">
                <a:latin typeface="Segoe UI"/>
                <a:ea typeface="Segoe UI"/>
              </a:rPr>
              <a:t>	</a:t>
            </a:r>
            <a:r>
              <a:rPr lang="en-US" sz="2500">
                <a:latin typeface="Segoe UI"/>
                <a:ea typeface="Segoe UI"/>
              </a:rPr>
              <a:t>	</a:t>
            </a:r>
            <a:r>
              <a:rPr lang="en-US" sz="2500">
                <a:latin typeface="Segoe UI"/>
                <a:ea typeface="Segoe UI"/>
              </a:rPr>
              <a:t>8th April</a:t>
            </a:r>
            <a:endParaRPr/>
          </a:p>
          <a:p>
            <a:endParaRPr/>
          </a:p>
        </p:txBody>
      </p:sp>
      <p:sp>
        <p:nvSpPr>
          <p:cNvPr id="27" name="CustomShape 3"/>
          <p:cNvSpPr/>
          <p:nvPr/>
        </p:nvSpPr>
        <p:spPr>
          <a:xfrm>
            <a:off x="611640" y="1340640"/>
            <a:ext cx="8064360" cy="547200"/>
          </a:xfrm>
          <a:prstGeom prst="rect">
            <a:avLst/>
          </a:prstGeom>
        </p:spPr>
        <p:txBody>
          <a:bodyPr bIns="45000" lIns="90000" rIns="90000" tIns="45000"/>
          <a:p>
            <a:pPr algn="ctr"/>
            <a:r>
              <a:rPr lang="en-US" sz="3000">
                <a:solidFill>
                  <a:srgbClr val="000000"/>
                </a:solidFill>
                <a:latin typeface="Segoe UI"/>
                <a:ea typeface="Segoe UI"/>
              </a:rPr>
              <a:t>Deadlines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FSM</a:t>
            </a:r>
            <a:endParaRPr/>
          </a:p>
        </p:txBody>
      </p:sp>
      <p:sp>
        <p:nvSpPr>
          <p:cNvPr id="29" name="TextShape 2"/>
          <p:cNvSpPr txBox="1"/>
          <p:nvPr/>
        </p:nvSpPr>
        <p:spPr>
          <a:xfrm>
            <a:off x="446760" y="1772640"/>
            <a:ext cx="8229240" cy="5519160"/>
          </a:xfrm>
          <a:prstGeom prst="rect">
            <a:avLst/>
          </a:prstGeom>
        </p:spPr>
        <p:txBody>
          <a:bodyPr bIns="45000" lIns="90000" rIns="90000" tIns="45000"/>
          <a:p>
            <a:r>
              <a:rPr lang="en-US" sz="2500">
                <a:latin typeface="Segoe UI"/>
                <a:ea typeface="Segoe UI"/>
              </a:rPr>
              <a:t>States and description</a:t>
            </a:r>
            <a:endParaRPr/>
          </a:p>
          <a:p>
            <a:r>
              <a:rPr lang="en-US" sz="2500">
                <a:latin typeface="Segoe UI"/>
                <a:ea typeface="Segoe UI"/>
              </a:rPr>
              <a:t>State: 1 – Forward</a:t>
            </a:r>
            <a:endParaRPr/>
          </a:p>
          <a:p>
            <a:r>
              <a:rPr lang="en-US" sz="2500">
                <a:latin typeface="Segoe UI"/>
                <a:ea typeface="Segoe UI"/>
              </a:rPr>
              <a:t>State: 2 – Hard Right</a:t>
            </a:r>
            <a:endParaRPr/>
          </a:p>
          <a:p>
            <a:r>
              <a:rPr lang="en-US" sz="2500">
                <a:latin typeface="Segoe UI"/>
                <a:ea typeface="Segoe UI"/>
              </a:rPr>
              <a:t>State: 3 – Hard Left</a:t>
            </a:r>
            <a:endParaRPr/>
          </a:p>
          <a:p>
            <a:r>
              <a:rPr lang="en-US" sz="2500">
                <a:latin typeface="Segoe UI"/>
                <a:ea typeface="Segoe UI"/>
              </a:rPr>
              <a:t>State: 4 - Reverse</a:t>
            </a:r>
            <a:endParaRPr/>
          </a:p>
          <a:p>
            <a:r>
              <a:rPr lang="en-US" sz="2500">
                <a:latin typeface="Segoe UI"/>
                <a:ea typeface="Segoe UI"/>
              </a:rPr>
              <a:t>State: 5 – Right</a:t>
            </a:r>
            <a:endParaRPr/>
          </a:p>
          <a:p>
            <a:r>
              <a:rPr lang="en-US" sz="2500">
                <a:latin typeface="Segoe UI"/>
                <a:ea typeface="Segoe UI"/>
              </a:rPr>
              <a:t>State: 6 – Left</a:t>
            </a:r>
            <a:endParaRPr/>
          </a:p>
          <a:p>
            <a:r>
              <a:rPr lang="en-US" sz="2500">
                <a:latin typeface="Segoe UI"/>
                <a:ea typeface="Segoe UI"/>
              </a:rPr>
              <a:t>State: 7 – Stop</a:t>
            </a:r>
            <a:endParaRPr/>
          </a:p>
          <a:p>
            <a:endParaRPr/>
          </a:p>
          <a:p>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Segoe UI"/>
                <a:ea typeface="Segoe UI"/>
              </a:rPr>
              <a:t>FSM</a:t>
            </a:r>
            <a:endParaRPr/>
          </a:p>
        </p:txBody>
      </p:sp>
      <p:sp>
        <p:nvSpPr>
          <p:cNvPr id="31" name="TextShape 2"/>
          <p:cNvSpPr txBox="1"/>
          <p:nvPr/>
        </p:nvSpPr>
        <p:spPr>
          <a:xfrm>
            <a:off x="457200" y="1600200"/>
            <a:ext cx="8229240" cy="4911480"/>
          </a:xfrm>
          <a:prstGeom prst="rect">
            <a:avLst/>
          </a:prstGeom>
        </p:spPr>
        <p:txBody>
          <a:bodyPr bIns="45000" lIns="90000" rIns="90000" tIns="45000"/>
          <a:p>
            <a:r>
              <a:rPr lang="en-US" sz="2500">
                <a:latin typeface="Segoe UI"/>
                <a:ea typeface="Segoe UI"/>
              </a:rPr>
              <a:t>There is a global variable called   </a:t>
            </a:r>
            <a:r>
              <a:rPr lang="en-US">
                <a:latin typeface="OCR A Std"/>
                <a:ea typeface="Segoe UI"/>
              </a:rPr>
              <a:t>gesture</a:t>
            </a:r>
            <a:r>
              <a:rPr lang="en-US" sz="2500">
                <a:latin typeface="OCR A Std"/>
                <a:ea typeface="Segoe UI"/>
              </a:rPr>
              <a:t> </a:t>
            </a:r>
            <a:r>
              <a:rPr lang="en-US" sz="2500">
                <a:latin typeface="Segoe UI"/>
                <a:ea typeface="Segoe UI"/>
              </a:rPr>
              <a:t> which stores the signal received over the zigbee moduele</a:t>
            </a:r>
            <a:endParaRPr/>
          </a:p>
          <a:p>
            <a:r>
              <a:rPr lang="en-US" sz="2500">
                <a:latin typeface="Segoe UI"/>
                <a:ea typeface="Segoe UI"/>
              </a:rPr>
              <a:t>On receipt of the signal, interrupt processing routine is called which changes the value of this variable, thereby causing the state transition</a:t>
            </a:r>
            <a:endParaRPr/>
          </a:p>
          <a:p>
            <a:r>
              <a:rPr lang="en-US" sz="2500">
                <a:latin typeface="Segoe UI"/>
                <a:ea typeface="Segoe UI"/>
              </a:rPr>
              <a:t>On receipt of input signal   </a:t>
            </a:r>
            <a:r>
              <a:rPr lang="en-US" sz="2400">
                <a:latin typeface="OCR A Std"/>
                <a:ea typeface="Segoe UI"/>
              </a:rPr>
              <a:t>x</a:t>
            </a:r>
            <a:r>
              <a:rPr lang="en-US" sz="2800">
                <a:latin typeface="OCR A Std"/>
                <a:ea typeface="Segoe UI"/>
              </a:rPr>
              <a:t> </a:t>
            </a:r>
            <a:r>
              <a:rPr lang="en-US" sz="2500">
                <a:latin typeface="Segoe UI"/>
                <a:ea typeface="Segoe UI"/>
              </a:rPr>
              <a:t>next state becomes state  </a:t>
            </a:r>
            <a:r>
              <a:rPr lang="en-US" sz="2400">
                <a:latin typeface="OCR A Std"/>
                <a:ea typeface="Segoe UI"/>
              </a:rPr>
              <a:t>x</a:t>
            </a:r>
            <a:r>
              <a:rPr lang="en-US" sz="2800">
                <a:latin typeface="OCR A Std"/>
                <a:ea typeface="Segoe UI"/>
              </a:rPr>
              <a:t> </a:t>
            </a:r>
            <a:r>
              <a:rPr lang="en-US" sz="2500">
                <a:latin typeface="Segoe UI"/>
                <a:ea typeface="Segoe UI"/>
              </a:rPr>
              <a:t>irrespective of current state, and the value of the variable is set to the character corresponding to that state</a:t>
            </a:r>
            <a:endParaRPr/>
          </a:p>
          <a:p>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