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7" r:id="rId8"/>
    <p:sldId id="265" r:id="rId9"/>
    <p:sldId id="261" r:id="rId10"/>
    <p:sldId id="266" r:id="rId11"/>
    <p:sldId id="268" r:id="rId12"/>
    <p:sldId id="275" r:id="rId13"/>
    <p:sldId id="274" r:id="rId14"/>
    <p:sldId id="269" r:id="rId15"/>
    <p:sldId id="276" r:id="rId16"/>
    <p:sldId id="271" r:id="rId17"/>
    <p:sldId id="277" r:id="rId18"/>
    <p:sldId id="272" r:id="rId19"/>
    <p:sldId id="278"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p:scale>
          <a:sx n="75" d="100"/>
          <a:sy n="75" d="100"/>
        </p:scale>
        <p:origin x="-1236" y="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7A9EC9D-79BF-4A4F-B049-CC1F51E132F0}" type="datetimeFigureOut">
              <a:rPr lang="en-IN" smtClean="0"/>
              <a:t>18-04-2012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93C504-C472-4463-8CE1-2F4F890D8BFD}" type="slidenum">
              <a:rPr lang="en-IN" smtClean="0"/>
              <a:t>‹#›</a:t>
            </a:fld>
            <a:endParaRPr lang="en-IN"/>
          </a:p>
        </p:txBody>
      </p:sp>
    </p:spTree>
    <p:extLst>
      <p:ext uri="{BB962C8B-B14F-4D97-AF65-F5344CB8AC3E}">
        <p14:creationId xmlns:p14="http://schemas.microsoft.com/office/powerpoint/2010/main" val="2766888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A9EC9D-79BF-4A4F-B049-CC1F51E132F0}" type="datetimeFigureOut">
              <a:rPr lang="en-IN" smtClean="0"/>
              <a:t>18-04-2012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93C504-C472-4463-8CE1-2F4F890D8BFD}" type="slidenum">
              <a:rPr lang="en-IN" smtClean="0"/>
              <a:t>‹#›</a:t>
            </a:fld>
            <a:endParaRPr lang="en-IN"/>
          </a:p>
        </p:txBody>
      </p:sp>
    </p:spTree>
    <p:extLst>
      <p:ext uri="{BB962C8B-B14F-4D97-AF65-F5344CB8AC3E}">
        <p14:creationId xmlns:p14="http://schemas.microsoft.com/office/powerpoint/2010/main" val="2074105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A9EC9D-79BF-4A4F-B049-CC1F51E132F0}" type="datetimeFigureOut">
              <a:rPr lang="en-IN" smtClean="0"/>
              <a:t>18-04-2012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93C504-C472-4463-8CE1-2F4F890D8BFD}" type="slidenum">
              <a:rPr lang="en-IN" smtClean="0"/>
              <a:t>‹#›</a:t>
            </a:fld>
            <a:endParaRPr lang="en-IN"/>
          </a:p>
        </p:txBody>
      </p:sp>
    </p:spTree>
    <p:extLst>
      <p:ext uri="{BB962C8B-B14F-4D97-AF65-F5344CB8AC3E}">
        <p14:creationId xmlns:p14="http://schemas.microsoft.com/office/powerpoint/2010/main" val="270349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A9EC9D-79BF-4A4F-B049-CC1F51E132F0}" type="datetimeFigureOut">
              <a:rPr lang="en-IN" smtClean="0"/>
              <a:t>18-04-2012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93C504-C472-4463-8CE1-2F4F890D8BFD}" type="slidenum">
              <a:rPr lang="en-IN" smtClean="0"/>
              <a:t>‹#›</a:t>
            </a:fld>
            <a:endParaRPr lang="en-IN"/>
          </a:p>
        </p:txBody>
      </p:sp>
    </p:spTree>
    <p:extLst>
      <p:ext uri="{BB962C8B-B14F-4D97-AF65-F5344CB8AC3E}">
        <p14:creationId xmlns:p14="http://schemas.microsoft.com/office/powerpoint/2010/main" val="20674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A9EC9D-79BF-4A4F-B049-CC1F51E132F0}" type="datetimeFigureOut">
              <a:rPr lang="en-IN" smtClean="0"/>
              <a:t>18-04-2012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93C504-C472-4463-8CE1-2F4F890D8BFD}" type="slidenum">
              <a:rPr lang="en-IN" smtClean="0"/>
              <a:t>‹#›</a:t>
            </a:fld>
            <a:endParaRPr lang="en-IN"/>
          </a:p>
        </p:txBody>
      </p:sp>
    </p:spTree>
    <p:extLst>
      <p:ext uri="{BB962C8B-B14F-4D97-AF65-F5344CB8AC3E}">
        <p14:creationId xmlns:p14="http://schemas.microsoft.com/office/powerpoint/2010/main" val="2149756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7A9EC9D-79BF-4A4F-B049-CC1F51E132F0}" type="datetimeFigureOut">
              <a:rPr lang="en-IN" smtClean="0"/>
              <a:t>18-04-2012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93C504-C472-4463-8CE1-2F4F890D8BFD}" type="slidenum">
              <a:rPr lang="en-IN" smtClean="0"/>
              <a:t>‹#›</a:t>
            </a:fld>
            <a:endParaRPr lang="en-IN"/>
          </a:p>
        </p:txBody>
      </p:sp>
    </p:spTree>
    <p:extLst>
      <p:ext uri="{BB962C8B-B14F-4D97-AF65-F5344CB8AC3E}">
        <p14:creationId xmlns:p14="http://schemas.microsoft.com/office/powerpoint/2010/main" val="3224240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7A9EC9D-79BF-4A4F-B049-CC1F51E132F0}" type="datetimeFigureOut">
              <a:rPr lang="en-IN" smtClean="0"/>
              <a:t>18-04-2012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93C504-C472-4463-8CE1-2F4F890D8BFD}" type="slidenum">
              <a:rPr lang="en-IN" smtClean="0"/>
              <a:t>‹#›</a:t>
            </a:fld>
            <a:endParaRPr lang="en-IN"/>
          </a:p>
        </p:txBody>
      </p:sp>
    </p:spTree>
    <p:extLst>
      <p:ext uri="{BB962C8B-B14F-4D97-AF65-F5344CB8AC3E}">
        <p14:creationId xmlns:p14="http://schemas.microsoft.com/office/powerpoint/2010/main" val="342699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7A9EC9D-79BF-4A4F-B049-CC1F51E132F0}" type="datetimeFigureOut">
              <a:rPr lang="en-IN" smtClean="0"/>
              <a:t>18-04-2012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93C504-C472-4463-8CE1-2F4F890D8BFD}" type="slidenum">
              <a:rPr lang="en-IN" smtClean="0"/>
              <a:t>‹#›</a:t>
            </a:fld>
            <a:endParaRPr lang="en-IN"/>
          </a:p>
        </p:txBody>
      </p:sp>
    </p:spTree>
    <p:extLst>
      <p:ext uri="{BB962C8B-B14F-4D97-AF65-F5344CB8AC3E}">
        <p14:creationId xmlns:p14="http://schemas.microsoft.com/office/powerpoint/2010/main" val="289659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9EC9D-79BF-4A4F-B049-CC1F51E132F0}" type="datetimeFigureOut">
              <a:rPr lang="en-IN" smtClean="0"/>
              <a:t>18-04-2012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93C504-C472-4463-8CE1-2F4F890D8BFD}" type="slidenum">
              <a:rPr lang="en-IN" smtClean="0"/>
              <a:t>‹#›</a:t>
            </a:fld>
            <a:endParaRPr lang="en-IN"/>
          </a:p>
        </p:txBody>
      </p:sp>
    </p:spTree>
    <p:extLst>
      <p:ext uri="{BB962C8B-B14F-4D97-AF65-F5344CB8AC3E}">
        <p14:creationId xmlns:p14="http://schemas.microsoft.com/office/powerpoint/2010/main" val="1753466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9EC9D-79BF-4A4F-B049-CC1F51E132F0}" type="datetimeFigureOut">
              <a:rPr lang="en-IN" smtClean="0"/>
              <a:t>18-04-2012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93C504-C472-4463-8CE1-2F4F890D8BFD}" type="slidenum">
              <a:rPr lang="en-IN" smtClean="0"/>
              <a:t>‹#›</a:t>
            </a:fld>
            <a:endParaRPr lang="en-IN"/>
          </a:p>
        </p:txBody>
      </p:sp>
    </p:spTree>
    <p:extLst>
      <p:ext uri="{BB962C8B-B14F-4D97-AF65-F5344CB8AC3E}">
        <p14:creationId xmlns:p14="http://schemas.microsoft.com/office/powerpoint/2010/main" val="1804698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9EC9D-79BF-4A4F-B049-CC1F51E132F0}" type="datetimeFigureOut">
              <a:rPr lang="en-IN" smtClean="0"/>
              <a:t>18-04-2012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93C504-C472-4463-8CE1-2F4F890D8BFD}" type="slidenum">
              <a:rPr lang="en-IN" smtClean="0"/>
              <a:t>‹#›</a:t>
            </a:fld>
            <a:endParaRPr lang="en-IN"/>
          </a:p>
        </p:txBody>
      </p:sp>
    </p:spTree>
    <p:extLst>
      <p:ext uri="{BB962C8B-B14F-4D97-AF65-F5344CB8AC3E}">
        <p14:creationId xmlns:p14="http://schemas.microsoft.com/office/powerpoint/2010/main" val="1308441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9EC9D-79BF-4A4F-B049-CC1F51E132F0}" type="datetimeFigureOut">
              <a:rPr lang="en-IN" smtClean="0"/>
              <a:t>18-04-2012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93C504-C472-4463-8CE1-2F4F890D8BFD}" type="slidenum">
              <a:rPr lang="en-IN" smtClean="0"/>
              <a:t>‹#›</a:t>
            </a:fld>
            <a:endParaRPr lang="en-IN"/>
          </a:p>
        </p:txBody>
      </p:sp>
    </p:spTree>
    <p:extLst>
      <p:ext uri="{BB962C8B-B14F-4D97-AF65-F5344CB8AC3E}">
        <p14:creationId xmlns:p14="http://schemas.microsoft.com/office/powerpoint/2010/main" val="3035646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548680"/>
            <a:ext cx="7772400" cy="1470025"/>
          </a:xfrm>
        </p:spPr>
        <p:txBody>
          <a:bodyPr/>
          <a:lstStyle/>
          <a:p>
            <a:r>
              <a:rPr lang="en-US" dirty="0" err="1" smtClean="0">
                <a:latin typeface="Segoe UI" pitchFamily="34" charset="0"/>
                <a:ea typeface="Segoe UI" pitchFamily="34" charset="0"/>
                <a:cs typeface="Segoe UI" pitchFamily="34" charset="0"/>
              </a:rPr>
              <a:t>Kinecsterel</a:t>
            </a:r>
            <a:endParaRPr lang="en-IN" dirty="0">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1331640" y="2276872"/>
            <a:ext cx="6400800" cy="3888432"/>
          </a:xfrm>
        </p:spPr>
        <p:txBody>
          <a:bodyPr/>
          <a:lstStyle/>
          <a:p>
            <a:r>
              <a:rPr lang="en-US" dirty="0" smtClean="0">
                <a:solidFill>
                  <a:schemeClr val="tx1"/>
                </a:solidFill>
                <a:latin typeface="Segoe UI" pitchFamily="34" charset="0"/>
                <a:ea typeface="Segoe UI" pitchFamily="34" charset="0"/>
                <a:cs typeface="Segoe UI" pitchFamily="34" charset="0"/>
              </a:rPr>
              <a:t>CS-308 Lab Project</a:t>
            </a:r>
          </a:p>
          <a:p>
            <a:endParaRPr lang="en-US" sz="2500" dirty="0" smtClean="0">
              <a:solidFill>
                <a:schemeClr val="tx1"/>
              </a:solidFill>
              <a:latin typeface="Segoe UI" pitchFamily="34" charset="0"/>
              <a:ea typeface="Segoe UI" pitchFamily="34" charset="0"/>
              <a:cs typeface="Segoe UI" pitchFamily="34" charset="0"/>
            </a:endParaRPr>
          </a:p>
          <a:p>
            <a:r>
              <a:rPr lang="en-US" sz="2500" dirty="0" smtClean="0">
                <a:solidFill>
                  <a:schemeClr val="tx1"/>
                </a:solidFill>
                <a:latin typeface="Segoe UI" pitchFamily="34" charset="0"/>
                <a:ea typeface="Segoe UI" pitchFamily="34" charset="0"/>
                <a:cs typeface="Segoe UI" pitchFamily="34" charset="0"/>
              </a:rPr>
              <a:t>Team:1</a:t>
            </a:r>
            <a:endParaRPr lang="en-US" sz="2500" dirty="0">
              <a:solidFill>
                <a:schemeClr val="tx1"/>
              </a:solidFill>
              <a:latin typeface="Segoe UI" pitchFamily="34" charset="0"/>
              <a:ea typeface="Segoe UI" pitchFamily="34" charset="0"/>
              <a:cs typeface="Segoe UI" pitchFamily="34" charset="0"/>
            </a:endParaRPr>
          </a:p>
          <a:p>
            <a:r>
              <a:rPr lang="en-US" sz="2500" dirty="0" smtClean="0">
                <a:solidFill>
                  <a:schemeClr val="tx1"/>
                </a:solidFill>
                <a:latin typeface="Segoe UI" pitchFamily="34" charset="0"/>
                <a:ea typeface="Segoe UI" pitchFamily="34" charset="0"/>
                <a:cs typeface="Segoe UI" pitchFamily="34" charset="0"/>
              </a:rPr>
              <a:t>Nitant Vaidya 09005007</a:t>
            </a:r>
          </a:p>
          <a:p>
            <a:r>
              <a:rPr lang="en-US" sz="2500" dirty="0" smtClean="0">
                <a:solidFill>
                  <a:schemeClr val="tx1"/>
                </a:solidFill>
                <a:latin typeface="Segoe UI" pitchFamily="34" charset="0"/>
                <a:ea typeface="Segoe UI" pitchFamily="34" charset="0"/>
                <a:cs typeface="Segoe UI" pitchFamily="34" charset="0"/>
              </a:rPr>
              <a:t>Priyank Parikh 09005006</a:t>
            </a:r>
          </a:p>
          <a:p>
            <a:r>
              <a:rPr lang="en-US" sz="2500" dirty="0" err="1" smtClean="0">
                <a:solidFill>
                  <a:schemeClr val="tx1"/>
                </a:solidFill>
                <a:latin typeface="Segoe UI" pitchFamily="34" charset="0"/>
                <a:ea typeface="Segoe UI" pitchFamily="34" charset="0"/>
                <a:cs typeface="Segoe UI" pitchFamily="34" charset="0"/>
              </a:rPr>
              <a:t>Lalit</a:t>
            </a:r>
            <a:r>
              <a:rPr lang="en-US" sz="2500" dirty="0" smtClean="0">
                <a:solidFill>
                  <a:schemeClr val="tx1"/>
                </a:solidFill>
                <a:latin typeface="Segoe UI" pitchFamily="34" charset="0"/>
                <a:ea typeface="Segoe UI" pitchFamily="34" charset="0"/>
                <a:cs typeface="Segoe UI" pitchFamily="34" charset="0"/>
              </a:rPr>
              <a:t> Swami 09005029</a:t>
            </a:r>
          </a:p>
          <a:p>
            <a:r>
              <a:rPr lang="en-US" sz="2500" dirty="0" smtClean="0">
                <a:solidFill>
                  <a:schemeClr val="tx1"/>
                </a:solidFill>
                <a:latin typeface="Segoe UI" pitchFamily="34" charset="0"/>
                <a:ea typeface="Segoe UI" pitchFamily="34" charset="0"/>
                <a:cs typeface="Segoe UI" pitchFamily="34" charset="0"/>
              </a:rPr>
              <a:t>Smit Patel 09005002</a:t>
            </a:r>
            <a:endParaRPr lang="en-IN" sz="2500" dirty="0">
              <a:solidFill>
                <a:schemeClr val="tx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81915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itchFamily="34" charset="0"/>
                <a:ea typeface="Segoe UI" pitchFamily="34" charset="0"/>
                <a:cs typeface="Segoe UI" pitchFamily="34" charset="0"/>
              </a:rPr>
              <a:t>Innovation and Challenges</a:t>
            </a:r>
            <a:endParaRPr lang="en-IN">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a:xfrm>
            <a:off x="457200" y="2492896"/>
            <a:ext cx="8229600" cy="3633267"/>
          </a:xfrm>
        </p:spPr>
        <p:txBody>
          <a:bodyPr>
            <a:normAutofit/>
          </a:bodyPr>
          <a:lstStyle/>
          <a:p>
            <a:pPr marL="514350" indent="-514350">
              <a:buFont typeface="+mj-lt"/>
              <a:buAutoNum type="arabicPeriod"/>
            </a:pPr>
            <a:r>
              <a:rPr lang="en-US" sz="2500" dirty="0" smtClean="0">
                <a:latin typeface="Segoe UI" pitchFamily="34" charset="0"/>
                <a:ea typeface="Segoe UI" pitchFamily="34" charset="0"/>
                <a:cs typeface="Segoe UI" pitchFamily="34" charset="0"/>
              </a:rPr>
              <a:t>Adding the “</a:t>
            </a:r>
            <a:r>
              <a:rPr lang="en-US" sz="2500" dirty="0" err="1" smtClean="0">
                <a:latin typeface="Segoe UI" pitchFamily="34" charset="0"/>
                <a:ea typeface="Segoe UI" pitchFamily="34" charset="0"/>
                <a:cs typeface="Segoe UI" pitchFamily="34" charset="0"/>
              </a:rPr>
              <a:t>ZigBee</a:t>
            </a:r>
            <a:r>
              <a:rPr lang="en-US" sz="2500" dirty="0" smtClean="0">
                <a:latin typeface="Segoe UI" pitchFamily="34" charset="0"/>
                <a:ea typeface="Segoe UI" pitchFamily="34" charset="0"/>
                <a:cs typeface="Segoe UI" pitchFamily="34" charset="0"/>
              </a:rPr>
              <a:t> wireless input as any input signal” abstraction in </a:t>
            </a:r>
            <a:r>
              <a:rPr lang="en-US" sz="2500" dirty="0" err="1" smtClean="0">
                <a:latin typeface="Segoe UI" pitchFamily="34" charset="0"/>
                <a:ea typeface="Segoe UI" pitchFamily="34" charset="0"/>
                <a:cs typeface="Segoe UI" pitchFamily="34" charset="0"/>
              </a:rPr>
              <a:t>esterel</a:t>
            </a:r>
            <a:endParaRPr lang="en-US" sz="2500" dirty="0" smtClean="0">
              <a:latin typeface="Segoe UI" pitchFamily="34" charset="0"/>
              <a:ea typeface="Segoe UI" pitchFamily="34" charset="0"/>
              <a:cs typeface="Segoe UI" pitchFamily="34" charset="0"/>
            </a:endParaRPr>
          </a:p>
          <a:p>
            <a:pPr marL="514350" indent="-514350">
              <a:buFont typeface="+mj-lt"/>
              <a:buAutoNum type="arabicPeriod"/>
            </a:pPr>
            <a:r>
              <a:rPr lang="en-US" sz="2500" dirty="0" smtClean="0">
                <a:latin typeface="Segoe UI" pitchFamily="34" charset="0"/>
                <a:ea typeface="Segoe UI" pitchFamily="34" charset="0"/>
                <a:cs typeface="Segoe UI" pitchFamily="34" charset="0"/>
              </a:rPr>
              <a:t>Deciding suitable gestures to make control easy, and writing code to recognize them.</a:t>
            </a:r>
            <a:r>
              <a:rPr lang="en-IN" sz="2500" dirty="0">
                <a:latin typeface="Segoe UI" pitchFamily="34" charset="0"/>
                <a:ea typeface="Segoe UI" pitchFamily="34" charset="0"/>
                <a:cs typeface="Segoe UI" pitchFamily="34" charset="0"/>
              </a:rPr>
              <a:t> </a:t>
            </a:r>
            <a:r>
              <a:rPr lang="en-IN" sz="2500" dirty="0" smtClean="0">
                <a:latin typeface="Segoe UI" pitchFamily="34" charset="0"/>
                <a:ea typeface="Segoe UI" pitchFamily="34" charset="0"/>
                <a:cs typeface="Segoe UI" pitchFamily="34" charset="0"/>
              </a:rPr>
              <a:t>Ensuring a gesture isn’t a part of another gesture and can’t be interpreted as another gesture written above it (in the code)</a:t>
            </a:r>
            <a:endParaRPr lang="en-US" sz="2500" dirty="0" smtClean="0">
              <a:latin typeface="Segoe UI" pitchFamily="34" charset="0"/>
              <a:ea typeface="Segoe UI" pitchFamily="34" charset="0"/>
              <a:cs typeface="Segoe UI" pitchFamily="34" charset="0"/>
            </a:endParaRPr>
          </a:p>
        </p:txBody>
      </p:sp>
      <p:sp>
        <p:nvSpPr>
          <p:cNvPr id="4" name="TextBox 3"/>
          <p:cNvSpPr txBox="1"/>
          <p:nvPr/>
        </p:nvSpPr>
        <p:spPr>
          <a:xfrm>
            <a:off x="539552" y="1412776"/>
            <a:ext cx="8064896" cy="553998"/>
          </a:xfrm>
          <a:prstGeom prst="rect">
            <a:avLst/>
          </a:prstGeom>
          <a:noFill/>
        </p:spPr>
        <p:txBody>
          <a:bodyPr wrap="square" rtlCol="0">
            <a:spAutoFit/>
          </a:bodyPr>
          <a:lstStyle/>
          <a:p>
            <a:pPr algn="ctr"/>
            <a:r>
              <a:rPr lang="en-US" sz="3000" smtClean="0">
                <a:latin typeface="Segoe UI" pitchFamily="34" charset="0"/>
                <a:ea typeface="Segoe UI" pitchFamily="34" charset="0"/>
                <a:cs typeface="Segoe UI" pitchFamily="34" charset="0"/>
              </a:rPr>
              <a:t>Most challenging Aspects</a:t>
            </a:r>
            <a:endParaRPr lang="en-IN" sz="300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95169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itchFamily="34" charset="0"/>
                <a:ea typeface="Segoe UI" pitchFamily="34" charset="0"/>
                <a:cs typeface="Segoe UI" pitchFamily="34" charset="0"/>
              </a:rPr>
              <a:t>How they were tackled</a:t>
            </a:r>
            <a:endParaRPr lang="en-IN">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smtClean="0">
                <a:latin typeface="Segoe UI" pitchFamily="34" charset="0"/>
                <a:ea typeface="Segoe UI" pitchFamily="34" charset="0"/>
                <a:cs typeface="Segoe UI" pitchFamily="34" charset="0"/>
              </a:rPr>
              <a:t>Set the value of a global variable as a part of an interrupt processing routine. This variable’s value was what was returned to </a:t>
            </a:r>
            <a:r>
              <a:rPr lang="en-US" sz="2400" dirty="0" err="1" smtClean="0">
                <a:latin typeface="Segoe UI" pitchFamily="34" charset="0"/>
                <a:ea typeface="Segoe UI" pitchFamily="34" charset="0"/>
                <a:cs typeface="Segoe UI" pitchFamily="34" charset="0"/>
              </a:rPr>
              <a:t>esterel</a:t>
            </a:r>
            <a:r>
              <a:rPr lang="en-US" sz="2400" dirty="0" smtClean="0">
                <a:latin typeface="Segoe UI" pitchFamily="34" charset="0"/>
                <a:ea typeface="Segoe UI" pitchFamily="34" charset="0"/>
                <a:cs typeface="Segoe UI" pitchFamily="34" charset="0"/>
              </a:rPr>
              <a:t> when it would ask for the gesture value. When the gesture is read, the gesture code is wirelessly transmitted to the bot and the value of the global variable is updated. Added “</a:t>
            </a:r>
            <a:r>
              <a:rPr lang="en-US" sz="2400" dirty="0" err="1" smtClean="0">
                <a:latin typeface="Segoe UI" pitchFamily="34" charset="0"/>
                <a:ea typeface="Segoe UI" pitchFamily="34" charset="0"/>
                <a:cs typeface="Segoe UI" pitchFamily="34" charset="0"/>
              </a:rPr>
              <a:t>ZigBee</a:t>
            </a:r>
            <a:r>
              <a:rPr lang="en-US" sz="2400" dirty="0" smtClean="0">
                <a:latin typeface="Segoe UI" pitchFamily="34" charset="0"/>
                <a:ea typeface="Segoe UI" pitchFamily="34" charset="0"/>
                <a:cs typeface="Segoe UI" pitchFamily="34" charset="0"/>
              </a:rPr>
              <a:t>” as an input signal in the buildhash.pl file and wrote appropriate action for it.</a:t>
            </a:r>
          </a:p>
          <a:p>
            <a:pPr marL="514350" indent="-514350">
              <a:buFont typeface="+mj-lt"/>
              <a:buAutoNum type="arabicPeriod"/>
            </a:pPr>
            <a:r>
              <a:rPr lang="en-US" sz="2400" dirty="0" smtClean="0">
                <a:latin typeface="Segoe UI" pitchFamily="34" charset="0"/>
                <a:ea typeface="Segoe UI" pitchFamily="34" charset="0"/>
                <a:cs typeface="Segoe UI" pitchFamily="34" charset="0"/>
              </a:rPr>
              <a:t>Learned how to code gestures and ensured the more complicated gestures are defined first so that there is no interference</a:t>
            </a:r>
            <a:endParaRPr lang="en-IN" sz="2400" dirty="0" smtClean="0">
              <a:latin typeface="Segoe UI" pitchFamily="34" charset="0"/>
              <a:ea typeface="Segoe UI" pitchFamily="34" charset="0"/>
              <a:cs typeface="Segoe UI" pitchFamily="34" charset="0"/>
            </a:endParaRPr>
          </a:p>
          <a:p>
            <a:pPr marL="514350" indent="-514350">
              <a:buFont typeface="+mj-lt"/>
              <a:buAutoNum type="arabicPeriod"/>
            </a:pPr>
            <a:endParaRPr lang="en-IN" sz="24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21734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itchFamily="34" charset="0"/>
                <a:ea typeface="Segoe UI" pitchFamily="34" charset="0"/>
                <a:cs typeface="Segoe UI" pitchFamily="34" charset="0"/>
              </a:rPr>
              <a:t>Testing</a:t>
            </a:r>
            <a:endParaRPr lang="en-IN">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fontScale="70000" lnSpcReduction="20000"/>
          </a:bodyPr>
          <a:lstStyle/>
          <a:p>
            <a:r>
              <a:rPr lang="en-US" dirty="0" smtClean="0">
                <a:latin typeface="Segoe UI" pitchFamily="34" charset="0"/>
                <a:ea typeface="Segoe UI" pitchFamily="34" charset="0"/>
                <a:cs typeface="Segoe UI" pitchFamily="34" charset="0"/>
              </a:rPr>
              <a:t>The different modules of the project were independently tested before communication was established and the final testing was done</a:t>
            </a:r>
            <a:endParaRPr lang="en-IN" dirty="0" smtClean="0">
              <a:latin typeface="Segoe UI" pitchFamily="34" charset="0"/>
              <a:ea typeface="Segoe UI" pitchFamily="34" charset="0"/>
              <a:cs typeface="Segoe UI" pitchFamily="34" charset="0"/>
            </a:endParaRPr>
          </a:p>
          <a:p>
            <a:r>
              <a:rPr lang="en-US" dirty="0" smtClean="0">
                <a:latin typeface="Segoe UI" pitchFamily="34" charset="0"/>
                <a:ea typeface="Segoe UI" pitchFamily="34" charset="0"/>
                <a:cs typeface="Segoe UI" pitchFamily="34" charset="0"/>
              </a:rPr>
              <a:t>Gesture recognition was first verified by printing out the gesture name and gesture code as the operator made the gestures</a:t>
            </a:r>
          </a:p>
          <a:p>
            <a:r>
              <a:rPr lang="en-US" dirty="0" err="1" smtClean="0">
                <a:latin typeface="Segoe UI" pitchFamily="34" charset="0"/>
                <a:ea typeface="Segoe UI" pitchFamily="34" charset="0"/>
                <a:cs typeface="Segoe UI" pitchFamily="34" charset="0"/>
              </a:rPr>
              <a:t>Esterel</a:t>
            </a:r>
            <a:r>
              <a:rPr lang="en-US" dirty="0" smtClean="0">
                <a:latin typeface="Segoe UI" pitchFamily="34" charset="0"/>
                <a:ea typeface="Segoe UI" pitchFamily="34" charset="0"/>
                <a:cs typeface="Segoe UI" pitchFamily="34" charset="0"/>
              </a:rPr>
              <a:t> code was debugged and tested by sending signals using X-CTU. We also tried many sending signals in quick succession to see if the bot responded quickly enough, and we found that it did</a:t>
            </a:r>
          </a:p>
          <a:p>
            <a:r>
              <a:rPr lang="en-US" dirty="0" smtClean="0">
                <a:latin typeface="Segoe UI" pitchFamily="34" charset="0"/>
                <a:ea typeface="Segoe UI" pitchFamily="34" charset="0"/>
                <a:cs typeface="Segoe UI" pitchFamily="34" charset="0"/>
              </a:rPr>
              <a:t>Testing of the combined modules was done using different people as operators whose gestures are to be captured. We also did two player testing, and checked if one’s gestures are interfering with another’s bot, and we found all of the above criteria to our satisfaction</a:t>
            </a:r>
          </a:p>
        </p:txBody>
      </p:sp>
    </p:spTree>
    <p:extLst>
      <p:ext uri="{BB962C8B-B14F-4D97-AF65-F5344CB8AC3E}">
        <p14:creationId xmlns:p14="http://schemas.microsoft.com/office/powerpoint/2010/main" val="1748816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itchFamily="34" charset="0"/>
                <a:ea typeface="Segoe UI" pitchFamily="34" charset="0"/>
                <a:cs typeface="Segoe UI" pitchFamily="34" charset="0"/>
              </a:rPr>
              <a:t>Performance Metrics</a:t>
            </a:r>
            <a:endParaRPr lang="en-IN">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a:bodyPr>
          <a:lstStyle/>
          <a:p>
            <a:r>
              <a:rPr lang="en-US" sz="2500" b="1" dirty="0" smtClean="0">
                <a:latin typeface="Segoe UI" pitchFamily="34" charset="0"/>
                <a:ea typeface="Segoe UI" pitchFamily="34" charset="0"/>
                <a:cs typeface="Segoe UI" pitchFamily="34" charset="0"/>
              </a:rPr>
              <a:t>Delay:</a:t>
            </a:r>
            <a:r>
              <a:rPr lang="en-US" sz="2500" dirty="0" smtClean="0">
                <a:latin typeface="Segoe UI" pitchFamily="34" charset="0"/>
                <a:ea typeface="Segoe UI" pitchFamily="34" charset="0"/>
                <a:cs typeface="Segoe UI" pitchFamily="34" charset="0"/>
              </a:rPr>
              <a:t> This was found to be really low, response time of the gesture recognition code as well as the gesture transmission time was found to be negligible and hence the bot was found to be very receptive to the incoming gesture</a:t>
            </a:r>
          </a:p>
          <a:p>
            <a:r>
              <a:rPr lang="en-US" sz="2500" b="1" dirty="0" smtClean="0">
                <a:latin typeface="Segoe UI" pitchFamily="34" charset="0"/>
                <a:ea typeface="Segoe UI" pitchFamily="34" charset="0"/>
                <a:cs typeface="Segoe UI" pitchFamily="34" charset="0"/>
              </a:rPr>
              <a:t>Degrees of freedom: </a:t>
            </a:r>
            <a:r>
              <a:rPr lang="en-US" sz="2500" dirty="0" smtClean="0">
                <a:latin typeface="Segoe UI" pitchFamily="34" charset="0"/>
                <a:ea typeface="Segoe UI" pitchFamily="34" charset="0"/>
                <a:cs typeface="Segoe UI" pitchFamily="34" charset="0"/>
              </a:rPr>
              <a:t>As of now, the Firebird can have 7 states of motion. </a:t>
            </a:r>
            <a:br>
              <a:rPr lang="en-US" sz="2500" dirty="0" smtClean="0">
                <a:latin typeface="Segoe UI" pitchFamily="34" charset="0"/>
                <a:ea typeface="Segoe UI" pitchFamily="34" charset="0"/>
                <a:cs typeface="Segoe UI" pitchFamily="34" charset="0"/>
              </a:rPr>
            </a:br>
            <a:r>
              <a:rPr lang="en-US" sz="2500" dirty="0" smtClean="0">
                <a:latin typeface="Segoe UI" pitchFamily="34" charset="0"/>
                <a:ea typeface="Segoe UI" pitchFamily="34" charset="0"/>
                <a:cs typeface="Segoe UI" pitchFamily="34" charset="0"/>
              </a:rPr>
              <a:t>Forward, Backward, Hard Right, Hard Left, Right, Left, and Stop with the possibility of an easy increase to more states in the future.</a:t>
            </a:r>
            <a:endParaRPr lang="en-IN" sz="25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72330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itchFamily="34" charset="0"/>
                <a:ea typeface="Segoe UI" pitchFamily="34" charset="0"/>
                <a:cs typeface="Segoe UI" pitchFamily="34" charset="0"/>
              </a:rPr>
              <a:t>Abstraction and Re-usability</a:t>
            </a:r>
            <a:endParaRPr lang="en-IN">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lnSpcReduction="10000"/>
          </a:bodyPr>
          <a:lstStyle/>
          <a:p>
            <a:pPr marL="0" indent="0">
              <a:buNone/>
            </a:pPr>
            <a:r>
              <a:rPr lang="en-US" sz="2500" dirty="0" smtClean="0">
                <a:latin typeface="Segoe UI" pitchFamily="34" charset="0"/>
                <a:ea typeface="Segoe UI" pitchFamily="34" charset="0"/>
                <a:cs typeface="Segoe UI" pitchFamily="34" charset="0"/>
              </a:rPr>
              <a:t>Since the code has been written in a modular fashion, a high level of abstraction is achieved</a:t>
            </a:r>
          </a:p>
          <a:p>
            <a:pPr marL="0" indent="0">
              <a:buNone/>
            </a:pPr>
            <a:endParaRPr lang="en-US" sz="2500" dirty="0" smtClean="0">
              <a:latin typeface="Segoe UI" pitchFamily="34" charset="0"/>
              <a:ea typeface="Segoe UI" pitchFamily="34" charset="0"/>
              <a:cs typeface="Segoe UI" pitchFamily="34" charset="0"/>
            </a:endParaRPr>
          </a:p>
          <a:p>
            <a:pPr marL="0" indent="0">
              <a:buNone/>
            </a:pPr>
            <a:r>
              <a:rPr lang="en-US" sz="2500" b="1" dirty="0" err="1" smtClean="0">
                <a:latin typeface="Segoe UI" pitchFamily="34" charset="0"/>
                <a:ea typeface="Segoe UI" pitchFamily="34" charset="0"/>
                <a:cs typeface="Segoe UI" pitchFamily="34" charset="0"/>
              </a:rPr>
              <a:t>Esterel</a:t>
            </a:r>
            <a:r>
              <a:rPr lang="en-US" sz="2500" b="1" dirty="0" smtClean="0">
                <a:latin typeface="Segoe UI" pitchFamily="34" charset="0"/>
                <a:ea typeface="Segoe UI" pitchFamily="34" charset="0"/>
                <a:cs typeface="Segoe UI" pitchFamily="34" charset="0"/>
              </a:rPr>
              <a:t> - </a:t>
            </a:r>
            <a:r>
              <a:rPr lang="en-US" sz="2500" b="1" dirty="0" err="1" smtClean="0">
                <a:latin typeface="Segoe UI" pitchFamily="34" charset="0"/>
                <a:ea typeface="Segoe UI" pitchFamily="34" charset="0"/>
                <a:cs typeface="Segoe UI" pitchFamily="34" charset="0"/>
              </a:rPr>
              <a:t>Zigbee</a:t>
            </a:r>
            <a:endParaRPr lang="en-US" sz="2500" b="1" dirty="0" smtClean="0">
              <a:latin typeface="Segoe UI" pitchFamily="34" charset="0"/>
              <a:ea typeface="Segoe UI" pitchFamily="34" charset="0"/>
              <a:cs typeface="Segoe UI" pitchFamily="34" charset="0"/>
            </a:endParaRPr>
          </a:p>
          <a:p>
            <a:r>
              <a:rPr lang="en-US" sz="2500" dirty="0" smtClean="0">
                <a:latin typeface="Segoe UI" pitchFamily="34" charset="0"/>
                <a:ea typeface="Segoe UI" pitchFamily="34" charset="0"/>
                <a:cs typeface="Segoe UI" pitchFamily="34" charset="0"/>
              </a:rPr>
              <a:t>Owing to the addition of </a:t>
            </a:r>
            <a:r>
              <a:rPr lang="en-US" sz="2500" dirty="0" err="1" smtClean="0">
                <a:latin typeface="Segoe UI" pitchFamily="34" charset="0"/>
                <a:ea typeface="Segoe UI" pitchFamily="34" charset="0"/>
                <a:cs typeface="Segoe UI" pitchFamily="34" charset="0"/>
              </a:rPr>
              <a:t>ZigBee</a:t>
            </a:r>
            <a:r>
              <a:rPr lang="en-US" sz="2500" dirty="0" smtClean="0">
                <a:latin typeface="Segoe UI" pitchFamily="34" charset="0"/>
                <a:ea typeface="Segoe UI" pitchFamily="34" charset="0"/>
                <a:cs typeface="Segoe UI" pitchFamily="34" charset="0"/>
              </a:rPr>
              <a:t> support in </a:t>
            </a:r>
            <a:r>
              <a:rPr lang="en-US" sz="2500" dirty="0" err="1" smtClean="0">
                <a:latin typeface="Segoe UI" pitchFamily="34" charset="0"/>
                <a:ea typeface="Segoe UI" pitchFamily="34" charset="0"/>
                <a:cs typeface="Segoe UI" pitchFamily="34" charset="0"/>
              </a:rPr>
              <a:t>Esterel</a:t>
            </a:r>
            <a:r>
              <a:rPr lang="en-US" sz="2500" dirty="0">
                <a:latin typeface="Segoe UI" pitchFamily="34" charset="0"/>
                <a:ea typeface="Segoe UI" pitchFamily="34" charset="0"/>
                <a:cs typeface="Segoe UI" pitchFamily="34" charset="0"/>
              </a:rPr>
              <a:t> </a:t>
            </a:r>
            <a:r>
              <a:rPr lang="en-US" sz="2500" dirty="0" smtClean="0">
                <a:latin typeface="Segoe UI" pitchFamily="34" charset="0"/>
                <a:ea typeface="Segoe UI" pitchFamily="34" charset="0"/>
                <a:cs typeface="Segoe UI" pitchFamily="34" charset="0"/>
              </a:rPr>
              <a:t>by including an input signal, any wireless input can be used by </a:t>
            </a:r>
            <a:r>
              <a:rPr lang="en-US" sz="2500" dirty="0" err="1" smtClean="0">
                <a:latin typeface="Segoe UI" pitchFamily="34" charset="0"/>
                <a:ea typeface="Segoe UI" pitchFamily="34" charset="0"/>
                <a:cs typeface="Segoe UI" pitchFamily="34" charset="0"/>
              </a:rPr>
              <a:t>esterel</a:t>
            </a:r>
            <a:r>
              <a:rPr lang="en-US" sz="2500" dirty="0" smtClean="0">
                <a:latin typeface="Segoe UI" pitchFamily="34" charset="0"/>
                <a:ea typeface="Segoe UI" pitchFamily="34" charset="0"/>
                <a:cs typeface="Segoe UI" pitchFamily="34" charset="0"/>
              </a:rPr>
              <a:t> code as input on the bot and appropriate </a:t>
            </a:r>
            <a:r>
              <a:rPr lang="en-US" sz="2500" dirty="0" err="1" smtClean="0">
                <a:latin typeface="Segoe UI" pitchFamily="34" charset="0"/>
                <a:ea typeface="Segoe UI" pitchFamily="34" charset="0"/>
                <a:cs typeface="Segoe UI" pitchFamily="34" charset="0"/>
              </a:rPr>
              <a:t>esterel</a:t>
            </a:r>
            <a:r>
              <a:rPr lang="en-US" sz="2500" dirty="0" smtClean="0">
                <a:latin typeface="Segoe UI" pitchFamily="34" charset="0"/>
                <a:ea typeface="Segoe UI" pitchFamily="34" charset="0"/>
                <a:cs typeface="Segoe UI" pitchFamily="34" charset="0"/>
              </a:rPr>
              <a:t> output signals can be generated as per requirement</a:t>
            </a:r>
          </a:p>
          <a:p>
            <a:r>
              <a:rPr lang="en-US" sz="2500" dirty="0" err="1" smtClean="0">
                <a:latin typeface="Segoe UI" pitchFamily="34" charset="0"/>
                <a:ea typeface="Segoe UI" pitchFamily="34" charset="0"/>
                <a:cs typeface="Segoe UI" pitchFamily="34" charset="0"/>
              </a:rPr>
              <a:t>Esterel</a:t>
            </a:r>
            <a:r>
              <a:rPr lang="en-US" sz="2500" dirty="0" smtClean="0">
                <a:latin typeface="Segoe UI" pitchFamily="34" charset="0"/>
                <a:ea typeface="Segoe UI" pitchFamily="34" charset="0"/>
                <a:cs typeface="Segoe UI" pitchFamily="34" charset="0"/>
              </a:rPr>
              <a:t> code on any system besides the bot can also do the same</a:t>
            </a:r>
          </a:p>
        </p:txBody>
      </p:sp>
    </p:spTree>
    <p:extLst>
      <p:ext uri="{BB962C8B-B14F-4D97-AF65-F5344CB8AC3E}">
        <p14:creationId xmlns:p14="http://schemas.microsoft.com/office/powerpoint/2010/main" val="1816818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891480"/>
            <a:ext cx="8229600" cy="1143000"/>
          </a:xfrm>
        </p:spPr>
        <p:txBody>
          <a:bodyPr/>
          <a:lstStyle/>
          <a:p>
            <a:endParaRPr lang="en-IN"/>
          </a:p>
        </p:txBody>
      </p:sp>
      <p:sp>
        <p:nvSpPr>
          <p:cNvPr id="3" name="Content Placeholder 2"/>
          <p:cNvSpPr>
            <a:spLocks noGrp="1"/>
          </p:cNvSpPr>
          <p:nvPr>
            <p:ph idx="1"/>
          </p:nvPr>
        </p:nvSpPr>
        <p:spPr>
          <a:xfrm>
            <a:off x="467544" y="404664"/>
            <a:ext cx="8229600" cy="5400600"/>
          </a:xfrm>
        </p:spPr>
        <p:txBody>
          <a:bodyPr>
            <a:normAutofit/>
          </a:bodyPr>
          <a:lstStyle/>
          <a:p>
            <a:endParaRPr lang="en-US" sz="2500" dirty="0" smtClean="0">
              <a:latin typeface="Segoe UI" pitchFamily="34" charset="0"/>
              <a:ea typeface="Segoe UI" pitchFamily="34" charset="0"/>
              <a:cs typeface="Segoe UI" pitchFamily="34" charset="0"/>
            </a:endParaRPr>
          </a:p>
          <a:p>
            <a:endParaRPr lang="en-US" sz="2500" dirty="0">
              <a:latin typeface="Segoe UI" pitchFamily="34" charset="0"/>
              <a:ea typeface="Segoe UI" pitchFamily="34" charset="0"/>
              <a:cs typeface="Segoe UI" pitchFamily="34" charset="0"/>
            </a:endParaRPr>
          </a:p>
          <a:p>
            <a:pPr marL="0" indent="0">
              <a:buNone/>
            </a:pPr>
            <a:r>
              <a:rPr lang="en-US" sz="2500" b="1" dirty="0" smtClean="0">
                <a:latin typeface="Segoe UI" pitchFamily="34" charset="0"/>
                <a:ea typeface="Segoe UI" pitchFamily="34" charset="0"/>
                <a:cs typeface="Segoe UI" pitchFamily="34" charset="0"/>
              </a:rPr>
              <a:t>Kinect </a:t>
            </a:r>
            <a:r>
              <a:rPr lang="en-US" sz="2500" b="1" dirty="0" err="1" smtClean="0">
                <a:latin typeface="Segoe UI" pitchFamily="34" charset="0"/>
                <a:ea typeface="Segoe UI" pitchFamily="34" charset="0"/>
                <a:cs typeface="Segoe UI" pitchFamily="34" charset="0"/>
              </a:rPr>
              <a:t>Zigbee</a:t>
            </a:r>
            <a:endParaRPr lang="en-US" sz="2500" b="1" dirty="0" smtClean="0">
              <a:latin typeface="Segoe UI" pitchFamily="34" charset="0"/>
              <a:ea typeface="Segoe UI" pitchFamily="34" charset="0"/>
              <a:cs typeface="Segoe UI" pitchFamily="34" charset="0"/>
            </a:endParaRPr>
          </a:p>
          <a:p>
            <a:r>
              <a:rPr lang="en-US" sz="2500" dirty="0" smtClean="0">
                <a:latin typeface="Segoe UI" pitchFamily="34" charset="0"/>
                <a:ea typeface="Segoe UI" pitchFamily="34" charset="0"/>
                <a:cs typeface="Segoe UI" pitchFamily="34" charset="0"/>
              </a:rPr>
              <a:t>The </a:t>
            </a:r>
            <a:r>
              <a:rPr lang="en-US" sz="2500" dirty="0">
                <a:latin typeface="Segoe UI" pitchFamily="34" charset="0"/>
                <a:ea typeface="Segoe UI" pitchFamily="34" charset="0"/>
                <a:cs typeface="Segoe UI" pitchFamily="34" charset="0"/>
              </a:rPr>
              <a:t>gesture recognition code can be used to transmit wirelessly to </a:t>
            </a:r>
            <a:r>
              <a:rPr lang="en-US" sz="2500" dirty="0" smtClean="0">
                <a:latin typeface="Segoe UI" pitchFamily="34" charset="0"/>
                <a:ea typeface="Segoe UI" pitchFamily="34" charset="0"/>
                <a:cs typeface="Segoe UI" pitchFamily="34" charset="0"/>
              </a:rPr>
              <a:t>any other </a:t>
            </a:r>
            <a:r>
              <a:rPr lang="en-US" sz="2500" dirty="0">
                <a:latin typeface="Segoe UI" pitchFamily="34" charset="0"/>
                <a:ea typeface="Segoe UI" pitchFamily="34" charset="0"/>
                <a:cs typeface="Segoe UI" pitchFamily="34" charset="0"/>
              </a:rPr>
              <a:t>bot and any other system which uses </a:t>
            </a:r>
            <a:r>
              <a:rPr lang="en-US" sz="2500" dirty="0" err="1">
                <a:latin typeface="Segoe UI" pitchFamily="34" charset="0"/>
                <a:ea typeface="Segoe UI" pitchFamily="34" charset="0"/>
                <a:cs typeface="Segoe UI" pitchFamily="34" charset="0"/>
              </a:rPr>
              <a:t>Zigbee</a:t>
            </a:r>
            <a:r>
              <a:rPr lang="en-US" sz="2500" dirty="0">
                <a:latin typeface="Segoe UI" pitchFamily="34" charset="0"/>
                <a:ea typeface="Segoe UI" pitchFamily="34" charset="0"/>
                <a:cs typeface="Segoe UI" pitchFamily="34" charset="0"/>
              </a:rPr>
              <a:t> for </a:t>
            </a:r>
            <a:r>
              <a:rPr lang="en-US" sz="2500" dirty="0" smtClean="0">
                <a:latin typeface="Segoe UI" pitchFamily="34" charset="0"/>
                <a:ea typeface="Segoe UI" pitchFamily="34" charset="0"/>
                <a:cs typeface="Segoe UI" pitchFamily="34" charset="0"/>
              </a:rPr>
              <a:t>input</a:t>
            </a:r>
          </a:p>
          <a:p>
            <a:r>
              <a:rPr lang="en-US" sz="2500" dirty="0" err="1" smtClean="0">
                <a:latin typeface="Segoe UI" pitchFamily="34" charset="0"/>
                <a:ea typeface="Segoe UI" pitchFamily="34" charset="0"/>
                <a:cs typeface="Segoe UI" pitchFamily="34" charset="0"/>
              </a:rPr>
              <a:t>Esterel</a:t>
            </a:r>
            <a:r>
              <a:rPr lang="en-US" sz="2500" dirty="0" smtClean="0">
                <a:latin typeface="Segoe UI" pitchFamily="34" charset="0"/>
                <a:ea typeface="Segoe UI" pitchFamily="34" charset="0"/>
                <a:cs typeface="Segoe UI" pitchFamily="34" charset="0"/>
              </a:rPr>
              <a:t> </a:t>
            </a:r>
            <a:r>
              <a:rPr lang="en-US" sz="2500" dirty="0">
                <a:latin typeface="Segoe UI" pitchFamily="34" charset="0"/>
                <a:ea typeface="Segoe UI" pitchFamily="34" charset="0"/>
                <a:cs typeface="Segoe UI" pitchFamily="34" charset="0"/>
              </a:rPr>
              <a:t>code for an entirely different architecture can be written </a:t>
            </a:r>
            <a:r>
              <a:rPr lang="en-US" sz="2500" dirty="0" smtClean="0">
                <a:latin typeface="Segoe UI" pitchFamily="34" charset="0"/>
                <a:ea typeface="Segoe UI" pitchFamily="34" charset="0"/>
                <a:cs typeface="Segoe UI" pitchFamily="34" charset="0"/>
              </a:rPr>
              <a:t>which uses </a:t>
            </a:r>
            <a:r>
              <a:rPr lang="en-US" sz="2500" dirty="0">
                <a:latin typeface="Segoe UI" pitchFamily="34" charset="0"/>
                <a:ea typeface="Segoe UI" pitchFamily="34" charset="0"/>
                <a:cs typeface="Segoe UI" pitchFamily="34" charset="0"/>
              </a:rPr>
              <a:t>the exact same gesture recognition code </a:t>
            </a:r>
            <a:r>
              <a:rPr lang="en-US" sz="2500" dirty="0" smtClean="0">
                <a:latin typeface="Segoe UI" pitchFamily="34" charset="0"/>
                <a:ea typeface="Segoe UI" pitchFamily="34" charset="0"/>
                <a:cs typeface="Segoe UI" pitchFamily="34" charset="0"/>
              </a:rPr>
              <a:t>for input</a:t>
            </a:r>
            <a:endParaRPr lang="en-US" sz="2500" dirty="0">
              <a:latin typeface="Segoe UI" pitchFamily="34" charset="0"/>
              <a:ea typeface="Segoe UI" pitchFamily="34" charset="0"/>
              <a:cs typeface="Segoe UI" pitchFamily="34" charset="0"/>
            </a:endParaRPr>
          </a:p>
          <a:p>
            <a:pPr marL="0" indent="0">
              <a:buNone/>
            </a:pPr>
            <a:endParaRPr lang="en-US" sz="2500" dirty="0" smtClean="0">
              <a:latin typeface="Segoe UI" pitchFamily="34" charset="0"/>
              <a:ea typeface="Segoe UI" pitchFamily="34" charset="0"/>
              <a:cs typeface="Segoe UI" pitchFamily="34" charset="0"/>
            </a:endParaRPr>
          </a:p>
          <a:p>
            <a:pPr marL="0" indent="0">
              <a:buNone/>
            </a:pPr>
            <a:r>
              <a:rPr lang="en-US" sz="2500" dirty="0" smtClean="0">
                <a:latin typeface="Segoe UI" pitchFamily="34" charset="0"/>
                <a:ea typeface="Segoe UI" pitchFamily="34" charset="0"/>
                <a:cs typeface="Segoe UI" pitchFamily="34" charset="0"/>
              </a:rPr>
              <a:t>Hence </a:t>
            </a:r>
            <a:r>
              <a:rPr lang="en-US" sz="2500" dirty="0">
                <a:latin typeface="Segoe UI" pitchFamily="34" charset="0"/>
                <a:ea typeface="Segoe UI" pitchFamily="34" charset="0"/>
                <a:cs typeface="Segoe UI" pitchFamily="34" charset="0"/>
              </a:rPr>
              <a:t>modularity led to a high level of abstraction and future usability</a:t>
            </a:r>
            <a:endParaRPr lang="en-IN" sz="2500" dirty="0">
              <a:latin typeface="Segoe UI" pitchFamily="34" charset="0"/>
              <a:ea typeface="Segoe UI" pitchFamily="34" charset="0"/>
              <a:cs typeface="Segoe UI" pitchFamily="34" charset="0"/>
            </a:endParaRPr>
          </a:p>
          <a:p>
            <a:pPr marL="0" indent="0">
              <a:buNone/>
            </a:pPr>
            <a:endParaRPr lang="en-IN" sz="2500" dirty="0"/>
          </a:p>
        </p:txBody>
      </p:sp>
    </p:spTree>
    <p:extLst>
      <p:ext uri="{BB962C8B-B14F-4D97-AF65-F5344CB8AC3E}">
        <p14:creationId xmlns:p14="http://schemas.microsoft.com/office/powerpoint/2010/main" val="1387970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itchFamily="34" charset="0"/>
                <a:ea typeface="Segoe UI" pitchFamily="34" charset="0"/>
                <a:cs typeface="Segoe UI" pitchFamily="34" charset="0"/>
              </a:rPr>
              <a:t>Future Extentions</a:t>
            </a:r>
            <a:endParaRPr lang="en-IN">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a:bodyPr>
          <a:lstStyle/>
          <a:p>
            <a:r>
              <a:rPr lang="en-US" sz="2400" dirty="0" smtClean="0">
                <a:latin typeface="Segoe UI" pitchFamily="34" charset="0"/>
                <a:ea typeface="Segoe UI" pitchFamily="34" charset="0"/>
                <a:cs typeface="Segoe UI" pitchFamily="34" charset="0"/>
              </a:rPr>
              <a:t>A project which aims to a bot which has </a:t>
            </a:r>
            <a:r>
              <a:rPr lang="en-US" sz="2400" dirty="0" err="1" smtClean="0">
                <a:latin typeface="Segoe UI" pitchFamily="34" charset="0"/>
                <a:ea typeface="Segoe UI" pitchFamily="34" charset="0"/>
                <a:cs typeface="Segoe UI" pitchFamily="34" charset="0"/>
              </a:rPr>
              <a:t>esterel</a:t>
            </a:r>
            <a:r>
              <a:rPr lang="en-US" sz="2400" dirty="0" smtClean="0">
                <a:latin typeface="Segoe UI" pitchFamily="34" charset="0"/>
                <a:ea typeface="Segoe UI" pitchFamily="34" charset="0"/>
                <a:cs typeface="Segoe UI" pitchFamily="34" charset="0"/>
              </a:rPr>
              <a:t> support, can control it using hand gestures by only assigning appropriate </a:t>
            </a:r>
            <a:r>
              <a:rPr lang="en-US" sz="2400" dirty="0" err="1" smtClean="0">
                <a:latin typeface="Segoe UI" pitchFamily="34" charset="0"/>
                <a:ea typeface="Segoe UI" pitchFamily="34" charset="0"/>
                <a:cs typeface="Segoe UI" pitchFamily="34" charset="0"/>
              </a:rPr>
              <a:t>esterel</a:t>
            </a:r>
            <a:r>
              <a:rPr lang="en-US" sz="2400" dirty="0" smtClean="0">
                <a:latin typeface="Segoe UI" pitchFamily="34" charset="0"/>
                <a:ea typeface="Segoe UI" pitchFamily="34" charset="0"/>
                <a:cs typeface="Segoe UI" pitchFamily="34" charset="0"/>
              </a:rPr>
              <a:t> signals for different actions</a:t>
            </a:r>
          </a:p>
          <a:p>
            <a:r>
              <a:rPr lang="en-US" sz="2400" dirty="0" smtClean="0">
                <a:latin typeface="Segoe UI" pitchFamily="34" charset="0"/>
                <a:ea typeface="Segoe UI" pitchFamily="34" charset="0"/>
                <a:cs typeface="Segoe UI" pitchFamily="34" charset="0"/>
              </a:rPr>
              <a:t>A project which wishes to control the bot wirelessly (using gestures or without) can do so by only sending the input signal via the </a:t>
            </a:r>
            <a:r>
              <a:rPr lang="en-US" sz="2400" dirty="0" err="1" smtClean="0">
                <a:latin typeface="Segoe UI" pitchFamily="34" charset="0"/>
                <a:ea typeface="Segoe UI" pitchFamily="34" charset="0"/>
                <a:cs typeface="Segoe UI" pitchFamily="34" charset="0"/>
              </a:rPr>
              <a:t>ZigBee</a:t>
            </a:r>
            <a:r>
              <a:rPr lang="en-US" sz="2400" dirty="0" smtClean="0">
                <a:latin typeface="Segoe UI" pitchFamily="34" charset="0"/>
                <a:ea typeface="Segoe UI" pitchFamily="34" charset="0"/>
                <a:cs typeface="Segoe UI" pitchFamily="34" charset="0"/>
              </a:rPr>
              <a:t> module</a:t>
            </a:r>
          </a:p>
          <a:p>
            <a:r>
              <a:rPr lang="en-US" sz="2400" dirty="0" smtClean="0">
                <a:latin typeface="Segoe UI" pitchFamily="34" charset="0"/>
                <a:ea typeface="Segoe UI" pitchFamily="34" charset="0"/>
                <a:cs typeface="Segoe UI" pitchFamily="34" charset="0"/>
              </a:rPr>
              <a:t>A project which wishes to use Kinect hand gestures for any purpose whatsoever could use our predefined code to simply call functions on capturing appropriate gestures</a:t>
            </a:r>
            <a:endParaRPr lang="en-US" sz="2400" dirty="0">
              <a:latin typeface="Segoe UI" pitchFamily="34" charset="0"/>
              <a:ea typeface="Segoe UI" pitchFamily="34" charset="0"/>
              <a:cs typeface="Segoe UI" pitchFamily="34" charset="0"/>
            </a:endParaRPr>
          </a:p>
          <a:p>
            <a:endParaRPr lang="en-US" sz="2400" dirty="0" smtClean="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a:p>
            <a:endParaRPr lang="en-US" sz="2400" dirty="0" smtClean="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a:p>
            <a:endParaRPr lang="en-US" sz="2400"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66151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476672"/>
            <a:ext cx="8229600" cy="5649491"/>
          </a:xfrm>
        </p:spPr>
        <p:txBody>
          <a:bodyPr>
            <a:normAutofit/>
          </a:bodyPr>
          <a:lstStyle/>
          <a:p>
            <a:pPr marL="0" indent="0">
              <a:buNone/>
            </a:pPr>
            <a:r>
              <a:rPr lang="en-US" b="1" dirty="0" smtClean="0"/>
              <a:t>Examples:</a:t>
            </a:r>
          </a:p>
          <a:p>
            <a:pPr marL="0" indent="0">
              <a:buNone/>
            </a:pPr>
            <a:endParaRPr lang="en-US" sz="2500" b="1" dirty="0"/>
          </a:p>
          <a:p>
            <a:r>
              <a:rPr lang="en-US" sz="2500" dirty="0" smtClean="0">
                <a:latin typeface="Segoe UI" pitchFamily="34" charset="0"/>
                <a:ea typeface="Segoe UI" pitchFamily="34" charset="0"/>
                <a:cs typeface="Segoe UI" pitchFamily="34" charset="0"/>
              </a:rPr>
              <a:t>An </a:t>
            </a:r>
            <a:r>
              <a:rPr lang="en-US" sz="2500" dirty="0">
                <a:latin typeface="Segoe UI" pitchFamily="34" charset="0"/>
                <a:ea typeface="Segoe UI" pitchFamily="34" charset="0"/>
                <a:cs typeface="Segoe UI" pitchFamily="34" charset="0"/>
              </a:rPr>
              <a:t>air-freshener bot which receives input from various sensors of </a:t>
            </a:r>
            <a:r>
              <a:rPr lang="en-US" sz="2500" dirty="0" err="1">
                <a:latin typeface="Segoe UI" pitchFamily="34" charset="0"/>
                <a:ea typeface="Segoe UI" pitchFamily="34" charset="0"/>
                <a:cs typeface="Segoe UI" pitchFamily="34" charset="0"/>
              </a:rPr>
              <a:t>odour</a:t>
            </a:r>
            <a:r>
              <a:rPr lang="en-US" sz="2500" dirty="0">
                <a:latin typeface="Segoe UI" pitchFamily="34" charset="0"/>
                <a:ea typeface="Segoe UI" pitchFamily="34" charset="0"/>
                <a:cs typeface="Segoe UI" pitchFamily="34" charset="0"/>
              </a:rPr>
              <a:t> levels in a house wirelessly and performs air freshening action if </a:t>
            </a:r>
            <a:r>
              <a:rPr lang="en-US" sz="2500" dirty="0" err="1">
                <a:latin typeface="Segoe UI" pitchFamily="34" charset="0"/>
                <a:ea typeface="Segoe UI" pitchFamily="34" charset="0"/>
                <a:cs typeface="Segoe UI" pitchFamily="34" charset="0"/>
              </a:rPr>
              <a:t>odour</a:t>
            </a:r>
            <a:r>
              <a:rPr lang="en-US" sz="2500" dirty="0">
                <a:latin typeface="Segoe UI" pitchFamily="34" charset="0"/>
                <a:ea typeface="Segoe UI" pitchFamily="34" charset="0"/>
                <a:cs typeface="Segoe UI" pitchFamily="34" charset="0"/>
              </a:rPr>
              <a:t> levels are too high in any particular area</a:t>
            </a:r>
            <a:r>
              <a:rPr lang="en-US" sz="2500" dirty="0" smtClean="0">
                <a:latin typeface="Segoe UI" pitchFamily="34" charset="0"/>
                <a:ea typeface="Segoe UI" pitchFamily="34" charset="0"/>
                <a:cs typeface="Segoe UI" pitchFamily="34" charset="0"/>
              </a:rPr>
              <a:t>.</a:t>
            </a:r>
            <a:endParaRPr lang="en-US" sz="2500" dirty="0"/>
          </a:p>
          <a:p>
            <a:endParaRPr lang="en-US" sz="2500" dirty="0" smtClean="0">
              <a:latin typeface="Segoe UI" pitchFamily="34" charset="0"/>
              <a:ea typeface="Segoe UI" pitchFamily="34" charset="0"/>
              <a:cs typeface="Segoe UI" pitchFamily="34" charset="0"/>
            </a:endParaRPr>
          </a:p>
          <a:p>
            <a:r>
              <a:rPr lang="en-US" sz="2500" dirty="0" smtClean="0">
                <a:latin typeface="Segoe UI" pitchFamily="34" charset="0"/>
                <a:ea typeface="Segoe UI" pitchFamily="34" charset="0"/>
                <a:cs typeface="Segoe UI" pitchFamily="34" charset="0"/>
              </a:rPr>
              <a:t>A mechanical arm which is controlled by Kinect gestures and coded using </a:t>
            </a:r>
            <a:r>
              <a:rPr lang="en-US" sz="2500" dirty="0" err="1" smtClean="0">
                <a:latin typeface="Segoe UI" pitchFamily="34" charset="0"/>
                <a:ea typeface="Segoe UI" pitchFamily="34" charset="0"/>
                <a:cs typeface="Segoe UI" pitchFamily="34" charset="0"/>
              </a:rPr>
              <a:t>Esterel</a:t>
            </a:r>
            <a:r>
              <a:rPr lang="en-US" sz="2500" dirty="0" smtClean="0">
                <a:latin typeface="Segoe UI" pitchFamily="34" charset="0"/>
                <a:ea typeface="Segoe UI" pitchFamily="34" charset="0"/>
                <a:cs typeface="Segoe UI" pitchFamily="34" charset="0"/>
              </a:rPr>
              <a:t>. It can mimic hand actions allowing for better control and be used in locations inaccessible to the </a:t>
            </a:r>
            <a:r>
              <a:rPr lang="en-US" sz="2500" smtClean="0">
                <a:latin typeface="Segoe UI" pitchFamily="34" charset="0"/>
                <a:ea typeface="Segoe UI" pitchFamily="34" charset="0"/>
                <a:cs typeface="Segoe UI" pitchFamily="34" charset="0"/>
              </a:rPr>
              <a:t>human hand.</a:t>
            </a:r>
            <a:endParaRPr lang="en-US" sz="2500" dirty="0" smtClean="0">
              <a:latin typeface="Segoe UI" pitchFamily="34" charset="0"/>
              <a:ea typeface="Segoe UI" pitchFamily="34" charset="0"/>
              <a:cs typeface="Segoe UI" pitchFamily="34" charset="0"/>
            </a:endParaRPr>
          </a:p>
          <a:p>
            <a:endParaRPr lang="en-IN" sz="25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59121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itchFamily="34" charset="0"/>
                <a:ea typeface="Segoe UI" pitchFamily="34" charset="0"/>
                <a:cs typeface="Segoe UI" pitchFamily="34" charset="0"/>
              </a:rPr>
              <a:t>Future Enhancements</a:t>
            </a:r>
            <a:endParaRPr lang="en-IN">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a:bodyPr>
          <a:lstStyle/>
          <a:p>
            <a:pPr marL="0" indent="0">
              <a:buNone/>
            </a:pPr>
            <a:r>
              <a:rPr lang="en-US" sz="2500" b="1" dirty="0" smtClean="0">
                <a:latin typeface="Segoe UI" pitchFamily="34" charset="0"/>
                <a:ea typeface="Segoe UI" pitchFamily="34" charset="0"/>
                <a:cs typeface="Segoe UI" pitchFamily="34" charset="0"/>
              </a:rPr>
              <a:t>Better Control</a:t>
            </a:r>
          </a:p>
          <a:p>
            <a:pPr marL="0" indent="0">
              <a:buNone/>
            </a:pPr>
            <a:endParaRPr lang="en-US" sz="2500" dirty="0" smtClean="0">
              <a:latin typeface="Segoe UI" pitchFamily="34" charset="0"/>
              <a:ea typeface="Segoe UI" pitchFamily="34" charset="0"/>
              <a:cs typeface="Segoe UI" pitchFamily="34" charset="0"/>
            </a:endParaRPr>
          </a:p>
          <a:p>
            <a:r>
              <a:rPr lang="en-US" sz="2500" dirty="0" smtClean="0">
                <a:latin typeface="Segoe UI" pitchFamily="34" charset="0"/>
                <a:ea typeface="Segoe UI" pitchFamily="34" charset="0"/>
                <a:cs typeface="Segoe UI" pitchFamily="34" charset="0"/>
              </a:rPr>
              <a:t>Currently there are 7 gestures : Right, Left, Hard Right, Hard Left and other motions.</a:t>
            </a:r>
          </a:p>
          <a:p>
            <a:r>
              <a:rPr lang="en-US" sz="2500" dirty="0" smtClean="0">
                <a:latin typeface="Segoe UI" pitchFamily="34" charset="0"/>
                <a:ea typeface="Segoe UI" pitchFamily="34" charset="0"/>
                <a:cs typeface="Segoe UI" pitchFamily="34" charset="0"/>
              </a:rPr>
              <a:t>There is scope to increase the detail of this motion and make it move left or right by a certain degrees based on the angle of tilt of the hand. This allows for much better bot control</a:t>
            </a:r>
          </a:p>
          <a:p>
            <a:r>
              <a:rPr lang="en-US" sz="2500" dirty="0" smtClean="0">
                <a:latin typeface="Segoe UI" pitchFamily="34" charset="0"/>
                <a:ea typeface="Segoe UI" pitchFamily="34" charset="0"/>
                <a:cs typeface="Segoe UI" pitchFamily="34" charset="0"/>
              </a:rPr>
              <a:t>This would be more useful from a football playing perspective since a high measure of control is desired</a:t>
            </a:r>
            <a:endParaRPr lang="en-IN" sz="25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90991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57200" y="980728"/>
            <a:ext cx="8229600" cy="5145435"/>
          </a:xfrm>
        </p:spPr>
        <p:txBody>
          <a:bodyPr/>
          <a:lstStyle/>
          <a:p>
            <a:pPr marL="0" indent="0">
              <a:buNone/>
            </a:pPr>
            <a:r>
              <a:rPr lang="en-US" b="1" dirty="0" smtClean="0"/>
              <a:t>Using </a:t>
            </a:r>
            <a:r>
              <a:rPr lang="en-US" b="1" dirty="0" err="1" smtClean="0"/>
              <a:t>Zigbee</a:t>
            </a:r>
            <a:r>
              <a:rPr lang="en-US" b="1" dirty="0" smtClean="0"/>
              <a:t> Channels</a:t>
            </a:r>
          </a:p>
          <a:p>
            <a:pPr marL="0" indent="0">
              <a:buNone/>
            </a:pPr>
            <a:endParaRPr lang="en-US" b="1" dirty="0"/>
          </a:p>
          <a:p>
            <a:r>
              <a:rPr lang="en-US" sz="2500" dirty="0" smtClean="0"/>
              <a:t>Currently we are using two different </a:t>
            </a:r>
            <a:r>
              <a:rPr lang="en-US" sz="2500" dirty="0" err="1" smtClean="0"/>
              <a:t>Zigbee</a:t>
            </a:r>
            <a:r>
              <a:rPr lang="en-US" sz="2500" dirty="0" smtClean="0"/>
              <a:t> chips to transmit independently to two different bots</a:t>
            </a:r>
          </a:p>
          <a:p>
            <a:r>
              <a:rPr lang="en-US" sz="2500" dirty="0" smtClean="0"/>
              <a:t>A possible enhancement is to use different channels on single chip to transmit to two bots</a:t>
            </a:r>
          </a:p>
          <a:p>
            <a:r>
              <a:rPr lang="en-US" sz="2500" dirty="0" smtClean="0"/>
              <a:t>This might cause a little delay but that would be negligible. It would reduce hardware requirements and also the need to configure the extra </a:t>
            </a:r>
            <a:r>
              <a:rPr lang="en-US" sz="2500" dirty="0" err="1" smtClean="0"/>
              <a:t>zigbee</a:t>
            </a:r>
            <a:r>
              <a:rPr lang="en-US" sz="2500" dirty="0" smtClean="0"/>
              <a:t> module</a:t>
            </a:r>
            <a:endParaRPr lang="en-IN" sz="2500" dirty="0"/>
          </a:p>
        </p:txBody>
      </p:sp>
    </p:spTree>
    <p:extLst>
      <p:ext uri="{BB962C8B-B14F-4D97-AF65-F5344CB8AC3E}">
        <p14:creationId xmlns:p14="http://schemas.microsoft.com/office/powerpoint/2010/main" val="50325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itchFamily="34" charset="0"/>
                <a:ea typeface="Segoe UI" pitchFamily="34" charset="0"/>
                <a:cs typeface="Segoe UI" pitchFamily="34" charset="0"/>
              </a:rPr>
              <a:t>Problem Statement</a:t>
            </a:r>
            <a:endParaRPr lang="en-IN" dirty="0">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a:bodyPr>
          <a:lstStyle/>
          <a:p>
            <a:r>
              <a:rPr lang="en-US" sz="2500" dirty="0" smtClean="0">
                <a:latin typeface="Segoe UI" pitchFamily="34" charset="0"/>
                <a:ea typeface="Segoe UI" pitchFamily="34" charset="0"/>
                <a:cs typeface="Segoe UI" pitchFamily="34" charset="0"/>
              </a:rPr>
              <a:t>Aim to establish a Kinect-</a:t>
            </a:r>
            <a:r>
              <a:rPr lang="en-US" sz="2500" dirty="0" err="1" smtClean="0">
                <a:latin typeface="Segoe UI" pitchFamily="34" charset="0"/>
                <a:ea typeface="Segoe UI" pitchFamily="34" charset="0"/>
                <a:cs typeface="Segoe UI" pitchFamily="34" charset="0"/>
              </a:rPr>
              <a:t>Esterel</a:t>
            </a:r>
            <a:r>
              <a:rPr lang="en-US" sz="2500" dirty="0" smtClean="0">
                <a:latin typeface="Segoe UI" pitchFamily="34" charset="0"/>
                <a:ea typeface="Segoe UI" pitchFamily="34" charset="0"/>
                <a:cs typeface="Segoe UI" pitchFamily="34" charset="0"/>
              </a:rPr>
              <a:t> interface to control bot movements using hand gestures.</a:t>
            </a:r>
          </a:p>
          <a:p>
            <a:r>
              <a:rPr lang="en-US" sz="2500" dirty="0" smtClean="0">
                <a:latin typeface="Segoe UI" pitchFamily="34" charset="0"/>
                <a:ea typeface="Segoe UI" pitchFamily="34" charset="0"/>
                <a:cs typeface="Segoe UI" pitchFamily="34" charset="0"/>
              </a:rPr>
              <a:t>Captured gestures are transmitted wirelessly to the bot, where </a:t>
            </a:r>
            <a:r>
              <a:rPr lang="en-US" sz="2500" dirty="0" err="1" smtClean="0">
                <a:latin typeface="Segoe UI" pitchFamily="34" charset="0"/>
                <a:ea typeface="Segoe UI" pitchFamily="34" charset="0"/>
                <a:cs typeface="Segoe UI" pitchFamily="34" charset="0"/>
              </a:rPr>
              <a:t>esterel</a:t>
            </a:r>
            <a:r>
              <a:rPr lang="en-US" sz="2500" dirty="0" smtClean="0">
                <a:latin typeface="Segoe UI" pitchFamily="34" charset="0"/>
                <a:ea typeface="Segoe UI" pitchFamily="34" charset="0"/>
                <a:cs typeface="Segoe UI" pitchFamily="34" charset="0"/>
              </a:rPr>
              <a:t> takes the gesture input and generates appropriate signals.</a:t>
            </a:r>
          </a:p>
          <a:p>
            <a:r>
              <a:rPr lang="en-US" sz="2500" dirty="0" smtClean="0">
                <a:latin typeface="Segoe UI" pitchFamily="34" charset="0"/>
                <a:ea typeface="Segoe UI" pitchFamily="34" charset="0"/>
                <a:cs typeface="Segoe UI" pitchFamily="34" charset="0"/>
              </a:rPr>
              <a:t>Control the bot’s motions so that it can play football with another bot.</a:t>
            </a:r>
          </a:p>
          <a:p>
            <a:r>
              <a:rPr lang="en-US" sz="2500" dirty="0" smtClean="0">
                <a:latin typeface="Segoe UI" pitchFamily="34" charset="0"/>
                <a:ea typeface="Segoe UI" pitchFamily="34" charset="0"/>
                <a:cs typeface="Segoe UI" pitchFamily="34" charset="0"/>
              </a:rPr>
              <a:t>Both bots are independently controlled by two players using the same Kinect</a:t>
            </a:r>
          </a:p>
          <a:p>
            <a:endParaRPr lang="en-US" sz="2500" dirty="0" smtClean="0">
              <a:latin typeface="Segoe UI" pitchFamily="34" charset="0"/>
              <a:ea typeface="Segoe UI" pitchFamily="34" charset="0"/>
              <a:cs typeface="Segoe UI" pitchFamily="34" charset="0"/>
            </a:endParaRPr>
          </a:p>
          <a:p>
            <a:endParaRPr lang="en-US" sz="2500" dirty="0" smtClean="0">
              <a:latin typeface="Segoe UI" pitchFamily="34" charset="0"/>
              <a:ea typeface="Segoe UI" pitchFamily="34" charset="0"/>
              <a:cs typeface="Segoe UI" pitchFamily="34" charset="0"/>
            </a:endParaRPr>
          </a:p>
          <a:p>
            <a:endParaRPr lang="en-IN" sz="25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638035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Vote of thanks</a:t>
            </a:r>
            <a:endParaRPr lang="en-IN"/>
          </a:p>
        </p:txBody>
      </p:sp>
      <p:sp>
        <p:nvSpPr>
          <p:cNvPr id="3" name="Content Placeholder 2"/>
          <p:cNvSpPr>
            <a:spLocks noGrp="1"/>
          </p:cNvSpPr>
          <p:nvPr>
            <p:ph idx="1"/>
          </p:nvPr>
        </p:nvSpPr>
        <p:spPr/>
        <p:txBody>
          <a:bodyPr/>
          <a:lstStyle/>
          <a:p>
            <a:r>
              <a:rPr lang="en-US" smtClean="0"/>
              <a:t>We would like to thank the ERTS lab team and the TAs for helping and guiding us throughout the duration of project</a:t>
            </a:r>
          </a:p>
          <a:p>
            <a:endParaRPr lang="en-US"/>
          </a:p>
        </p:txBody>
      </p:sp>
    </p:spTree>
    <p:extLst>
      <p:ext uri="{BB962C8B-B14F-4D97-AF65-F5344CB8AC3E}">
        <p14:creationId xmlns:p14="http://schemas.microsoft.com/office/powerpoint/2010/main" val="1685008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Segoe UI" pitchFamily="34" charset="0"/>
                <a:ea typeface="Segoe UI" pitchFamily="34" charset="0"/>
                <a:cs typeface="Segoe UI" pitchFamily="34" charset="0"/>
              </a:rPr>
              <a:t>Requirements/Task Specifications</a:t>
            </a:r>
            <a:endParaRPr lang="en-IN">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500" dirty="0" smtClean="0">
                <a:latin typeface="Segoe UI" pitchFamily="34" charset="0"/>
                <a:ea typeface="Segoe UI" pitchFamily="34" charset="0"/>
                <a:cs typeface="Segoe UI" pitchFamily="34" charset="0"/>
              </a:rPr>
              <a:t>Capturing/Identifying gestures using Kinect</a:t>
            </a:r>
          </a:p>
          <a:p>
            <a:pPr marL="514350" indent="-514350">
              <a:buFont typeface="+mj-lt"/>
              <a:buAutoNum type="arabicPeriod"/>
            </a:pPr>
            <a:r>
              <a:rPr lang="en-US" sz="2500" dirty="0" smtClean="0">
                <a:latin typeface="Segoe UI" pitchFamily="34" charset="0"/>
                <a:ea typeface="Segoe UI" pitchFamily="34" charset="0"/>
                <a:cs typeface="Segoe UI" pitchFamily="34" charset="0"/>
              </a:rPr>
              <a:t>Transmitting them wirelessly to the bot</a:t>
            </a:r>
          </a:p>
          <a:p>
            <a:pPr marL="514350" indent="-514350">
              <a:buFont typeface="+mj-lt"/>
              <a:buAutoNum type="arabicPeriod"/>
            </a:pPr>
            <a:r>
              <a:rPr lang="en-US" sz="2500" dirty="0" err="1" smtClean="0">
                <a:latin typeface="Segoe UI" pitchFamily="34" charset="0"/>
                <a:ea typeface="Segoe UI" pitchFamily="34" charset="0"/>
                <a:cs typeface="Segoe UI" pitchFamily="34" charset="0"/>
              </a:rPr>
              <a:t>Esterel</a:t>
            </a:r>
            <a:r>
              <a:rPr lang="en-US" sz="2500" dirty="0" smtClean="0">
                <a:latin typeface="Segoe UI" pitchFamily="34" charset="0"/>
                <a:ea typeface="Segoe UI" pitchFamily="34" charset="0"/>
                <a:cs typeface="Segoe UI" pitchFamily="34" charset="0"/>
              </a:rPr>
              <a:t> code which has support for </a:t>
            </a:r>
            <a:r>
              <a:rPr lang="en-US" sz="2500" dirty="0" err="1" smtClean="0">
                <a:latin typeface="Segoe UI" pitchFamily="34" charset="0"/>
                <a:ea typeface="Segoe UI" pitchFamily="34" charset="0"/>
                <a:cs typeface="Segoe UI" pitchFamily="34" charset="0"/>
              </a:rPr>
              <a:t>ZigBee</a:t>
            </a:r>
            <a:r>
              <a:rPr lang="en-US" sz="2500" dirty="0" smtClean="0">
                <a:latin typeface="Segoe UI" pitchFamily="34" charset="0"/>
                <a:ea typeface="Segoe UI" pitchFamily="34" charset="0"/>
                <a:cs typeface="Segoe UI" pitchFamily="34" charset="0"/>
              </a:rPr>
              <a:t> as input and generates appropriate signals based on received input</a:t>
            </a:r>
          </a:p>
          <a:p>
            <a:pPr marL="514350" indent="-514350">
              <a:buFont typeface="+mj-lt"/>
              <a:buAutoNum type="arabicPeriod"/>
            </a:pPr>
            <a:r>
              <a:rPr lang="en-US" sz="2500" dirty="0" smtClean="0">
                <a:latin typeface="Segoe UI" pitchFamily="34" charset="0"/>
                <a:ea typeface="Segoe UI" pitchFamily="34" charset="0"/>
                <a:cs typeface="Segoe UI" pitchFamily="34" charset="0"/>
              </a:rPr>
              <a:t>Defining actions for the bot based on these signals</a:t>
            </a:r>
          </a:p>
        </p:txBody>
      </p:sp>
    </p:spTree>
    <p:extLst>
      <p:ext uri="{BB962C8B-B14F-4D97-AF65-F5344CB8AC3E}">
        <p14:creationId xmlns:p14="http://schemas.microsoft.com/office/powerpoint/2010/main" val="3094344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itchFamily="34" charset="0"/>
                <a:ea typeface="Segoe UI" pitchFamily="34" charset="0"/>
                <a:cs typeface="Segoe UI" pitchFamily="34" charset="0"/>
              </a:rPr>
              <a:t>Project Plan</a:t>
            </a:r>
            <a:endParaRPr lang="en-IN">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a:xfrm>
            <a:off x="446856" y="2276872"/>
            <a:ext cx="8229600" cy="4176464"/>
          </a:xfrm>
        </p:spPr>
        <p:txBody>
          <a:bodyPr>
            <a:normAutofit/>
          </a:bodyPr>
          <a:lstStyle/>
          <a:p>
            <a:pPr marL="514350" indent="-514350">
              <a:buFont typeface="+mj-lt"/>
              <a:buAutoNum type="arabicPeriod"/>
            </a:pPr>
            <a:r>
              <a:rPr lang="en-US" sz="2500" dirty="0" smtClean="0">
                <a:latin typeface="Segoe UI" pitchFamily="34" charset="0"/>
                <a:ea typeface="Segoe UI" pitchFamily="34" charset="0"/>
                <a:cs typeface="Segoe UI" pitchFamily="34" charset="0"/>
              </a:rPr>
              <a:t>Wrote and debugged C# code for capturing gestures. </a:t>
            </a:r>
          </a:p>
          <a:p>
            <a:pPr marL="514350" indent="-514350">
              <a:buFont typeface="+mj-lt"/>
              <a:buAutoNum type="arabicPeriod"/>
            </a:pPr>
            <a:r>
              <a:rPr lang="en-US" sz="2500" dirty="0" smtClean="0">
                <a:latin typeface="Segoe UI" pitchFamily="34" charset="0"/>
                <a:ea typeface="Segoe UI" pitchFamily="34" charset="0"/>
                <a:cs typeface="Segoe UI" pitchFamily="34" charset="0"/>
              </a:rPr>
              <a:t>Independently tested gesture capturing by creating UI to print gestures. Verified that the chosen set of gestures are being identified correctly</a:t>
            </a:r>
          </a:p>
          <a:p>
            <a:pPr marL="514350" indent="-514350">
              <a:buFont typeface="+mj-lt"/>
              <a:buAutoNum type="arabicPeriod"/>
            </a:pPr>
            <a:r>
              <a:rPr lang="en-US" sz="2500" dirty="0" smtClean="0">
                <a:latin typeface="Segoe UI" pitchFamily="34" charset="0"/>
                <a:ea typeface="Segoe UI" pitchFamily="34" charset="0"/>
                <a:cs typeface="Segoe UI" pitchFamily="34" charset="0"/>
              </a:rPr>
              <a:t>Added </a:t>
            </a:r>
            <a:r>
              <a:rPr lang="en-US" sz="2500" dirty="0" err="1" smtClean="0">
                <a:latin typeface="Segoe UI" pitchFamily="34" charset="0"/>
                <a:ea typeface="Segoe UI" pitchFamily="34" charset="0"/>
                <a:cs typeface="Segoe UI" pitchFamily="34" charset="0"/>
              </a:rPr>
              <a:t>zigbee</a:t>
            </a:r>
            <a:r>
              <a:rPr lang="en-US" sz="2500" dirty="0" smtClean="0">
                <a:latin typeface="Segoe UI" pitchFamily="34" charset="0"/>
                <a:ea typeface="Segoe UI" pitchFamily="34" charset="0"/>
                <a:cs typeface="Segoe UI" pitchFamily="34" charset="0"/>
              </a:rPr>
              <a:t> support in </a:t>
            </a:r>
            <a:r>
              <a:rPr lang="en-US" sz="2500" dirty="0" err="1" smtClean="0">
                <a:latin typeface="Segoe UI" pitchFamily="34" charset="0"/>
                <a:ea typeface="Segoe UI" pitchFamily="34" charset="0"/>
                <a:cs typeface="Segoe UI" pitchFamily="34" charset="0"/>
              </a:rPr>
              <a:t>esterel</a:t>
            </a:r>
            <a:r>
              <a:rPr lang="en-US" sz="2500" dirty="0" smtClean="0">
                <a:latin typeface="Segoe UI" pitchFamily="34" charset="0"/>
                <a:ea typeface="Segoe UI" pitchFamily="34" charset="0"/>
                <a:cs typeface="Segoe UI" pitchFamily="34" charset="0"/>
              </a:rPr>
              <a:t> 	</a:t>
            </a:r>
          </a:p>
          <a:p>
            <a:pPr lvl="1"/>
            <a:r>
              <a:rPr lang="en-US" sz="2500" dirty="0" smtClean="0">
                <a:latin typeface="Segoe UI" pitchFamily="34" charset="0"/>
                <a:ea typeface="Segoe UI" pitchFamily="34" charset="0"/>
                <a:cs typeface="Segoe UI" pitchFamily="34" charset="0"/>
              </a:rPr>
              <a:t>Added a signal processing routine </a:t>
            </a:r>
          </a:p>
          <a:p>
            <a:pPr lvl="1"/>
            <a:r>
              <a:rPr lang="en-US" sz="2500" dirty="0" smtClean="0">
                <a:latin typeface="Segoe UI" pitchFamily="34" charset="0"/>
                <a:ea typeface="Segoe UI" pitchFamily="34" charset="0"/>
                <a:cs typeface="Segoe UI" pitchFamily="34" charset="0"/>
              </a:rPr>
              <a:t>Added </a:t>
            </a:r>
            <a:r>
              <a:rPr lang="en-US" sz="2500" dirty="0" err="1" smtClean="0">
                <a:latin typeface="Segoe UI" pitchFamily="34" charset="0"/>
                <a:ea typeface="Segoe UI" pitchFamily="34" charset="0"/>
                <a:cs typeface="Segoe UI" pitchFamily="34" charset="0"/>
              </a:rPr>
              <a:t>Zigbee</a:t>
            </a:r>
            <a:r>
              <a:rPr lang="en-US" sz="2500" dirty="0" smtClean="0">
                <a:latin typeface="Segoe UI" pitchFamily="34" charset="0"/>
                <a:ea typeface="Segoe UI" pitchFamily="34" charset="0"/>
                <a:cs typeface="Segoe UI" pitchFamily="34" charset="0"/>
              </a:rPr>
              <a:t> as an input signal </a:t>
            </a:r>
          </a:p>
          <a:p>
            <a:pPr lvl="1"/>
            <a:r>
              <a:rPr lang="en-US" sz="2500" dirty="0" smtClean="0">
                <a:latin typeface="Segoe UI" pitchFamily="34" charset="0"/>
                <a:ea typeface="Segoe UI" pitchFamily="34" charset="0"/>
                <a:cs typeface="Segoe UI" pitchFamily="34" charset="0"/>
              </a:rPr>
              <a:t>Tested using X-CTU</a:t>
            </a:r>
          </a:p>
        </p:txBody>
      </p:sp>
      <p:sp>
        <p:nvSpPr>
          <p:cNvPr id="5" name="TextBox 4"/>
          <p:cNvSpPr txBox="1"/>
          <p:nvPr/>
        </p:nvSpPr>
        <p:spPr>
          <a:xfrm>
            <a:off x="611560" y="1340768"/>
            <a:ext cx="8064896" cy="553998"/>
          </a:xfrm>
          <a:prstGeom prst="rect">
            <a:avLst/>
          </a:prstGeom>
          <a:noFill/>
        </p:spPr>
        <p:txBody>
          <a:bodyPr wrap="square" rtlCol="0">
            <a:spAutoFit/>
          </a:bodyPr>
          <a:lstStyle/>
          <a:p>
            <a:pPr algn="ctr"/>
            <a:r>
              <a:rPr lang="en-US" sz="3000" dirty="0" smtClean="0">
                <a:latin typeface="Segoe UI" pitchFamily="34" charset="0"/>
                <a:ea typeface="Segoe UI" pitchFamily="34" charset="0"/>
                <a:cs typeface="Segoe UI" pitchFamily="34" charset="0"/>
              </a:rPr>
              <a:t>Step-by-Step Approach</a:t>
            </a:r>
            <a:endParaRPr lang="en-IN" sz="30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69832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itchFamily="34" charset="0"/>
                <a:ea typeface="Segoe UI" pitchFamily="34" charset="0"/>
                <a:cs typeface="Segoe UI" pitchFamily="34" charset="0"/>
              </a:rPr>
              <a:t>Project Plan</a:t>
            </a:r>
            <a:endParaRPr lang="en-IN">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a:xfrm>
            <a:off x="446856" y="2276872"/>
            <a:ext cx="8229600" cy="4176464"/>
          </a:xfrm>
        </p:spPr>
        <p:txBody>
          <a:bodyPr>
            <a:normAutofit lnSpcReduction="10000"/>
          </a:bodyPr>
          <a:lstStyle/>
          <a:p>
            <a:pPr marL="514350" indent="-514350">
              <a:buFont typeface="+mj-lt"/>
              <a:buAutoNum type="arabicPeriod" startAt="3"/>
            </a:pPr>
            <a:r>
              <a:rPr lang="en-US" sz="2500" dirty="0" smtClean="0">
                <a:latin typeface="Segoe UI" pitchFamily="34" charset="0"/>
                <a:ea typeface="Segoe UI" pitchFamily="34" charset="0"/>
                <a:cs typeface="Segoe UI" pitchFamily="34" charset="0"/>
              </a:rPr>
              <a:t>Tried to import a </a:t>
            </a:r>
            <a:r>
              <a:rPr lang="en-US" sz="2500" dirty="0" err="1" smtClean="0">
                <a:latin typeface="Segoe UI" pitchFamily="34" charset="0"/>
                <a:ea typeface="Segoe UI" pitchFamily="34" charset="0"/>
                <a:cs typeface="Segoe UI" pitchFamily="34" charset="0"/>
              </a:rPr>
              <a:t>Zigbee</a:t>
            </a:r>
            <a:r>
              <a:rPr lang="en-US" sz="2500" dirty="0" smtClean="0">
                <a:latin typeface="Segoe UI" pitchFamily="34" charset="0"/>
                <a:ea typeface="Segoe UI" pitchFamily="34" charset="0"/>
                <a:cs typeface="Segoe UI" pitchFamily="34" charset="0"/>
              </a:rPr>
              <a:t> module in C#. It didn’t work even after much effort and help from </a:t>
            </a:r>
            <a:r>
              <a:rPr lang="en-US" sz="2500" dirty="0" err="1" smtClean="0">
                <a:latin typeface="Segoe UI" pitchFamily="34" charset="0"/>
                <a:ea typeface="Segoe UI" pitchFamily="34" charset="0"/>
                <a:cs typeface="Segoe UI" pitchFamily="34" charset="0"/>
              </a:rPr>
              <a:t>TAs.</a:t>
            </a:r>
            <a:r>
              <a:rPr lang="en-US" sz="2500" dirty="0" smtClean="0">
                <a:latin typeface="Segoe UI" pitchFamily="34" charset="0"/>
                <a:ea typeface="Segoe UI" pitchFamily="34" charset="0"/>
                <a:cs typeface="Segoe UI" pitchFamily="34" charset="0"/>
              </a:rPr>
              <a:t> Hence Serial Port communication to transmit from C# code over Module to bot</a:t>
            </a:r>
          </a:p>
          <a:p>
            <a:pPr marL="514350" indent="-514350">
              <a:buFont typeface="+mj-lt"/>
              <a:buAutoNum type="arabicPeriod" startAt="3"/>
            </a:pPr>
            <a:r>
              <a:rPr lang="en-US" sz="2500" dirty="0" smtClean="0">
                <a:latin typeface="Segoe UI" pitchFamily="34" charset="0"/>
                <a:ea typeface="Segoe UI" pitchFamily="34" charset="0"/>
                <a:cs typeface="Segoe UI" pitchFamily="34" charset="0"/>
              </a:rPr>
              <a:t>Independently tested the </a:t>
            </a:r>
            <a:r>
              <a:rPr lang="en-US" sz="2500" dirty="0" err="1" smtClean="0">
                <a:latin typeface="Segoe UI" pitchFamily="34" charset="0"/>
                <a:ea typeface="Segoe UI" pitchFamily="34" charset="0"/>
                <a:cs typeface="Segoe UI" pitchFamily="34" charset="0"/>
              </a:rPr>
              <a:t>Esterel</a:t>
            </a:r>
            <a:r>
              <a:rPr lang="en-US" sz="2500" dirty="0" smtClean="0">
                <a:latin typeface="Segoe UI" pitchFamily="34" charset="0"/>
                <a:ea typeface="Segoe UI" pitchFamily="34" charset="0"/>
                <a:cs typeface="Segoe UI" pitchFamily="34" charset="0"/>
              </a:rPr>
              <a:t> input processing ability by manually sending bytes over </a:t>
            </a:r>
            <a:r>
              <a:rPr lang="en-US" sz="2500" dirty="0" err="1" smtClean="0">
                <a:latin typeface="Segoe UI" pitchFamily="34" charset="0"/>
                <a:ea typeface="Segoe UI" pitchFamily="34" charset="0"/>
                <a:cs typeface="Segoe UI" pitchFamily="34" charset="0"/>
              </a:rPr>
              <a:t>Zigbee</a:t>
            </a:r>
            <a:r>
              <a:rPr lang="en-US" sz="2500" dirty="0" smtClean="0">
                <a:latin typeface="Segoe UI" pitchFamily="34" charset="0"/>
                <a:ea typeface="Segoe UI" pitchFamily="34" charset="0"/>
                <a:cs typeface="Segoe UI" pitchFamily="34" charset="0"/>
              </a:rPr>
              <a:t> module</a:t>
            </a:r>
          </a:p>
          <a:p>
            <a:pPr marL="514350" indent="-514350">
              <a:buFont typeface="+mj-lt"/>
              <a:buAutoNum type="arabicPeriod" startAt="3"/>
            </a:pPr>
            <a:r>
              <a:rPr lang="en-US" sz="2500" dirty="0" smtClean="0">
                <a:latin typeface="Segoe UI" pitchFamily="34" charset="0"/>
                <a:ea typeface="Segoe UI" pitchFamily="34" charset="0"/>
                <a:cs typeface="Segoe UI" pitchFamily="34" charset="0"/>
              </a:rPr>
              <a:t>Added support for two players and modified UI accordingly.</a:t>
            </a:r>
          </a:p>
          <a:p>
            <a:pPr marL="514350" indent="-514350">
              <a:buFont typeface="+mj-lt"/>
              <a:buAutoNum type="arabicPeriod" startAt="3"/>
            </a:pPr>
            <a:r>
              <a:rPr lang="en-US" sz="2500" dirty="0" smtClean="0">
                <a:latin typeface="Segoe UI" pitchFamily="34" charset="0"/>
                <a:ea typeface="Segoe UI" pitchFamily="34" charset="0"/>
                <a:cs typeface="Segoe UI" pitchFamily="34" charset="0"/>
              </a:rPr>
              <a:t>Added support for automatically switching between one player and two player modes</a:t>
            </a:r>
          </a:p>
        </p:txBody>
      </p:sp>
      <p:sp>
        <p:nvSpPr>
          <p:cNvPr id="5" name="TextBox 4"/>
          <p:cNvSpPr txBox="1"/>
          <p:nvPr/>
        </p:nvSpPr>
        <p:spPr>
          <a:xfrm>
            <a:off x="611560" y="1340768"/>
            <a:ext cx="8064896" cy="553998"/>
          </a:xfrm>
          <a:prstGeom prst="rect">
            <a:avLst/>
          </a:prstGeom>
          <a:noFill/>
        </p:spPr>
        <p:txBody>
          <a:bodyPr wrap="square" rtlCol="0">
            <a:spAutoFit/>
          </a:bodyPr>
          <a:lstStyle/>
          <a:p>
            <a:pPr algn="ctr"/>
            <a:r>
              <a:rPr lang="en-US" sz="3000" smtClean="0">
                <a:latin typeface="Segoe UI" pitchFamily="34" charset="0"/>
                <a:ea typeface="Segoe UI" pitchFamily="34" charset="0"/>
                <a:cs typeface="Segoe UI" pitchFamily="34" charset="0"/>
              </a:rPr>
              <a:t>Step-by-Step Approach</a:t>
            </a:r>
            <a:endParaRPr lang="en-IN" sz="300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20759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itchFamily="34" charset="0"/>
                <a:ea typeface="Segoe UI" pitchFamily="34" charset="0"/>
                <a:cs typeface="Segoe UI" pitchFamily="34" charset="0"/>
              </a:rPr>
              <a:t>Project Plan</a:t>
            </a:r>
            <a:endParaRPr lang="en-IN">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a:xfrm>
            <a:off x="446856" y="2276872"/>
            <a:ext cx="8229600" cy="4176464"/>
          </a:xfrm>
        </p:spPr>
        <p:txBody>
          <a:bodyPr>
            <a:normAutofit/>
          </a:bodyPr>
          <a:lstStyle/>
          <a:p>
            <a:r>
              <a:rPr lang="en-US" sz="2500" smtClean="0">
                <a:latin typeface="Segoe UI" pitchFamily="34" charset="0"/>
                <a:ea typeface="Segoe UI" pitchFamily="34" charset="0"/>
                <a:cs typeface="Segoe UI" pitchFamily="34" charset="0"/>
              </a:rPr>
              <a:t>Gesture capturing and transmission </a:t>
            </a:r>
          </a:p>
          <a:p>
            <a:pPr lvl="1"/>
            <a:r>
              <a:rPr lang="en-US" sz="2500" smtClean="0">
                <a:latin typeface="Segoe UI" pitchFamily="34" charset="0"/>
                <a:ea typeface="Segoe UI" pitchFamily="34" charset="0"/>
                <a:cs typeface="Segoe UI" pitchFamily="34" charset="0"/>
              </a:rPr>
              <a:t>Priyank Parikh and Lalit Swami</a:t>
            </a:r>
          </a:p>
          <a:p>
            <a:pPr marL="0" indent="0">
              <a:buNone/>
            </a:pPr>
            <a:endParaRPr lang="en-US" sz="2500" smtClean="0">
              <a:latin typeface="Segoe UI" pitchFamily="34" charset="0"/>
              <a:ea typeface="Segoe UI" pitchFamily="34" charset="0"/>
              <a:cs typeface="Segoe UI" pitchFamily="34" charset="0"/>
            </a:endParaRPr>
          </a:p>
          <a:p>
            <a:r>
              <a:rPr lang="en-US" sz="2500" smtClean="0">
                <a:latin typeface="Segoe UI" pitchFamily="34" charset="0"/>
                <a:ea typeface="Segoe UI" pitchFamily="34" charset="0"/>
                <a:cs typeface="Segoe UI" pitchFamily="34" charset="0"/>
              </a:rPr>
              <a:t>Esterel code and zigbee support in esterel</a:t>
            </a:r>
          </a:p>
          <a:p>
            <a:pPr lvl="1"/>
            <a:r>
              <a:rPr lang="en-US" sz="2500" smtClean="0">
                <a:latin typeface="Segoe UI" pitchFamily="34" charset="0"/>
                <a:ea typeface="Segoe UI" pitchFamily="34" charset="0"/>
                <a:cs typeface="Segoe UI" pitchFamily="34" charset="0"/>
              </a:rPr>
              <a:t>Nitant Vaidya and Smit Patel</a:t>
            </a:r>
          </a:p>
        </p:txBody>
      </p:sp>
      <p:sp>
        <p:nvSpPr>
          <p:cNvPr id="5" name="TextBox 4"/>
          <p:cNvSpPr txBox="1"/>
          <p:nvPr/>
        </p:nvSpPr>
        <p:spPr>
          <a:xfrm>
            <a:off x="611560" y="1340768"/>
            <a:ext cx="8064896" cy="553998"/>
          </a:xfrm>
          <a:prstGeom prst="rect">
            <a:avLst/>
          </a:prstGeom>
          <a:noFill/>
        </p:spPr>
        <p:txBody>
          <a:bodyPr wrap="square" rtlCol="0">
            <a:spAutoFit/>
          </a:bodyPr>
          <a:lstStyle/>
          <a:p>
            <a:pPr algn="ctr"/>
            <a:r>
              <a:rPr lang="en-US" sz="3000" smtClean="0">
                <a:latin typeface="Segoe UI" pitchFamily="34" charset="0"/>
                <a:ea typeface="Segoe UI" pitchFamily="34" charset="0"/>
                <a:cs typeface="Segoe UI" pitchFamily="34" charset="0"/>
              </a:rPr>
              <a:t>Work-Division</a:t>
            </a:r>
            <a:endParaRPr lang="en-IN" sz="300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55918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itchFamily="34" charset="0"/>
                <a:ea typeface="Segoe UI" pitchFamily="34" charset="0"/>
                <a:cs typeface="Segoe UI" pitchFamily="34" charset="0"/>
              </a:rPr>
              <a:t>Project Plan</a:t>
            </a:r>
            <a:endParaRPr lang="en-IN">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a:xfrm>
            <a:off x="446856" y="2276872"/>
            <a:ext cx="8229600" cy="4176464"/>
          </a:xfrm>
        </p:spPr>
        <p:txBody>
          <a:bodyPr>
            <a:normAutofit/>
          </a:bodyPr>
          <a:lstStyle/>
          <a:p>
            <a:r>
              <a:rPr lang="en-US" sz="2500" dirty="0" smtClean="0">
                <a:latin typeface="Segoe UI" pitchFamily="34" charset="0"/>
                <a:ea typeface="Segoe UI" pitchFamily="34" charset="0"/>
                <a:cs typeface="Segoe UI" pitchFamily="34" charset="0"/>
              </a:rPr>
              <a:t>Gesture Capturing –		22</a:t>
            </a:r>
            <a:r>
              <a:rPr lang="en-US" sz="2500" baseline="30000" dirty="0" smtClean="0">
                <a:latin typeface="Segoe UI" pitchFamily="34" charset="0"/>
                <a:ea typeface="Segoe UI" pitchFamily="34" charset="0"/>
                <a:cs typeface="Segoe UI" pitchFamily="34" charset="0"/>
              </a:rPr>
              <a:t>nd</a:t>
            </a:r>
            <a:r>
              <a:rPr lang="en-US" sz="2500" dirty="0" smtClean="0">
                <a:latin typeface="Segoe UI" pitchFamily="34" charset="0"/>
                <a:ea typeface="Segoe UI" pitchFamily="34" charset="0"/>
                <a:cs typeface="Segoe UI" pitchFamily="34" charset="0"/>
              </a:rPr>
              <a:t> March	</a:t>
            </a:r>
            <a:endParaRPr lang="en-US" sz="2500" dirty="0">
              <a:latin typeface="Segoe UI" pitchFamily="34" charset="0"/>
              <a:ea typeface="Segoe UI" pitchFamily="34" charset="0"/>
              <a:cs typeface="Segoe UI" pitchFamily="34" charset="0"/>
            </a:endParaRPr>
          </a:p>
          <a:p>
            <a:r>
              <a:rPr lang="en-US" sz="2500" dirty="0" err="1" smtClean="0">
                <a:latin typeface="Segoe UI" pitchFamily="34" charset="0"/>
                <a:ea typeface="Segoe UI" pitchFamily="34" charset="0"/>
                <a:cs typeface="Segoe UI" pitchFamily="34" charset="0"/>
              </a:rPr>
              <a:t>Esterel</a:t>
            </a:r>
            <a:r>
              <a:rPr lang="en-US" sz="2500" dirty="0" smtClean="0">
                <a:latin typeface="Segoe UI" pitchFamily="34" charset="0"/>
                <a:ea typeface="Segoe UI" pitchFamily="34" charset="0"/>
                <a:cs typeface="Segoe UI" pitchFamily="34" charset="0"/>
              </a:rPr>
              <a:t> Code – 			</a:t>
            </a:r>
            <a:r>
              <a:rPr lang="en-US" sz="2500" dirty="0" smtClean="0">
                <a:latin typeface="Segoe UI" pitchFamily="34" charset="0"/>
                <a:ea typeface="Segoe UI" pitchFamily="34" charset="0"/>
                <a:cs typeface="Segoe UI" pitchFamily="34" charset="0"/>
              </a:rPr>
              <a:t>4</a:t>
            </a:r>
            <a:r>
              <a:rPr lang="en-US" sz="2500" baseline="30000" dirty="0" smtClean="0">
                <a:latin typeface="Segoe UI" pitchFamily="34" charset="0"/>
                <a:ea typeface="Segoe UI" pitchFamily="34" charset="0"/>
                <a:cs typeface="Segoe UI" pitchFamily="34" charset="0"/>
              </a:rPr>
              <a:t>th</a:t>
            </a:r>
            <a:r>
              <a:rPr lang="en-US" sz="2500" dirty="0" smtClean="0">
                <a:latin typeface="Segoe UI" pitchFamily="34" charset="0"/>
                <a:ea typeface="Segoe UI" pitchFamily="34" charset="0"/>
                <a:cs typeface="Segoe UI" pitchFamily="34" charset="0"/>
              </a:rPr>
              <a:t> </a:t>
            </a:r>
            <a:r>
              <a:rPr lang="en-US" sz="2500" dirty="0" smtClean="0">
                <a:latin typeface="Segoe UI" pitchFamily="34" charset="0"/>
                <a:ea typeface="Segoe UI" pitchFamily="34" charset="0"/>
                <a:cs typeface="Segoe UI" pitchFamily="34" charset="0"/>
              </a:rPr>
              <a:t>April</a:t>
            </a:r>
          </a:p>
          <a:p>
            <a:r>
              <a:rPr lang="en-US" sz="2500" dirty="0" err="1" smtClean="0">
                <a:latin typeface="Segoe UI" pitchFamily="34" charset="0"/>
                <a:ea typeface="Segoe UI" pitchFamily="34" charset="0"/>
                <a:cs typeface="Segoe UI" pitchFamily="34" charset="0"/>
              </a:rPr>
              <a:t>Esterel</a:t>
            </a:r>
            <a:r>
              <a:rPr lang="en-US" sz="2500" dirty="0" smtClean="0">
                <a:latin typeface="Segoe UI" pitchFamily="34" charset="0"/>
                <a:ea typeface="Segoe UI" pitchFamily="34" charset="0"/>
                <a:cs typeface="Segoe UI" pitchFamily="34" charset="0"/>
              </a:rPr>
              <a:t> </a:t>
            </a:r>
            <a:r>
              <a:rPr lang="en-US" sz="2500" dirty="0" err="1" smtClean="0">
                <a:latin typeface="Segoe UI" pitchFamily="34" charset="0"/>
                <a:ea typeface="Segoe UI" pitchFamily="34" charset="0"/>
                <a:cs typeface="Segoe UI" pitchFamily="34" charset="0"/>
              </a:rPr>
              <a:t>Zigbee</a:t>
            </a:r>
            <a:r>
              <a:rPr lang="en-US" sz="2500" dirty="0" smtClean="0">
                <a:latin typeface="Segoe UI" pitchFamily="34" charset="0"/>
                <a:ea typeface="Segoe UI" pitchFamily="34" charset="0"/>
                <a:cs typeface="Segoe UI" pitchFamily="34" charset="0"/>
              </a:rPr>
              <a:t> support –	</a:t>
            </a:r>
            <a:r>
              <a:rPr lang="en-US" sz="2500" dirty="0" smtClean="0">
                <a:latin typeface="Segoe UI" pitchFamily="34" charset="0"/>
                <a:ea typeface="Segoe UI" pitchFamily="34" charset="0"/>
                <a:cs typeface="Segoe UI" pitchFamily="34" charset="0"/>
              </a:rPr>
              <a:t>5</a:t>
            </a:r>
            <a:r>
              <a:rPr lang="en-US" sz="2500" baseline="30000" dirty="0" smtClean="0">
                <a:latin typeface="Segoe UI" pitchFamily="34" charset="0"/>
                <a:ea typeface="Segoe UI" pitchFamily="34" charset="0"/>
                <a:cs typeface="Segoe UI" pitchFamily="34" charset="0"/>
              </a:rPr>
              <a:t>th</a:t>
            </a:r>
            <a:r>
              <a:rPr lang="en-US" sz="2500" dirty="0" smtClean="0">
                <a:latin typeface="Segoe UI" pitchFamily="34" charset="0"/>
                <a:ea typeface="Segoe UI" pitchFamily="34" charset="0"/>
                <a:cs typeface="Segoe UI" pitchFamily="34" charset="0"/>
              </a:rPr>
              <a:t> </a:t>
            </a:r>
            <a:r>
              <a:rPr lang="en-US" sz="2500" dirty="0" smtClean="0">
                <a:latin typeface="Segoe UI" pitchFamily="34" charset="0"/>
                <a:ea typeface="Segoe UI" pitchFamily="34" charset="0"/>
                <a:cs typeface="Segoe UI" pitchFamily="34" charset="0"/>
              </a:rPr>
              <a:t>April</a:t>
            </a:r>
          </a:p>
          <a:p>
            <a:r>
              <a:rPr lang="en-US" sz="2500" dirty="0" smtClean="0">
                <a:latin typeface="Segoe UI" pitchFamily="34" charset="0"/>
                <a:ea typeface="Segoe UI" pitchFamily="34" charset="0"/>
                <a:cs typeface="Segoe UI" pitchFamily="34" charset="0"/>
              </a:rPr>
              <a:t>Transmission –		</a:t>
            </a:r>
            <a:r>
              <a:rPr lang="en-US" sz="2500" smtClean="0">
                <a:latin typeface="Segoe UI" pitchFamily="34" charset="0"/>
                <a:ea typeface="Segoe UI" pitchFamily="34" charset="0"/>
                <a:cs typeface="Segoe UI" pitchFamily="34" charset="0"/>
              </a:rPr>
              <a:t>	</a:t>
            </a:r>
            <a:r>
              <a:rPr lang="en-US" sz="2500" smtClean="0">
                <a:latin typeface="Segoe UI" pitchFamily="34" charset="0"/>
                <a:ea typeface="Segoe UI" pitchFamily="34" charset="0"/>
                <a:cs typeface="Segoe UI" pitchFamily="34" charset="0"/>
              </a:rPr>
              <a:t>8</a:t>
            </a:r>
            <a:r>
              <a:rPr lang="en-US" sz="2500" baseline="30000" smtClean="0">
                <a:latin typeface="Segoe UI" pitchFamily="34" charset="0"/>
                <a:ea typeface="Segoe UI" pitchFamily="34" charset="0"/>
                <a:cs typeface="Segoe UI" pitchFamily="34" charset="0"/>
              </a:rPr>
              <a:t>th</a:t>
            </a:r>
            <a:r>
              <a:rPr lang="en-US" sz="2500" smtClean="0">
                <a:latin typeface="Segoe UI" pitchFamily="34" charset="0"/>
                <a:ea typeface="Segoe UI" pitchFamily="34" charset="0"/>
                <a:cs typeface="Segoe UI" pitchFamily="34" charset="0"/>
              </a:rPr>
              <a:t> </a:t>
            </a:r>
            <a:r>
              <a:rPr lang="en-US" sz="2500" dirty="0" smtClean="0">
                <a:latin typeface="Segoe UI" pitchFamily="34" charset="0"/>
                <a:ea typeface="Segoe UI" pitchFamily="34" charset="0"/>
                <a:cs typeface="Segoe UI" pitchFamily="34" charset="0"/>
              </a:rPr>
              <a:t>April</a:t>
            </a:r>
          </a:p>
          <a:p>
            <a:pPr marL="0" indent="0">
              <a:buNone/>
            </a:pPr>
            <a:endParaRPr lang="en-US" sz="2500" dirty="0" smtClean="0">
              <a:latin typeface="Segoe UI" pitchFamily="34" charset="0"/>
              <a:ea typeface="Segoe UI" pitchFamily="34" charset="0"/>
              <a:cs typeface="Segoe UI" pitchFamily="34" charset="0"/>
            </a:endParaRPr>
          </a:p>
        </p:txBody>
      </p:sp>
      <p:sp>
        <p:nvSpPr>
          <p:cNvPr id="5" name="TextBox 4"/>
          <p:cNvSpPr txBox="1"/>
          <p:nvPr/>
        </p:nvSpPr>
        <p:spPr>
          <a:xfrm>
            <a:off x="611560" y="1340768"/>
            <a:ext cx="8064896" cy="553998"/>
          </a:xfrm>
          <a:prstGeom prst="rect">
            <a:avLst/>
          </a:prstGeom>
          <a:noFill/>
        </p:spPr>
        <p:txBody>
          <a:bodyPr wrap="square" rtlCol="0">
            <a:spAutoFit/>
          </a:bodyPr>
          <a:lstStyle/>
          <a:p>
            <a:pPr algn="ctr"/>
            <a:r>
              <a:rPr lang="en-US" sz="3000" smtClean="0">
                <a:latin typeface="Segoe UI" pitchFamily="34" charset="0"/>
                <a:ea typeface="Segoe UI" pitchFamily="34" charset="0"/>
                <a:cs typeface="Segoe UI" pitchFamily="34" charset="0"/>
              </a:rPr>
              <a:t>Deadlines</a:t>
            </a:r>
            <a:endParaRPr lang="en-IN" sz="300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75035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itchFamily="34" charset="0"/>
                <a:ea typeface="Segoe UI" pitchFamily="34" charset="0"/>
                <a:cs typeface="Segoe UI" pitchFamily="34" charset="0"/>
              </a:rPr>
              <a:t>FSM</a:t>
            </a:r>
            <a:endParaRPr lang="en-IN">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a:xfrm>
            <a:off x="446856" y="1772816"/>
            <a:ext cx="8229600" cy="4176464"/>
          </a:xfrm>
        </p:spPr>
        <p:txBody>
          <a:bodyPr>
            <a:normAutofit/>
          </a:bodyPr>
          <a:lstStyle/>
          <a:p>
            <a:r>
              <a:rPr lang="en-US" sz="2500" dirty="0" smtClean="0">
                <a:latin typeface="Segoe UI" pitchFamily="34" charset="0"/>
                <a:ea typeface="Segoe UI" pitchFamily="34" charset="0"/>
                <a:cs typeface="Segoe UI" pitchFamily="34" charset="0"/>
              </a:rPr>
              <a:t>States and description</a:t>
            </a:r>
          </a:p>
          <a:p>
            <a:pPr lvl="1"/>
            <a:r>
              <a:rPr lang="en-US" sz="2500" dirty="0" smtClean="0">
                <a:latin typeface="Segoe UI" pitchFamily="34" charset="0"/>
                <a:ea typeface="Segoe UI" pitchFamily="34" charset="0"/>
                <a:cs typeface="Segoe UI" pitchFamily="34" charset="0"/>
              </a:rPr>
              <a:t>State: 1 – Forward</a:t>
            </a:r>
          </a:p>
          <a:p>
            <a:pPr lvl="1"/>
            <a:r>
              <a:rPr lang="en-US" sz="2500" dirty="0" smtClean="0">
                <a:latin typeface="Segoe UI" pitchFamily="34" charset="0"/>
                <a:ea typeface="Segoe UI" pitchFamily="34" charset="0"/>
                <a:cs typeface="Segoe UI" pitchFamily="34" charset="0"/>
              </a:rPr>
              <a:t>State: 2 – Hard Right</a:t>
            </a:r>
          </a:p>
          <a:p>
            <a:pPr lvl="1"/>
            <a:r>
              <a:rPr lang="en-US" sz="2500" dirty="0" smtClean="0">
                <a:latin typeface="Segoe UI" pitchFamily="34" charset="0"/>
                <a:ea typeface="Segoe UI" pitchFamily="34" charset="0"/>
                <a:cs typeface="Segoe UI" pitchFamily="34" charset="0"/>
              </a:rPr>
              <a:t>State: 3 – Hard Left</a:t>
            </a:r>
          </a:p>
          <a:p>
            <a:pPr lvl="1"/>
            <a:r>
              <a:rPr lang="en-US" sz="2500" dirty="0" smtClean="0">
                <a:latin typeface="Segoe UI" pitchFamily="34" charset="0"/>
                <a:ea typeface="Segoe UI" pitchFamily="34" charset="0"/>
                <a:cs typeface="Segoe UI" pitchFamily="34" charset="0"/>
              </a:rPr>
              <a:t>State: 4 - Reverse</a:t>
            </a:r>
          </a:p>
          <a:p>
            <a:pPr lvl="1"/>
            <a:r>
              <a:rPr lang="en-US" sz="2500" dirty="0" smtClean="0">
                <a:latin typeface="Segoe UI" pitchFamily="34" charset="0"/>
                <a:ea typeface="Segoe UI" pitchFamily="34" charset="0"/>
                <a:cs typeface="Segoe UI" pitchFamily="34" charset="0"/>
              </a:rPr>
              <a:t>State: 5 – Right</a:t>
            </a:r>
          </a:p>
          <a:p>
            <a:pPr lvl="1"/>
            <a:r>
              <a:rPr lang="en-US" sz="2500" dirty="0" smtClean="0">
                <a:latin typeface="Segoe UI" pitchFamily="34" charset="0"/>
                <a:ea typeface="Segoe UI" pitchFamily="34" charset="0"/>
                <a:cs typeface="Segoe UI" pitchFamily="34" charset="0"/>
              </a:rPr>
              <a:t>State: 6 – Left</a:t>
            </a:r>
          </a:p>
          <a:p>
            <a:pPr lvl="1"/>
            <a:r>
              <a:rPr lang="en-US" sz="2500" dirty="0" smtClean="0">
                <a:latin typeface="Segoe UI" pitchFamily="34" charset="0"/>
                <a:ea typeface="Segoe UI" pitchFamily="34" charset="0"/>
                <a:cs typeface="Segoe UI" pitchFamily="34" charset="0"/>
              </a:rPr>
              <a:t>State: 7 – Stop</a:t>
            </a:r>
          </a:p>
          <a:p>
            <a:pPr marL="457200" lvl="1" indent="0">
              <a:buNone/>
            </a:pPr>
            <a:endParaRPr lang="en-US" sz="2500" dirty="0" smtClean="0">
              <a:latin typeface="Segoe UI" pitchFamily="34" charset="0"/>
              <a:ea typeface="Segoe UI" pitchFamily="34" charset="0"/>
              <a:cs typeface="Segoe UI" pitchFamily="34" charset="0"/>
            </a:endParaRPr>
          </a:p>
          <a:p>
            <a:pPr lvl="1"/>
            <a:endParaRPr lang="en-US" sz="2500"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68933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itchFamily="34" charset="0"/>
                <a:ea typeface="Segoe UI" pitchFamily="34" charset="0"/>
                <a:cs typeface="Segoe UI" pitchFamily="34" charset="0"/>
              </a:rPr>
              <a:t>FSM</a:t>
            </a:r>
            <a:endParaRPr lang="en-IN">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a:bodyPr>
          <a:lstStyle/>
          <a:p>
            <a:r>
              <a:rPr lang="en-US" sz="2500" dirty="0" smtClean="0">
                <a:latin typeface="Segoe UI" pitchFamily="34" charset="0"/>
                <a:ea typeface="Segoe UI" pitchFamily="34" charset="0"/>
                <a:cs typeface="Segoe UI" pitchFamily="34" charset="0"/>
              </a:rPr>
              <a:t>There is a global variable called   </a:t>
            </a:r>
            <a:r>
              <a:rPr lang="en-US" sz="1800" dirty="0" smtClean="0">
                <a:latin typeface="OCR A Std" pitchFamily="49" charset="0"/>
                <a:ea typeface="Segoe UI" pitchFamily="34" charset="0"/>
                <a:cs typeface="Segoe UI" pitchFamily="34" charset="0"/>
              </a:rPr>
              <a:t>gesture</a:t>
            </a:r>
            <a:r>
              <a:rPr lang="en-US" sz="2500" dirty="0" smtClean="0">
                <a:latin typeface="OCR A Std" pitchFamily="49" charset="0"/>
                <a:ea typeface="Segoe UI" pitchFamily="34" charset="0"/>
                <a:cs typeface="Segoe UI" pitchFamily="34" charset="0"/>
              </a:rPr>
              <a:t> </a:t>
            </a:r>
            <a:r>
              <a:rPr lang="en-US" sz="2500" dirty="0" smtClean="0">
                <a:latin typeface="Segoe UI" pitchFamily="34" charset="0"/>
                <a:ea typeface="Segoe UI" pitchFamily="34" charset="0"/>
                <a:cs typeface="Segoe UI" pitchFamily="34" charset="0"/>
              </a:rPr>
              <a:t> which stores the signal received over the </a:t>
            </a:r>
            <a:r>
              <a:rPr lang="en-US" sz="2500" dirty="0" err="1" smtClean="0">
                <a:latin typeface="Segoe UI" pitchFamily="34" charset="0"/>
                <a:ea typeface="Segoe UI" pitchFamily="34" charset="0"/>
                <a:cs typeface="Segoe UI" pitchFamily="34" charset="0"/>
              </a:rPr>
              <a:t>zigbee</a:t>
            </a:r>
            <a:r>
              <a:rPr lang="en-US" sz="2500" dirty="0" smtClean="0">
                <a:latin typeface="Segoe UI" pitchFamily="34" charset="0"/>
                <a:ea typeface="Segoe UI" pitchFamily="34" charset="0"/>
                <a:cs typeface="Segoe UI" pitchFamily="34" charset="0"/>
              </a:rPr>
              <a:t> </a:t>
            </a:r>
            <a:r>
              <a:rPr lang="en-US" sz="2500" dirty="0" err="1" smtClean="0">
                <a:latin typeface="Segoe UI" pitchFamily="34" charset="0"/>
                <a:ea typeface="Segoe UI" pitchFamily="34" charset="0"/>
                <a:cs typeface="Segoe UI" pitchFamily="34" charset="0"/>
              </a:rPr>
              <a:t>moduele</a:t>
            </a:r>
            <a:endParaRPr lang="en-US" sz="2500" dirty="0" smtClean="0">
              <a:latin typeface="Segoe UI" pitchFamily="34" charset="0"/>
              <a:ea typeface="Segoe UI" pitchFamily="34" charset="0"/>
              <a:cs typeface="Segoe UI" pitchFamily="34" charset="0"/>
            </a:endParaRPr>
          </a:p>
          <a:p>
            <a:r>
              <a:rPr lang="en-US" sz="2500" dirty="0" smtClean="0">
                <a:latin typeface="Segoe UI" pitchFamily="34" charset="0"/>
                <a:ea typeface="Segoe UI" pitchFamily="34" charset="0"/>
                <a:cs typeface="Segoe UI" pitchFamily="34" charset="0"/>
              </a:rPr>
              <a:t>On receipt of the signal, interrupt processing routine is called which changes the value of this variable, thereby causing the state transition</a:t>
            </a:r>
          </a:p>
          <a:p>
            <a:r>
              <a:rPr lang="en-US" sz="2500" dirty="0" smtClean="0">
                <a:latin typeface="Segoe UI" pitchFamily="34" charset="0"/>
                <a:ea typeface="Segoe UI" pitchFamily="34" charset="0"/>
                <a:cs typeface="Segoe UI" pitchFamily="34" charset="0"/>
              </a:rPr>
              <a:t>On receipt of input signal   </a:t>
            </a:r>
            <a:r>
              <a:rPr lang="en-US" sz="2400" dirty="0" smtClean="0">
                <a:latin typeface="OCR A Std" pitchFamily="49" charset="0"/>
                <a:ea typeface="Segoe UI" pitchFamily="34" charset="0"/>
                <a:cs typeface="Segoe UI" pitchFamily="34" charset="0"/>
              </a:rPr>
              <a:t>x</a:t>
            </a:r>
            <a:r>
              <a:rPr lang="en-US" sz="2800" dirty="0" smtClean="0">
                <a:latin typeface="OCR A Std" pitchFamily="49" charset="0"/>
                <a:ea typeface="Segoe UI" pitchFamily="34" charset="0"/>
                <a:cs typeface="Segoe UI" pitchFamily="34" charset="0"/>
              </a:rPr>
              <a:t> </a:t>
            </a:r>
            <a:r>
              <a:rPr lang="en-US" sz="2500" dirty="0" smtClean="0">
                <a:latin typeface="Segoe UI" pitchFamily="34" charset="0"/>
                <a:ea typeface="Segoe UI" pitchFamily="34" charset="0"/>
                <a:cs typeface="Segoe UI" pitchFamily="34" charset="0"/>
              </a:rPr>
              <a:t>next state becomes state  </a:t>
            </a:r>
            <a:r>
              <a:rPr lang="en-US" sz="2400" dirty="0" smtClean="0">
                <a:latin typeface="OCR A Std" pitchFamily="49" charset="0"/>
                <a:ea typeface="Segoe UI" pitchFamily="34" charset="0"/>
                <a:cs typeface="Segoe UI" pitchFamily="34" charset="0"/>
              </a:rPr>
              <a:t>x</a:t>
            </a:r>
            <a:r>
              <a:rPr lang="en-US" sz="2800" dirty="0" smtClean="0">
                <a:latin typeface="OCR A Std" pitchFamily="49" charset="0"/>
                <a:ea typeface="Segoe UI" pitchFamily="34" charset="0"/>
                <a:cs typeface="Segoe UI" pitchFamily="34" charset="0"/>
              </a:rPr>
              <a:t> </a:t>
            </a:r>
            <a:r>
              <a:rPr lang="en-US" sz="2500" dirty="0" smtClean="0">
                <a:latin typeface="Segoe UI" pitchFamily="34" charset="0"/>
                <a:ea typeface="Segoe UI" pitchFamily="34" charset="0"/>
                <a:cs typeface="Segoe UI" pitchFamily="34" charset="0"/>
              </a:rPr>
              <a:t>irrespective of current state, and the value of the variable is set to the character corresponding to that state</a:t>
            </a:r>
          </a:p>
          <a:p>
            <a:pPr marL="0" indent="0">
              <a:buNone/>
            </a:pPr>
            <a:endParaRPr lang="en-IN" sz="25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33422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TotalTime>
  <Words>1173</Words>
  <Application>Microsoft Office PowerPoint</Application>
  <PresentationFormat>On-screen Show (4:3)</PresentationFormat>
  <Paragraphs>112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Kinecsterel</vt:lpstr>
      <vt:lpstr>Problem Statement</vt:lpstr>
      <vt:lpstr>Requirements/Task Specifications</vt:lpstr>
      <vt:lpstr>Project Plan</vt:lpstr>
      <vt:lpstr>Project Plan</vt:lpstr>
      <vt:lpstr>Project Plan</vt:lpstr>
      <vt:lpstr>Project Plan</vt:lpstr>
      <vt:lpstr>FSM</vt:lpstr>
      <vt:lpstr>FSM</vt:lpstr>
      <vt:lpstr>Innovation and Challenges</vt:lpstr>
      <vt:lpstr>How they were tackled</vt:lpstr>
      <vt:lpstr>Testing</vt:lpstr>
      <vt:lpstr>Performance Metrics</vt:lpstr>
      <vt:lpstr>Abstraction and Re-usability</vt:lpstr>
      <vt:lpstr>PowerPoint Presentation</vt:lpstr>
      <vt:lpstr>Future Extentions</vt:lpstr>
      <vt:lpstr>PowerPoint Presentation</vt:lpstr>
      <vt:lpstr>Future Enhancements</vt:lpstr>
      <vt:lpstr>PowerPoint Presentation</vt:lpstr>
      <vt:lpstr>Vote of thanks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Kinecsterel</dc:title>
  <dc:creator>Nitant</dc:creator>
  <cp:lastModifiedBy>Priyank</cp:lastModifiedBy>
  <cp:revision>75</cp:revision>
  <dcterms:created xsi:type="dcterms:W3CDTF">2012-04-17T14:28:06Z</dcterms:created>
  <dcterms:modified xsi:type="dcterms:W3CDTF">2012-04-18T07:11:16Z</dcterms:modified>
</cp:coreProperties>
</file>