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13.pn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invis.io/DYDNPG6U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llpaper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_new_iphone_6.pn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933" y="135625"/>
            <a:ext cx="2468175" cy="487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50" y="770862"/>
            <a:ext cx="3606200" cy="116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_app_store.png"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13" y="3563950"/>
            <a:ext cx="1615525" cy="57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_app_store.png"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838" y="4214975"/>
            <a:ext cx="1679470" cy="5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76150" y="1999450"/>
            <a:ext cx="4042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 Presenter: Leslie Ho Zong Hong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Team CUT-Q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llpaper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40100" y="440100"/>
            <a:ext cx="3529800" cy="660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SEGMENT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40095" y="1448575"/>
            <a:ext cx="38325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lt1"/>
                </a:solidFill>
              </a:rPr>
              <a:t>Owners of: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Karaoke Studios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Karaoke Suits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Any Karaoke Entertainment Providers that offers private rooms (i.e. K-Boxes)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tv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50" y="3023293"/>
            <a:ext cx="4885175" cy="148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9075" y="505028"/>
            <a:ext cx="2941913" cy="1854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2037" y="688040"/>
            <a:ext cx="2624463" cy="1488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8700" y="2663352"/>
            <a:ext cx="1591125" cy="1013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8">
            <a:alphaModFix/>
          </a:blip>
          <a:srcRect b="2116" l="2134" r="2134" t="2107"/>
          <a:stretch/>
        </p:blipFill>
        <p:spPr>
          <a:xfrm>
            <a:off x="512850" y="460750"/>
            <a:ext cx="1941850" cy="194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" name="Shape 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51000" y="3817793"/>
            <a:ext cx="3107375" cy="693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llpaper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40100" y="440100"/>
            <a:ext cx="3529800" cy="660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40095" y="1448575"/>
            <a:ext cx="38325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lt1"/>
                </a:solidFill>
              </a:rPr>
              <a:t>General</a:t>
            </a:r>
            <a:r>
              <a:rPr lang="en" sz="1800">
                <a:solidFill>
                  <a:schemeClr val="lt1"/>
                </a:solidFill>
              </a:rPr>
              <a:t>: Difficulty in achieving maximum revenue capacity due to a lack of consumer knowledge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lt1"/>
                </a:solidFill>
              </a:rPr>
              <a:t>More specifically, </a:t>
            </a:r>
            <a:r>
              <a:rPr lang="en" sz="1800">
                <a:solidFill>
                  <a:schemeClr val="lt1"/>
                </a:solidFill>
              </a:rPr>
              <a:t>it is difficult to achieve potential revenue at full capacity </a:t>
            </a:r>
            <a:r>
              <a:rPr b="1" lang="en" sz="1800">
                <a:solidFill>
                  <a:schemeClr val="lt1"/>
                </a:solidFill>
              </a:rPr>
              <a:t>during peak hours</a:t>
            </a:r>
            <a:r>
              <a:rPr lang="en" sz="1800">
                <a:solidFill>
                  <a:schemeClr val="lt1"/>
                </a:solidFill>
              </a:rPr>
              <a:t> due to a lack of consumer knowledge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650" y="-4650"/>
            <a:ext cx="9153300" cy="51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74903" y="1258224"/>
            <a:ext cx="3456000" cy="3574200"/>
          </a:xfrm>
          <a:prstGeom prst="rect">
            <a:avLst/>
          </a:prstGeom>
          <a:solidFill>
            <a:srgbClr val="13D4D3"/>
          </a:solidFill>
          <a:ln cap="flat" cmpd="sng" w="12700">
            <a:solidFill>
              <a:srgbClr val="13D4D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592700" y="1245700"/>
            <a:ext cx="1754100" cy="1710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582650" y="2921250"/>
            <a:ext cx="1764600" cy="1880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/>
        </p:nvSpPr>
        <p:spPr>
          <a:xfrm>
            <a:off x="2093125" y="937350"/>
            <a:ext cx="2191500" cy="188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28600" lvl="0" marL="215900" rt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Char char="•"/>
            </a:pPr>
            <a:r>
              <a:rPr b="1" lang="en"/>
              <a:t>Provide an overview </a:t>
            </a:r>
            <a:r>
              <a:rPr lang="en" sz="1200"/>
              <a:t>on the rooms available across KTVs in SG at various timings</a:t>
            </a:r>
          </a:p>
          <a:p>
            <a:pPr indent="-215900" lvl="0" marL="215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/>
              <a:t>Establish a direct communication channel with customers</a:t>
            </a:r>
            <a:r>
              <a:rPr b="1" lang="en" sz="1200"/>
              <a:t> </a:t>
            </a:r>
            <a:r>
              <a:rPr lang="en" sz="1200"/>
              <a:t>on rooms available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016925" y="3320725"/>
            <a:ext cx="2393100" cy="13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28600" lvl="0" marL="215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/>
              <a:t>Equipping customers</a:t>
            </a:r>
            <a:r>
              <a:rPr b="1" lang="en" sz="1200"/>
              <a:t> </a:t>
            </a:r>
            <a:r>
              <a:rPr lang="en" sz="1200"/>
              <a:t>with the necessary tools and knowledge for finding available KTV rooms (i.e. raise awareness)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425" y="2438800"/>
            <a:ext cx="1631700" cy="14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41300" lvl="0" marL="215900" marR="0" rtl="0" algn="l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Char char="•"/>
            </a:pPr>
            <a:r>
              <a:rPr b="1" lang="en"/>
              <a:t>A m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obile application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/>
              <a:t>that assist customers in finding karaoke rooms for singing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2346876" y="2944691"/>
            <a:ext cx="1992300" cy="48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lg" w="lg" type="stealth"/>
          </a:ln>
        </p:spPr>
      </p:cxnSp>
      <p:grpSp>
        <p:nvGrpSpPr>
          <p:cNvPr id="97" name="Shape 97"/>
          <p:cNvGrpSpPr/>
          <p:nvPr/>
        </p:nvGrpSpPr>
        <p:grpSpPr>
          <a:xfrm>
            <a:off x="4796028" y="1087300"/>
            <a:ext cx="4059895" cy="3918776"/>
            <a:chOff x="6307617" y="1236077"/>
            <a:chExt cx="4879095" cy="4433005"/>
          </a:xfrm>
        </p:grpSpPr>
        <p:grpSp>
          <p:nvGrpSpPr>
            <p:cNvPr id="98" name="Shape 98"/>
            <p:cNvGrpSpPr/>
            <p:nvPr/>
          </p:nvGrpSpPr>
          <p:grpSpPr>
            <a:xfrm>
              <a:off x="6307617" y="1257106"/>
              <a:ext cx="4711413" cy="4143600"/>
              <a:chOff x="5953287" y="2422966"/>
              <a:chExt cx="4711413" cy="414360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6400800" y="2422966"/>
                <a:ext cx="4263900" cy="4143600"/>
              </a:xfrm>
              <a:prstGeom prst="ellipse">
                <a:avLst/>
              </a:prstGeom>
              <a:solidFill>
                <a:srgbClr val="FFBA4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34275" lIns="68575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" name="Shape 100"/>
              <p:cNvCxnSpPr/>
              <p:nvPr/>
            </p:nvCxnSpPr>
            <p:spPr>
              <a:xfrm flipH="1" rot="10800000">
                <a:off x="8532687" y="2808658"/>
                <a:ext cx="1230900" cy="1720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x="8506931" y="4508910"/>
                <a:ext cx="1340700" cy="1629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" name="Shape 102"/>
              <p:cNvCxnSpPr/>
              <p:nvPr/>
            </p:nvCxnSpPr>
            <p:spPr>
              <a:xfrm rot="10800000">
                <a:off x="5953287" y="4525558"/>
                <a:ext cx="2579400" cy="39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  <p:sp>
          <p:nvSpPr>
            <p:cNvPr id="103" name="Shape 103"/>
            <p:cNvSpPr txBox="1"/>
            <p:nvPr/>
          </p:nvSpPr>
          <p:spPr>
            <a:xfrm>
              <a:off x="6644952" y="1236077"/>
              <a:ext cx="2216400" cy="162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-228600" lvl="0" marL="215900" rtl="0">
                <a:spcBef>
                  <a:spcPts val="0"/>
                </a:spcBef>
                <a:buClr>
                  <a:schemeClr val="dk1"/>
                </a:buClr>
                <a:buSzPct val="116666"/>
                <a:buChar char="•"/>
              </a:pPr>
              <a:r>
                <a:rPr b="1" lang="en">
                  <a:solidFill>
                    <a:schemeClr val="dk1"/>
                  </a:solidFill>
                </a:rPr>
                <a:t>Increase demand </a:t>
              </a:r>
              <a:r>
                <a:rPr lang="en" sz="1200">
                  <a:solidFill>
                    <a:schemeClr val="dk1"/>
                  </a:solidFill>
                </a:rPr>
                <a:t>for unused rooms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-228600" lvl="0" marL="215900" rtl="0">
                <a:spcBef>
                  <a:spcPts val="0"/>
                </a:spcBef>
                <a:buClr>
                  <a:schemeClr val="dk1"/>
                </a:buClr>
                <a:buSzPct val="116666"/>
                <a:buChar char="•"/>
              </a:pPr>
              <a:r>
                <a:rPr b="1" lang="en">
                  <a:solidFill>
                    <a:schemeClr val="dk1"/>
                  </a:solidFill>
                </a:rPr>
                <a:t>Reduced cost </a:t>
              </a:r>
              <a:r>
                <a:rPr lang="en">
                  <a:solidFill>
                    <a:schemeClr val="dk1"/>
                  </a:solidFill>
                </a:rPr>
                <a:t>associating </a:t>
              </a:r>
              <a:r>
                <a:rPr lang="en" sz="1200">
                  <a:solidFill>
                    <a:schemeClr val="dk1"/>
                  </a:solidFill>
                </a:rPr>
                <a:t>with customer comms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623410" y="3664782"/>
              <a:ext cx="2120700" cy="200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-228600" lvl="0" marL="215900" marR="0" rtl="0" algn="l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lang="en"/>
                <a:t>Unused rooms / spare capacity </a:t>
              </a:r>
              <a:r>
                <a:rPr lang="en" sz="1200"/>
                <a:t>as patrons are unable to find available rooms; give up searching   = loss of potential revenue for business owners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9621612" y="2787477"/>
              <a:ext cx="1565100" cy="110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-228600" lvl="0" marL="215900" marR="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lang="en"/>
                <a:t>Achieve max revenue Capacity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Shape 106"/>
          <p:cNvSpPr txBox="1"/>
          <p:nvPr/>
        </p:nvSpPr>
        <p:spPr>
          <a:xfrm>
            <a:off x="1712000" y="249675"/>
            <a:ext cx="5841600" cy="531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300">
                <a:solidFill>
                  <a:srgbClr val="FFFFFF"/>
                </a:solidFill>
              </a:rPr>
              <a:t>VALUE PROPOSITION CANVAS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942950" y="3107500"/>
            <a:ext cx="5258100" cy="1129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Invision Link: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https://invis.io/DYDNPG6UJ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34600" y="948825"/>
            <a:ext cx="38748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