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7"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DEB5C0FF-D3D9-4BDF-BFFB-33E9B8DC3C76}"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10"/>
          </p:nvPr>
        </p:nvSpPr>
        <p:spPr/>
        <p:txBody>
          <a:bodyPr/>
          <a:lstStyle/>
          <a:p>
            <a:fld id="{DEB5C0FF-D3D9-4BDF-BFFB-33E9B8DC3C76}"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10"/>
          </p:nvPr>
        </p:nvSpPr>
        <p:spPr/>
        <p:txBody>
          <a:bodyPr/>
          <a:lstStyle/>
          <a:p>
            <a:fld id="{DEB5C0FF-D3D9-4BDF-BFFB-33E9B8DC3C76}"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10"/>
          </p:nvPr>
        </p:nvSpPr>
        <p:spPr/>
        <p:txBody>
          <a:bodyPr/>
          <a:lstStyle/>
          <a:p>
            <a:fld id="{DEB5C0FF-D3D9-4BDF-BFFB-33E9B8DC3C76}"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EB5C0FF-D3D9-4BDF-BFFB-33E9B8DC3C76}"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5" name="Date Placeholder 4"/>
          <p:cNvSpPr>
            <a:spLocks noGrp="1"/>
          </p:cNvSpPr>
          <p:nvPr>
            <p:ph type="dt" sz="half" idx="10"/>
          </p:nvPr>
        </p:nvSpPr>
        <p:spPr/>
        <p:txBody>
          <a:bodyPr/>
          <a:lstStyle/>
          <a:p>
            <a:fld id="{DEB5C0FF-D3D9-4BDF-BFFB-33E9B8DC3C76}"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7" name="Date Placeholder 6"/>
          <p:cNvSpPr>
            <a:spLocks noGrp="1"/>
          </p:cNvSpPr>
          <p:nvPr>
            <p:ph type="dt" sz="half" idx="10"/>
          </p:nvPr>
        </p:nvSpPr>
        <p:spPr/>
        <p:txBody>
          <a:bodyPr/>
          <a:lstStyle/>
          <a:p>
            <a:fld id="{DEB5C0FF-D3D9-4BDF-BFFB-33E9B8DC3C76}" type="datetimeFigureOut">
              <a:rPr lang="en-SG" smtClean="0"/>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DEB5C0FF-D3D9-4BDF-BFFB-33E9B8DC3C76}" type="datetimeFigureOut">
              <a:rPr lang="en-SG" smtClean="0"/>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5C0FF-D3D9-4BDF-BFFB-33E9B8DC3C76}" type="datetimeFigureOut">
              <a:rPr lang="en-SG" smtClean="0"/>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EB5C0FF-D3D9-4BDF-BFFB-33E9B8DC3C76}"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EB5C0FF-D3D9-4BDF-BFFB-33E9B8DC3C76}"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56F4D74-276B-431A-85B2-E0F4CCEF394D}" type="slidenum">
              <a:rPr lang="en-SG" smtClean="0"/>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5C0FF-D3D9-4BDF-BFFB-33E9B8DC3C76}" type="datetimeFigureOut">
              <a:rPr lang="en-SG" smtClean="0"/>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F4D74-276B-431A-85B2-E0F4CCEF394D}" type="slidenum">
              <a:rPr lang="en-SG" smtClean="0"/>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a:t>Architecture CA</a:t>
            </a:r>
            <a:endParaRPr lang="en-SG" dirty="0"/>
          </a:p>
        </p:txBody>
      </p:sp>
      <p:sp>
        <p:nvSpPr>
          <p:cNvPr id="3" name="Subtitle 2"/>
          <p:cNvSpPr>
            <a:spLocks noGrp="1"/>
          </p:cNvSpPr>
          <p:nvPr>
            <p:ph type="subTitle" idx="1"/>
          </p:nvPr>
        </p:nvSpPr>
        <p:spPr/>
        <p:txBody>
          <a:bodyPr/>
          <a:lstStyle/>
          <a:p>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Zeta</a:t>
            </a:r>
            <a:endParaRPr lang="en-SG" dirty="0"/>
          </a:p>
        </p:txBody>
      </p:sp>
      <p:sp>
        <p:nvSpPr>
          <p:cNvPr id="3" name="Content Placeholder 2"/>
          <p:cNvSpPr>
            <a:spLocks noGrp="1"/>
          </p:cNvSpPr>
          <p:nvPr>
            <p:ph idx="1"/>
          </p:nvPr>
        </p:nvSpPr>
        <p:spPr/>
        <p:txBody>
          <a:bodyPr/>
          <a:lstStyle/>
          <a:p>
            <a:endParaRPr lang="en-S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Q&amp;A</a:t>
            </a:r>
            <a:br>
              <a:rPr lang="en-SG" b="0" dirty="0">
                <a:effectLst/>
              </a:rPr>
            </a:br>
            <a:br>
              <a:rPr lang="en-SG" dirty="0"/>
            </a:br>
            <a:endParaRPr lang="en-SG" dirty="0"/>
          </a:p>
        </p:txBody>
      </p:sp>
      <p:sp>
        <p:nvSpPr>
          <p:cNvPr id="3" name="Content Placeholder 2"/>
          <p:cNvSpPr>
            <a:spLocks noGrp="1"/>
          </p:cNvSpPr>
          <p:nvPr>
            <p:ph idx="1"/>
          </p:nvPr>
        </p:nvSpPr>
        <p:spPr/>
        <p:txBody>
          <a:bodyPr/>
          <a:lstStyle/>
          <a:p>
            <a:endParaRPr lang="en-S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big data application</a:t>
            </a:r>
            <a:endParaRPr lang="en-SG" dirty="0"/>
          </a:p>
        </p:txBody>
      </p:sp>
      <p:sp>
        <p:nvSpPr>
          <p:cNvPr id="3" name="Content Placeholder 2"/>
          <p:cNvSpPr>
            <a:spLocks noGrp="1"/>
          </p:cNvSpPr>
          <p:nvPr>
            <p:ph idx="1"/>
          </p:nvPr>
        </p:nvSpPr>
        <p:spPr/>
        <p:txBody>
          <a:bodyPr/>
          <a:lstStyle/>
          <a:p>
            <a:endParaRPr lang="en-S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lambda - key features/ architecture.</a:t>
            </a:r>
            <a:endParaRPr lang="en-SG" dirty="0"/>
          </a:p>
        </p:txBody>
      </p:sp>
      <p:sp>
        <p:nvSpPr>
          <p:cNvPr id="3" name="Content Placeholder 2"/>
          <p:cNvSpPr>
            <a:spLocks noGrp="1"/>
          </p:cNvSpPr>
          <p:nvPr>
            <p:ph idx="1"/>
          </p:nvPr>
        </p:nvSpPr>
        <p:spPr/>
        <p:txBody>
          <a:bodyPr/>
          <a:lstStyle/>
          <a:p>
            <a:r>
              <a:rPr lang="en-SG"/>
              <a:t>What is Lambda</a:t>
            </a:r>
            <a:endParaRPr lang="en-SG"/>
          </a:p>
          <a:p>
            <a:pPr lvl="2"/>
            <a:r>
              <a:rPr lang="en-SG">
                <a:sym typeface="+mn-ea"/>
              </a:rPr>
              <a:t>Lambda architecture describes a system consisting of three layers: batch processing, speed (or real-time) processing, and a serving layer for responding to queries.</a:t>
            </a:r>
            <a:endParaRPr lang="en-SG">
              <a:sym typeface="+mn-ea"/>
            </a:endParaRPr>
          </a:p>
          <a:p>
            <a:pPr lvl="2"/>
            <a:endParaRPr lang="en-SG">
              <a:sym typeface="+mn-ea"/>
            </a:endParaRPr>
          </a:p>
          <a:p>
            <a:pPr lvl="2"/>
            <a:endParaRPr lang="en-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Problems with lambda.</a:t>
            </a:r>
            <a:endParaRPr lang="en-SG" dirty="0"/>
          </a:p>
        </p:txBody>
      </p:sp>
      <p:sp>
        <p:nvSpPr>
          <p:cNvPr id="3" name="Content Placeholder 2"/>
          <p:cNvSpPr>
            <a:spLocks noGrp="1"/>
          </p:cNvSpPr>
          <p:nvPr>
            <p:ph idx="1"/>
          </p:nvPr>
        </p:nvSpPr>
        <p:spPr/>
        <p:txBody>
          <a:bodyPr/>
          <a:lstStyle/>
          <a:p>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Intro into Kappa</a:t>
            </a:r>
            <a:br>
              <a:rPr lang="en-SG" b="0" dirty="0">
                <a:effectLst/>
              </a:rPr>
            </a:br>
            <a:br>
              <a:rPr lang="en-SG" dirty="0"/>
            </a:br>
            <a:endParaRPr lang="en-SG" dirty="0"/>
          </a:p>
        </p:txBody>
      </p:sp>
      <p:sp>
        <p:nvSpPr>
          <p:cNvPr id="3" name="Content Placeholder 2"/>
          <p:cNvSpPr>
            <a:spLocks noGrp="1"/>
          </p:cNvSpPr>
          <p:nvPr>
            <p:ph idx="1"/>
          </p:nvPr>
        </p:nvSpPr>
        <p:spPr/>
        <p:txBody>
          <a:bodyPr/>
          <a:lstStyle/>
          <a:p>
            <a:r>
              <a:rPr lang="en-SG">
                <a:sym typeface="+mn-ea"/>
              </a:rPr>
              <a:t>What is “Kappa architecture”?</a:t>
            </a:r>
            <a:endParaRPr lang="en-SG">
              <a:sym typeface="+mn-ea"/>
            </a:endParaRPr>
          </a:p>
          <a:p>
            <a:endParaRPr lang="en-SG"/>
          </a:p>
          <a:p>
            <a:r>
              <a:rPr lang="en-SG"/>
              <a:t>The Kappa architecture simplifies the Lambda architecture by removing the batch layer and replacing it with a streaming layer.</a:t>
            </a:r>
            <a:endParaRPr lang="en-SG"/>
          </a:p>
          <a:p>
            <a:r>
              <a:rPr lang="en-SG"/>
              <a:t>A batch is a data set with a start and an end (bounded), while a stream has no start or end and is infinite (unbounded)</a:t>
            </a:r>
            <a:endParaRPr lang="en-SG"/>
          </a:p>
          <a:p>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SG" altLang="en-US"/>
              <a:t>Kappa Architecture</a:t>
            </a:r>
            <a:endParaRPr lang="en-SG" altLang="en-US"/>
          </a:p>
        </p:txBody>
      </p:sp>
      <p:pic>
        <p:nvPicPr>
          <p:cNvPr id="4" name="Content Placeholder 3" descr="Kappa"/>
          <p:cNvPicPr>
            <a:picLocks noChangeAspect="1"/>
          </p:cNvPicPr>
          <p:nvPr>
            <p:ph idx="1"/>
          </p:nvPr>
        </p:nvPicPr>
        <p:blipFill>
          <a:blip r:embed="rId1"/>
          <a:stretch>
            <a:fillRect/>
          </a:stretch>
        </p:blipFill>
        <p:spPr>
          <a:xfrm>
            <a:off x="581660" y="1810385"/>
            <a:ext cx="10772140" cy="43827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55"/>
            <a:ext cx="10515600" cy="1325563"/>
          </a:xfrm>
        </p:spPr>
        <p:txBody>
          <a:bodyPr>
            <a:normAutofit fontScale="90000"/>
          </a:bodyPr>
          <a:lstStyle/>
          <a:p>
            <a:r>
              <a:rPr lang="en-SG" dirty="0"/>
              <a:t>Architecture description</a:t>
            </a:r>
            <a:br>
              <a:rPr lang="en-SG" b="0" dirty="0">
                <a:effectLst/>
              </a:rPr>
            </a:br>
            <a:br>
              <a:rPr lang="en-SG" dirty="0"/>
            </a:br>
            <a:endParaRPr lang="en-SG" dirty="0"/>
          </a:p>
        </p:txBody>
      </p:sp>
      <p:sp>
        <p:nvSpPr>
          <p:cNvPr id="3" name="Content Placeholder 2"/>
          <p:cNvSpPr>
            <a:spLocks noGrp="1"/>
          </p:cNvSpPr>
          <p:nvPr>
            <p:ph idx="1"/>
          </p:nvPr>
        </p:nvSpPr>
        <p:spPr/>
        <p:txBody>
          <a:bodyPr/>
          <a:lstStyle/>
          <a:p>
            <a:pPr marL="0" indent="0">
              <a:buNone/>
            </a:pPr>
            <a:r>
              <a:rPr lang="en-SG" sz="2400">
                <a:sym typeface="+mn-ea"/>
              </a:rPr>
              <a:t>The Lambda Architecture is too complex if you only need to do event processing.</a:t>
            </a:r>
            <a:endParaRPr lang="en-SG" sz="2400"/>
          </a:p>
          <a:p>
            <a:pPr lvl="2"/>
            <a:r>
              <a:rPr lang="en-SG"/>
              <a:t>data stream processing or “real-time” processing of “live” discrete events.</a:t>
            </a:r>
            <a:endParaRPr lang="en-SG"/>
          </a:p>
          <a:p>
            <a:pPr lvl="2"/>
            <a:r>
              <a:rPr lang="en-SG"/>
              <a:t>Examples -  events emitted by devices from the Internet of Things (IoT), social networks, log files or transaction processing systems. </a:t>
            </a:r>
            <a:endParaRPr lang="en-SG"/>
          </a:p>
          <a:p>
            <a:pPr lvl="2"/>
            <a:endParaRPr lang="en-S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Problems with Kappa  </a:t>
            </a:r>
            <a:br>
              <a:rPr lang="en-SG" b="0" dirty="0">
                <a:effectLst/>
              </a:rPr>
            </a:br>
            <a:br>
              <a:rPr lang="en-SG" dirty="0"/>
            </a:br>
            <a:endParaRPr lang="en-SG" dirty="0"/>
          </a:p>
        </p:txBody>
      </p:sp>
      <p:sp>
        <p:nvSpPr>
          <p:cNvPr id="3" name="Content Placeholder 2"/>
          <p:cNvSpPr>
            <a:spLocks noGrp="1"/>
          </p:cNvSpPr>
          <p:nvPr>
            <p:ph idx="1"/>
          </p:nvPr>
        </p:nvSpPr>
        <p:spPr/>
        <p:txBody>
          <a:bodyPr/>
          <a:lstStyle/>
          <a:p>
            <a:r>
              <a:rPr lang="en-SG"/>
              <a:t>The Kappa Architecture seems to be intriguing due to its simplification in comparison to the Lambda architecture, not everything can be conceptualized as events. For example, company balance sheets, end of the month reports, quarterly publications etc. should not be forced to be represented as events.</a:t>
            </a:r>
            <a:endParaRPr lang="en-S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Business scenarios</a:t>
            </a:r>
            <a:br>
              <a:rPr lang="en-SG" b="0" dirty="0">
                <a:effectLst/>
              </a:rPr>
            </a:br>
            <a:br>
              <a:rPr lang="en-SG" dirty="0"/>
            </a:br>
            <a:endParaRPr lang="en-SG" dirty="0"/>
          </a:p>
        </p:txBody>
      </p:sp>
      <p:sp>
        <p:nvSpPr>
          <p:cNvPr id="3" name="Content Placeholder 2"/>
          <p:cNvSpPr>
            <a:spLocks noGrp="1"/>
          </p:cNvSpPr>
          <p:nvPr>
            <p:ph idx="1"/>
          </p:nvPr>
        </p:nvSpPr>
        <p:spPr/>
        <p:txBody>
          <a:bodyPr/>
          <a:lstStyle/>
          <a:p>
            <a:r>
              <a:rPr lang="en-SG"/>
              <a:t>The Lambda Architecture is aimed at applications built around complex asynchronous transformations that need to run with low latency. </a:t>
            </a:r>
            <a:endParaRPr lang="en-SG"/>
          </a:p>
          <a:p>
            <a:r>
              <a:rPr lang="en-SG"/>
              <a:t>A good example would be a news recommendation system that needs to crawl various news sources, process and normalize all the input, and then index, rank, and store it for serving.</a:t>
            </a:r>
            <a:endParaRPr lang="en-SG"/>
          </a:p>
          <a:p>
            <a:endParaRPr lang="en-S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1576</Words>
  <Application>WPS Presentation</Application>
  <PresentationFormat>Widescreen</PresentationFormat>
  <Paragraphs>44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 Light</vt:lpstr>
      <vt:lpstr>Calibri</vt:lpstr>
      <vt:lpstr>Microsoft YaHei</vt:lpstr>
      <vt:lpstr/>
      <vt:lpstr>Arial Unicode MS</vt:lpstr>
      <vt:lpstr>Segoe Print</vt:lpstr>
      <vt:lpstr>Office Theme</vt:lpstr>
      <vt:lpstr>Architecture CA</vt:lpstr>
      <vt:lpstr>Problems with big data application</vt:lpstr>
      <vt:lpstr>lambda - key features/ architecture.</vt:lpstr>
      <vt:lpstr>Problems with lambda.</vt:lpstr>
      <vt:lpstr>Intro into Kappa  </vt:lpstr>
      <vt:lpstr>Kappa Architecture</vt:lpstr>
      <vt:lpstr>Architecture description  </vt:lpstr>
      <vt:lpstr>Problems with Kappa    </vt:lpstr>
      <vt:lpstr>Business scenarios  </vt:lpstr>
      <vt:lpstr>Zeta</vt:lpstr>
      <vt:lpstr>Q&amp;A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CA</dc:title>
  <dc:creator>Naval Kumar N</dc:creator>
  <cp:lastModifiedBy>Mahesh</cp:lastModifiedBy>
  <cp:revision>4</cp:revision>
  <dcterms:created xsi:type="dcterms:W3CDTF">2017-09-27T09:24:00Z</dcterms:created>
  <dcterms:modified xsi:type="dcterms:W3CDTF">2017-09-27T15:20:15Z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