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21" r:id="rId2"/>
    <p:sldId id="718" r:id="rId3"/>
    <p:sldId id="719" r:id="rId4"/>
    <p:sldId id="665" r:id="rId5"/>
  </p:sldIdLst>
  <p:sldSz cx="9144000" cy="6858000" type="screen4x3"/>
  <p:notesSz cx="6807200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75V/80A" id="{A969F6B7-9055-4811-A8C2-7328DC35D45E}">
          <p14:sldIdLst>
            <p14:sldId id="721"/>
            <p14:sldId id="718"/>
            <p14:sldId id="719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heng Chen" initials="WH" lastIdx="1" clrIdx="0">
    <p:extLst>
      <p:ext uri="{19B8F6BF-5375-455C-9EA6-DF929625EA0E}">
        <p15:presenceInfo xmlns:p15="http://schemas.microsoft.com/office/powerpoint/2012/main" userId="Wuheng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336699"/>
    <a:srgbClr val="FF33CC"/>
    <a:srgbClr val="0000FF"/>
    <a:srgbClr val="3333FF"/>
    <a:srgbClr val="0000CC"/>
    <a:srgbClr val="008000"/>
    <a:srgbClr val="FF7C80"/>
    <a:srgbClr val="FF33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5494" autoAdjust="0"/>
  </p:normalViewPr>
  <p:slideViewPr>
    <p:cSldViewPr>
      <p:cViewPr varScale="1">
        <p:scale>
          <a:sx n="79" d="100"/>
          <a:sy n="79" d="100"/>
        </p:scale>
        <p:origin x="738" y="8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5B8CDF-6A74-485A-BAB8-8025499604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52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889190F-C679-4BC9-895F-AEFEB7AABE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1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24013" y="2205038"/>
            <a:ext cx="7269162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28183" y="4941168"/>
            <a:ext cx="2584029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536" y="836712"/>
            <a:ext cx="8497639" cy="5184677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A882-43CD-450F-94C9-0F26243914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6925" y="836712"/>
            <a:ext cx="1817688" cy="518467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528" y="836712"/>
            <a:ext cx="6670997" cy="5184676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6CE8-2B50-421B-8FBB-1FB0B94A45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836712"/>
            <a:ext cx="7920879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89271-45BA-420D-B615-3F5309169C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719" y="4406900"/>
            <a:ext cx="6442993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51719" y="2906713"/>
            <a:ext cx="644299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49559-81F0-4E39-B4D9-FC94E85142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552" y="836712"/>
            <a:ext cx="3956298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150" y="836712"/>
            <a:ext cx="3956298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DF094-A096-4CF0-A48D-4501011CF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552" y="782166"/>
            <a:ext cx="39432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9552" y="1421928"/>
            <a:ext cx="3943299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61149" y="782166"/>
            <a:ext cx="39432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1149" y="1421928"/>
            <a:ext cx="3943299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44DB1-7831-4BFB-B3BE-760ED77D5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EAEC-3AA3-41BB-9561-5404B62D87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91DEB-B3D2-4E33-A51D-1A8DE93D2A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2648273" cy="1152128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9872" y="836712"/>
            <a:ext cx="5112568" cy="514543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1560" y="2060848"/>
            <a:ext cx="2648273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A4827-623F-46CE-9403-5A6098FDD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656584"/>
            <a:ext cx="6552728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31640" y="836712"/>
            <a:ext cx="656652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31640" y="5223322"/>
            <a:ext cx="6552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D564-1B5D-4F4C-B5BF-F99071E8A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836613"/>
            <a:ext cx="79216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454775"/>
            <a:ext cx="112553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CA9CE8-0589-490B-AA83-4AF275447B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70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5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defRPr kumimoji="1" sz="1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F28B-7D02-407D-8E9B-115CF779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 DSP (Single Core)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B16-B2C0-4ADB-BE50-D689AD54F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30581A-C9DC-4DBA-803C-DDFDEA26B5FD}"/>
              </a:ext>
            </a:extLst>
          </p:cNvPr>
          <p:cNvSpPr txBox="1">
            <a:spLocks/>
          </p:cNvSpPr>
          <p:nvPr/>
        </p:nvSpPr>
        <p:spPr>
          <a:xfrm>
            <a:off x="5274871" y="100665"/>
            <a:ext cx="6912768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kern="0" dirty="0"/>
              <a:t>Block Diagram</a:t>
            </a:r>
            <a:endParaRPr lang="en-SG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35F7F-8D32-4962-8976-F24C5FA4A5A1}"/>
              </a:ext>
            </a:extLst>
          </p:cNvPr>
          <p:cNvSpPr/>
          <p:nvPr/>
        </p:nvSpPr>
        <p:spPr bwMode="auto">
          <a:xfrm>
            <a:off x="317982" y="1338905"/>
            <a:ext cx="360040" cy="362621"/>
          </a:xfrm>
          <a:prstGeom prst="rect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</a:rPr>
              <a:t>L</a:t>
            </a:r>
            <a:endParaRPr kumimoji="1" lang="en-SG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04DBF-40C1-4EE4-A568-EBAFF1D90441}"/>
              </a:ext>
            </a:extLst>
          </p:cNvPr>
          <p:cNvSpPr/>
          <p:nvPr/>
        </p:nvSpPr>
        <p:spPr bwMode="auto">
          <a:xfrm>
            <a:off x="1063034" y="1268760"/>
            <a:ext cx="889886" cy="792088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</a:rPr>
              <a:t>EMI, Bridge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</a:rPr>
              <a:t>&amp; Inrush, limiter</a:t>
            </a:r>
            <a:endParaRPr kumimoji="1" lang="en-SG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0E2D4-5CEA-4976-85B8-FC9F7B396A38}"/>
              </a:ext>
            </a:extLst>
          </p:cNvPr>
          <p:cNvSpPr/>
          <p:nvPr/>
        </p:nvSpPr>
        <p:spPr bwMode="auto">
          <a:xfrm>
            <a:off x="2316062" y="1262717"/>
            <a:ext cx="1022893" cy="792088"/>
          </a:xfrm>
          <a:prstGeom prst="rect">
            <a:avLst/>
          </a:prstGeom>
          <a:solidFill>
            <a:srgbClr val="33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CCM Classical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PFC</a:t>
            </a:r>
            <a:endParaRPr kumimoji="1" lang="en-SG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DD4DD8-6A65-43C2-8D71-5585AC05AD90}"/>
              </a:ext>
            </a:extLst>
          </p:cNvPr>
          <p:cNvSpPr/>
          <p:nvPr/>
        </p:nvSpPr>
        <p:spPr bwMode="auto">
          <a:xfrm>
            <a:off x="3851920" y="1268760"/>
            <a:ext cx="599823" cy="786543"/>
          </a:xfrm>
          <a:prstGeom prst="rect">
            <a:avLst/>
          </a:prstGeom>
          <a:solidFill>
            <a:srgbClr val="33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</a:rPr>
              <a:t>Half bridge LLC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941905-9BCC-485E-AAE5-DC9CF1392FC1}"/>
              </a:ext>
            </a:extLst>
          </p:cNvPr>
          <p:cNvSpPr/>
          <p:nvPr/>
        </p:nvSpPr>
        <p:spPr bwMode="auto">
          <a:xfrm>
            <a:off x="4871554" y="1287439"/>
            <a:ext cx="804944" cy="792088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Resonant tank &amp; Transformer</a:t>
            </a:r>
            <a:endParaRPr kumimoji="1" lang="en-SG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737B5-5A70-4D8C-A627-E92F3CB9F7D2}"/>
              </a:ext>
            </a:extLst>
          </p:cNvPr>
          <p:cNvSpPr/>
          <p:nvPr/>
        </p:nvSpPr>
        <p:spPr bwMode="auto">
          <a:xfrm>
            <a:off x="6131251" y="1274641"/>
            <a:ext cx="800156" cy="858930"/>
          </a:xfrm>
          <a:prstGeom prst="rect">
            <a:avLst/>
          </a:prstGeom>
          <a:solidFill>
            <a:srgbClr val="33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288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SR MOSFET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&amp; Driver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E3761-1900-4CE8-819D-27DBA152BAF5}"/>
              </a:ext>
            </a:extLst>
          </p:cNvPr>
          <p:cNvSpPr/>
          <p:nvPr/>
        </p:nvSpPr>
        <p:spPr bwMode="auto">
          <a:xfrm>
            <a:off x="7115602" y="1340273"/>
            <a:ext cx="648072" cy="719930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Output filter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BD137-288A-4DA4-AC66-BA0E51B2DAA3}"/>
              </a:ext>
            </a:extLst>
          </p:cNvPr>
          <p:cNvSpPr/>
          <p:nvPr/>
        </p:nvSpPr>
        <p:spPr bwMode="auto">
          <a:xfrm>
            <a:off x="8299559" y="1274641"/>
            <a:ext cx="442392" cy="1507006"/>
          </a:xfrm>
          <a:prstGeom prst="rect">
            <a:avLst/>
          </a:prstGeom>
          <a:solidFill>
            <a:srgbClr val="CC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4572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OUTPUT 12V POWER CONNECTOR</a:t>
            </a:r>
            <a:endParaRPr kumimoji="1" lang="en-SG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E988-2CF1-4B88-821A-AD3C6AC851A8}"/>
              </a:ext>
            </a:extLst>
          </p:cNvPr>
          <p:cNvSpPr/>
          <p:nvPr/>
        </p:nvSpPr>
        <p:spPr bwMode="auto">
          <a:xfrm>
            <a:off x="1400207" y="3940384"/>
            <a:ext cx="6458925" cy="1140466"/>
          </a:xfrm>
          <a:prstGeom prst="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200" b="0" i="0" u="none" strike="noStrike" baseline="0" dirty="0">
                <a:solidFill>
                  <a:srgbClr val="000081"/>
                </a:solidFill>
                <a:latin typeface="Arial" panose="020B0604020202020204" pitchFamily="34" charset="0"/>
              </a:rPr>
              <a:t>dsPIC33EP128GS706/TQFP</a:t>
            </a:r>
            <a:endParaRPr lang="en-SG" sz="1000" b="0" i="0" u="none" strike="noStrike" baseline="0" dirty="0">
              <a:solidFill>
                <a:srgbClr val="000081"/>
              </a:solidFill>
              <a:latin typeface="Arial" panose="020B060402020202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1" 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LLC HB control  ,</a:t>
            </a:r>
            <a:r>
              <a:rPr lang="en-US" sz="1000" b="0" dirty="0">
                <a:solidFill>
                  <a:srgbClr val="FF0000"/>
                </a:solidFill>
              </a:rPr>
              <a:t>SR control, </a:t>
            </a:r>
            <a:r>
              <a:rPr kumimoji="1" 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Secondary </a:t>
            </a:r>
            <a:r>
              <a:rPr lang="en-US" sz="1000" b="0" dirty="0">
                <a:solidFill>
                  <a:srgbClr val="FF0000"/>
                </a:solidFill>
              </a:rPr>
              <a:t>sense and protection, MSI</a:t>
            </a:r>
            <a:r>
              <a:rPr kumimoji="1" 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 with slave Core</a:t>
            </a:r>
            <a:r>
              <a:rPr lang="en-US" sz="1000" b="0" dirty="0">
                <a:solidFill>
                  <a:srgbClr val="FF0000"/>
                </a:solidFill>
              </a:rPr>
              <a:t>, PM Bus communication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SG" sz="1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PFC control, Relay Control, </a:t>
            </a:r>
            <a:r>
              <a:rPr kumimoji="1" lang="en-SG" sz="1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  <a:ea typeface="新細明體" charset="-120"/>
              </a:rPr>
              <a:t>AC sense and protection, </a:t>
            </a:r>
            <a:r>
              <a:rPr lang="en-SG" sz="1000" b="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MSI with master core, Temperature protection, FAM control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B3220-E419-4618-AD4A-C546E496F883}"/>
              </a:ext>
            </a:extLst>
          </p:cNvPr>
          <p:cNvSpPr/>
          <p:nvPr/>
        </p:nvSpPr>
        <p:spPr bwMode="auto">
          <a:xfrm>
            <a:off x="4913194" y="2162301"/>
            <a:ext cx="670168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27432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Current sense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0D9CC1-CAF1-4D07-B802-5B2F34B2BD95}"/>
              </a:ext>
            </a:extLst>
          </p:cNvPr>
          <p:cNvSpPr/>
          <p:nvPr/>
        </p:nvSpPr>
        <p:spPr bwMode="auto">
          <a:xfrm>
            <a:off x="4923552" y="2707122"/>
            <a:ext cx="670168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27432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Isolated driver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CA4F8-910F-4EF9-B545-7E7519FAE572}"/>
              </a:ext>
            </a:extLst>
          </p:cNvPr>
          <p:cNvSpPr/>
          <p:nvPr/>
        </p:nvSpPr>
        <p:spPr bwMode="auto">
          <a:xfrm>
            <a:off x="4923552" y="3231487"/>
            <a:ext cx="668618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27432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5000"/>
                  </a:schemeClr>
                </a:solidFill>
                <a:effectLst/>
                <a:latin typeface="Arial" charset="0"/>
                <a:ea typeface="新細明體" charset="-120"/>
              </a:rPr>
              <a:t>Aux. fly- back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chemeClr val="accent1">
                  <a:lumMod val="25000"/>
                </a:schemeClr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DDB3B-2F6D-4051-BCE4-4CDDE097523F}"/>
              </a:ext>
            </a:extLst>
          </p:cNvPr>
          <p:cNvSpPr/>
          <p:nvPr/>
        </p:nvSpPr>
        <p:spPr bwMode="auto">
          <a:xfrm>
            <a:off x="8298075" y="2860352"/>
            <a:ext cx="442392" cy="1035331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27432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1"/>
                </a:solidFill>
              </a:rPr>
              <a:t>STANDBY POWER CONNECTOR</a:t>
            </a:r>
            <a:endParaRPr kumimoji="1" lang="en-SG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B771C-ADD2-4EE7-9980-C3E74D291A01}"/>
              </a:ext>
            </a:extLst>
          </p:cNvPr>
          <p:cNvSpPr/>
          <p:nvPr/>
        </p:nvSpPr>
        <p:spPr bwMode="auto">
          <a:xfrm>
            <a:off x="317982" y="1701526"/>
            <a:ext cx="360040" cy="362621"/>
          </a:xfrm>
          <a:prstGeom prst="rect">
            <a:avLst/>
          </a:prstGeom>
          <a:solidFill>
            <a:srgbClr val="CC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</a:t>
            </a:r>
            <a:endParaRPr kumimoji="1" lang="en-SG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FCA1CF-7817-4F66-9C23-50B230106E00}"/>
              </a:ext>
            </a:extLst>
          </p:cNvPr>
          <p:cNvSpPr/>
          <p:nvPr/>
        </p:nvSpPr>
        <p:spPr bwMode="auto">
          <a:xfrm>
            <a:off x="306671" y="2382236"/>
            <a:ext cx="360040" cy="362621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18288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</a:rPr>
              <a:t>E</a:t>
            </a:r>
            <a:endParaRPr kumimoji="1" lang="en-SG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2C749A-C709-42F6-908C-302323C3E3F7}"/>
              </a:ext>
            </a:extLst>
          </p:cNvPr>
          <p:cNvCxnSpPr/>
          <p:nvPr/>
        </p:nvCxnSpPr>
        <p:spPr bwMode="auto">
          <a:xfrm>
            <a:off x="5231649" y="1195333"/>
            <a:ext cx="0" cy="2745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A1EAD0-F968-4B49-B993-831CAE70092D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5372" y="1195333"/>
            <a:ext cx="4364" cy="27450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7447AF-0B00-4F28-A415-1C965B91C725}"/>
              </a:ext>
            </a:extLst>
          </p:cNvPr>
          <p:cNvCxnSpPr/>
          <p:nvPr/>
        </p:nvCxnSpPr>
        <p:spPr bwMode="auto">
          <a:xfrm flipH="1">
            <a:off x="4987281" y="1195333"/>
            <a:ext cx="2443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2A2A0A-FBA9-4441-A240-DE53FE0E800C}"/>
              </a:ext>
            </a:extLst>
          </p:cNvPr>
          <p:cNvCxnSpPr/>
          <p:nvPr/>
        </p:nvCxnSpPr>
        <p:spPr bwMode="auto">
          <a:xfrm flipH="1">
            <a:off x="5273251" y="1196752"/>
            <a:ext cx="250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B587DB-3160-438D-B7C8-901B27CC9088}"/>
              </a:ext>
            </a:extLst>
          </p:cNvPr>
          <p:cNvCxnSpPr/>
          <p:nvPr/>
        </p:nvCxnSpPr>
        <p:spPr bwMode="auto">
          <a:xfrm>
            <a:off x="682032" y="1520216"/>
            <a:ext cx="38100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E187B1-812C-4BB5-B3A2-4630584C5299}"/>
              </a:ext>
            </a:extLst>
          </p:cNvPr>
          <p:cNvCxnSpPr/>
          <p:nvPr/>
        </p:nvCxnSpPr>
        <p:spPr bwMode="auto">
          <a:xfrm>
            <a:off x="682032" y="1845543"/>
            <a:ext cx="38100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9E4367-8EB6-43D3-8CC8-5B273950512A}"/>
              </a:ext>
            </a:extLst>
          </p:cNvPr>
          <p:cNvCxnSpPr/>
          <p:nvPr/>
        </p:nvCxnSpPr>
        <p:spPr bwMode="auto">
          <a:xfrm flipV="1">
            <a:off x="666711" y="2563546"/>
            <a:ext cx="180298" cy="2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D124C8-4021-4908-957F-FB30B4654907}"/>
              </a:ext>
            </a:extLst>
          </p:cNvPr>
          <p:cNvCxnSpPr/>
          <p:nvPr/>
        </p:nvCxnSpPr>
        <p:spPr bwMode="auto">
          <a:xfrm>
            <a:off x="847009" y="1989559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62326-E52F-498C-A5C9-33471CCC33CE}"/>
              </a:ext>
            </a:extLst>
          </p:cNvPr>
          <p:cNvCxnSpPr/>
          <p:nvPr/>
        </p:nvCxnSpPr>
        <p:spPr bwMode="auto">
          <a:xfrm flipV="1">
            <a:off x="847009" y="1989559"/>
            <a:ext cx="0" cy="5739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E52AAA-50C8-4385-BBB6-67D3E4CD4151}"/>
              </a:ext>
            </a:extLst>
          </p:cNvPr>
          <p:cNvCxnSpPr/>
          <p:nvPr/>
        </p:nvCxnSpPr>
        <p:spPr bwMode="auto">
          <a:xfrm>
            <a:off x="1952920" y="1520215"/>
            <a:ext cx="36314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18AF10-038D-412E-B8C8-2A97E91499CE}"/>
              </a:ext>
            </a:extLst>
          </p:cNvPr>
          <p:cNvCxnSpPr/>
          <p:nvPr/>
        </p:nvCxnSpPr>
        <p:spPr bwMode="auto">
          <a:xfrm>
            <a:off x="2195736" y="1840138"/>
            <a:ext cx="1203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1F93D8-5570-4B1E-82B2-7F67A711DFC1}"/>
              </a:ext>
            </a:extLst>
          </p:cNvPr>
          <p:cNvCxnSpPr/>
          <p:nvPr/>
        </p:nvCxnSpPr>
        <p:spPr bwMode="auto">
          <a:xfrm>
            <a:off x="3337559" y="1510624"/>
            <a:ext cx="5107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EC6738-9D76-46BD-BAC6-75B1AB91AEA2}"/>
              </a:ext>
            </a:extLst>
          </p:cNvPr>
          <p:cNvCxnSpPr/>
          <p:nvPr/>
        </p:nvCxnSpPr>
        <p:spPr bwMode="auto">
          <a:xfrm>
            <a:off x="3346368" y="2033224"/>
            <a:ext cx="510748" cy="18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C4EA81-9CEF-4ACA-B36E-A192927545B1}"/>
              </a:ext>
            </a:extLst>
          </p:cNvPr>
          <p:cNvCxnSpPr/>
          <p:nvPr/>
        </p:nvCxnSpPr>
        <p:spPr bwMode="auto">
          <a:xfrm>
            <a:off x="4451743" y="1525418"/>
            <a:ext cx="41981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9DEE06-C484-4D13-B37F-C8195692FA2D}"/>
              </a:ext>
            </a:extLst>
          </p:cNvPr>
          <p:cNvCxnSpPr/>
          <p:nvPr/>
        </p:nvCxnSpPr>
        <p:spPr bwMode="auto">
          <a:xfrm>
            <a:off x="4451743" y="1840138"/>
            <a:ext cx="419811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BEB50C5-358C-4491-902E-6447F9AC1319}"/>
              </a:ext>
            </a:extLst>
          </p:cNvPr>
          <p:cNvSpPr/>
          <p:nvPr/>
        </p:nvSpPr>
        <p:spPr bwMode="auto">
          <a:xfrm>
            <a:off x="4615172" y="1817279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DD26CF-58D5-4B72-8EDC-251694A97FB5}"/>
              </a:ext>
            </a:extLst>
          </p:cNvPr>
          <p:cNvCxnSpPr>
            <a:endCxn id="15" idx="1"/>
          </p:cNvCxnSpPr>
          <p:nvPr/>
        </p:nvCxnSpPr>
        <p:spPr bwMode="auto">
          <a:xfrm>
            <a:off x="4685032" y="2378325"/>
            <a:ext cx="2281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765296-6082-4533-97E1-C3284B8992A8}"/>
              </a:ext>
            </a:extLst>
          </p:cNvPr>
          <p:cNvCxnSpPr/>
          <p:nvPr/>
        </p:nvCxnSpPr>
        <p:spPr bwMode="auto">
          <a:xfrm flipH="1">
            <a:off x="4638310" y="1862998"/>
            <a:ext cx="1" cy="518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07D967-E979-4AE8-B9A4-7E476A453BD1}"/>
              </a:ext>
            </a:extLst>
          </p:cNvPr>
          <p:cNvCxnSpPr/>
          <p:nvPr/>
        </p:nvCxnSpPr>
        <p:spPr bwMode="auto">
          <a:xfrm>
            <a:off x="5592170" y="2383229"/>
            <a:ext cx="6291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D436B6-D0C7-4286-A3A6-0721EFE799EC}"/>
              </a:ext>
            </a:extLst>
          </p:cNvPr>
          <p:cNvCxnSpPr/>
          <p:nvPr/>
        </p:nvCxnSpPr>
        <p:spPr bwMode="auto">
          <a:xfrm>
            <a:off x="6221351" y="2378325"/>
            <a:ext cx="0" cy="15620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0294A5-A399-4384-9F0A-0F2458EF9FE4}"/>
              </a:ext>
            </a:extLst>
          </p:cNvPr>
          <p:cNvCxnSpPr/>
          <p:nvPr/>
        </p:nvCxnSpPr>
        <p:spPr bwMode="auto">
          <a:xfrm flipV="1">
            <a:off x="6444208" y="2133571"/>
            <a:ext cx="0" cy="1806812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F6EA26-934C-4C4C-8482-827462D5F9B8}"/>
              </a:ext>
            </a:extLst>
          </p:cNvPr>
          <p:cNvCxnSpPr/>
          <p:nvPr/>
        </p:nvCxnSpPr>
        <p:spPr bwMode="auto">
          <a:xfrm>
            <a:off x="5676498" y="1526365"/>
            <a:ext cx="454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7F95F7-99EB-4238-BE8A-6EC6AF003F00}"/>
              </a:ext>
            </a:extLst>
          </p:cNvPr>
          <p:cNvCxnSpPr/>
          <p:nvPr/>
        </p:nvCxnSpPr>
        <p:spPr bwMode="auto">
          <a:xfrm>
            <a:off x="5676498" y="1840138"/>
            <a:ext cx="454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7E43F1-9102-4EBC-B376-C2DB72288FB9}"/>
              </a:ext>
            </a:extLst>
          </p:cNvPr>
          <p:cNvCxnSpPr/>
          <p:nvPr/>
        </p:nvCxnSpPr>
        <p:spPr bwMode="auto">
          <a:xfrm>
            <a:off x="6931407" y="1534810"/>
            <a:ext cx="1800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885761-64F4-42D3-910D-DD1677BED7F1}"/>
              </a:ext>
            </a:extLst>
          </p:cNvPr>
          <p:cNvCxnSpPr/>
          <p:nvPr/>
        </p:nvCxnSpPr>
        <p:spPr bwMode="auto">
          <a:xfrm>
            <a:off x="6931407" y="1866987"/>
            <a:ext cx="1800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D62C9C-3347-41B5-81E7-04BCA5D5D640}"/>
              </a:ext>
            </a:extLst>
          </p:cNvPr>
          <p:cNvCxnSpPr/>
          <p:nvPr/>
        </p:nvCxnSpPr>
        <p:spPr bwMode="auto">
          <a:xfrm flipV="1">
            <a:off x="6516216" y="2133571"/>
            <a:ext cx="0" cy="1806812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7AB89C-DCB7-45B9-9498-5B383120EFD5}"/>
              </a:ext>
            </a:extLst>
          </p:cNvPr>
          <p:cNvCxnSpPr/>
          <p:nvPr/>
        </p:nvCxnSpPr>
        <p:spPr bwMode="auto">
          <a:xfrm>
            <a:off x="7925551" y="1534810"/>
            <a:ext cx="3740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2C18C8-E753-45EF-A2B5-ACC3F2CA3CCE}"/>
              </a:ext>
            </a:extLst>
          </p:cNvPr>
          <p:cNvCxnSpPr/>
          <p:nvPr/>
        </p:nvCxnSpPr>
        <p:spPr bwMode="auto">
          <a:xfrm>
            <a:off x="7763674" y="1870161"/>
            <a:ext cx="535885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EE3C45-7229-407E-A4F1-DAEB797B9048}"/>
              </a:ext>
            </a:extLst>
          </p:cNvPr>
          <p:cNvCxnSpPr/>
          <p:nvPr/>
        </p:nvCxnSpPr>
        <p:spPr bwMode="auto">
          <a:xfrm>
            <a:off x="3697355" y="1510624"/>
            <a:ext cx="1" cy="12489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A3CE9C-D28E-4BD9-BDF9-74055491DF88}"/>
              </a:ext>
            </a:extLst>
          </p:cNvPr>
          <p:cNvCxnSpPr/>
          <p:nvPr/>
        </p:nvCxnSpPr>
        <p:spPr bwMode="auto">
          <a:xfrm>
            <a:off x="3701912" y="2744857"/>
            <a:ext cx="0" cy="6841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C3A291-6B19-461D-891B-40F8B6912F5E}"/>
              </a:ext>
            </a:extLst>
          </p:cNvPr>
          <p:cNvCxnSpPr/>
          <p:nvPr/>
        </p:nvCxnSpPr>
        <p:spPr bwMode="auto">
          <a:xfrm flipV="1">
            <a:off x="3710418" y="3430788"/>
            <a:ext cx="502039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2E4005-68EB-4CDD-8765-707EA886C468}"/>
              </a:ext>
            </a:extLst>
          </p:cNvPr>
          <p:cNvCxnSpPr/>
          <p:nvPr/>
        </p:nvCxnSpPr>
        <p:spPr bwMode="auto">
          <a:xfrm>
            <a:off x="7839971" y="5036245"/>
            <a:ext cx="374008" cy="0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FE0D63B-F5BC-4F7F-B5F0-D06B693A0AC4}"/>
              </a:ext>
            </a:extLst>
          </p:cNvPr>
          <p:cNvSpPr/>
          <p:nvPr/>
        </p:nvSpPr>
        <p:spPr bwMode="auto">
          <a:xfrm>
            <a:off x="8258557" y="4627336"/>
            <a:ext cx="442392" cy="103533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bg1"/>
                </a:solidFill>
              </a:rPr>
              <a:t>PM BUS CONNECTOR</a:t>
            </a:r>
            <a:endParaRPr kumimoji="1" lang="en-SG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7793CB-DBC8-4EB1-BF06-104D36B1E7A2}"/>
              </a:ext>
            </a:extLst>
          </p:cNvPr>
          <p:cNvCxnSpPr/>
          <p:nvPr/>
        </p:nvCxnSpPr>
        <p:spPr bwMode="auto">
          <a:xfrm>
            <a:off x="7839971" y="4941168"/>
            <a:ext cx="374008" cy="0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B609F7-A311-4E07-AEB5-D229D604B4E5}"/>
              </a:ext>
            </a:extLst>
          </p:cNvPr>
          <p:cNvCxnSpPr/>
          <p:nvPr/>
        </p:nvCxnSpPr>
        <p:spPr bwMode="auto">
          <a:xfrm>
            <a:off x="1475656" y="2065149"/>
            <a:ext cx="0" cy="1875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82ED00-B47C-4AFB-8C69-90020C52D98D}"/>
              </a:ext>
            </a:extLst>
          </p:cNvPr>
          <p:cNvCxnSpPr/>
          <p:nvPr/>
        </p:nvCxnSpPr>
        <p:spPr bwMode="auto">
          <a:xfrm flipH="1" flipV="1">
            <a:off x="4339119" y="2057961"/>
            <a:ext cx="16858" cy="1005477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C197E3-0D2E-4A72-AC0C-F68B3F3F45BD}"/>
              </a:ext>
            </a:extLst>
          </p:cNvPr>
          <p:cNvCxnSpPr/>
          <p:nvPr/>
        </p:nvCxnSpPr>
        <p:spPr bwMode="auto">
          <a:xfrm>
            <a:off x="4339119" y="3063438"/>
            <a:ext cx="599823" cy="0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0CA000-2647-4352-90C8-E17871E16FD4}"/>
              </a:ext>
            </a:extLst>
          </p:cNvPr>
          <p:cNvCxnSpPr/>
          <p:nvPr/>
        </p:nvCxnSpPr>
        <p:spPr bwMode="auto">
          <a:xfrm>
            <a:off x="5592170" y="2925427"/>
            <a:ext cx="329703" cy="0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6AFF34-7D47-4EA3-983A-E448313BD449}"/>
              </a:ext>
            </a:extLst>
          </p:cNvPr>
          <p:cNvCxnSpPr/>
          <p:nvPr/>
        </p:nvCxnSpPr>
        <p:spPr bwMode="auto">
          <a:xfrm flipV="1">
            <a:off x="6605081" y="2133571"/>
            <a:ext cx="0" cy="1806812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65F2D58-85DB-44CE-B791-D21FA88CC406}"/>
              </a:ext>
            </a:extLst>
          </p:cNvPr>
          <p:cNvCxnSpPr/>
          <p:nvPr/>
        </p:nvCxnSpPr>
        <p:spPr bwMode="auto">
          <a:xfrm flipV="1">
            <a:off x="6677089" y="2133571"/>
            <a:ext cx="0" cy="1806812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93448B-04B2-4D69-9642-190829EFCB4D}"/>
              </a:ext>
            </a:extLst>
          </p:cNvPr>
          <p:cNvCxnSpPr/>
          <p:nvPr/>
        </p:nvCxnSpPr>
        <p:spPr bwMode="auto">
          <a:xfrm flipH="1" flipV="1">
            <a:off x="4426791" y="2057962"/>
            <a:ext cx="4332" cy="865184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7E9B3A0-5FBC-456E-942B-999790AE7994}"/>
              </a:ext>
            </a:extLst>
          </p:cNvPr>
          <p:cNvCxnSpPr/>
          <p:nvPr/>
        </p:nvCxnSpPr>
        <p:spPr bwMode="auto">
          <a:xfrm>
            <a:off x="4431123" y="2914010"/>
            <a:ext cx="507819" cy="0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5EA401E-C57C-4E11-AE00-A294153A06F4}"/>
              </a:ext>
            </a:extLst>
          </p:cNvPr>
          <p:cNvSpPr/>
          <p:nvPr/>
        </p:nvSpPr>
        <p:spPr bwMode="auto">
          <a:xfrm>
            <a:off x="8144635" y="1847302"/>
            <a:ext cx="45719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8E5B44A-1AFD-493B-9880-82EE21090C3D}"/>
              </a:ext>
            </a:extLst>
          </p:cNvPr>
          <p:cNvCxnSpPr/>
          <p:nvPr/>
        </p:nvCxnSpPr>
        <p:spPr bwMode="auto">
          <a:xfrm flipH="1">
            <a:off x="8167496" y="1887166"/>
            <a:ext cx="1" cy="2694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CD90B8A-9788-4DAC-81D6-662445A6FC93}"/>
              </a:ext>
            </a:extLst>
          </p:cNvPr>
          <p:cNvCxnSpPr/>
          <p:nvPr/>
        </p:nvCxnSpPr>
        <p:spPr bwMode="auto">
          <a:xfrm flipH="1">
            <a:off x="7859133" y="4580742"/>
            <a:ext cx="331221" cy="3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5190C62-DC8C-421E-95DE-174A94003F3B}"/>
              </a:ext>
            </a:extLst>
          </p:cNvPr>
          <p:cNvCxnSpPr/>
          <p:nvPr/>
        </p:nvCxnSpPr>
        <p:spPr bwMode="auto">
          <a:xfrm>
            <a:off x="7839971" y="4772525"/>
            <a:ext cx="374008" cy="0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2777AB6-0D7D-439A-BED0-036B02620CE6}"/>
              </a:ext>
            </a:extLst>
          </p:cNvPr>
          <p:cNvCxnSpPr/>
          <p:nvPr/>
        </p:nvCxnSpPr>
        <p:spPr bwMode="auto">
          <a:xfrm>
            <a:off x="7839971" y="4869160"/>
            <a:ext cx="374008" cy="0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C79D56-3A0E-44D2-9883-B5C2F2359FB7}"/>
              </a:ext>
            </a:extLst>
          </p:cNvPr>
          <p:cNvCxnSpPr/>
          <p:nvPr/>
        </p:nvCxnSpPr>
        <p:spPr bwMode="auto">
          <a:xfrm>
            <a:off x="8078603" y="1532747"/>
            <a:ext cx="0" cy="2963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sm" len="sm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F90872-EBEB-4279-AD05-BAE319A83D33}"/>
              </a:ext>
            </a:extLst>
          </p:cNvPr>
          <p:cNvCxnSpPr/>
          <p:nvPr/>
        </p:nvCxnSpPr>
        <p:spPr bwMode="auto">
          <a:xfrm flipH="1" flipV="1">
            <a:off x="7849026" y="4496575"/>
            <a:ext cx="229577" cy="14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E113AAB-75B1-4693-A850-CFAD7C19B20C}"/>
              </a:ext>
            </a:extLst>
          </p:cNvPr>
          <p:cNvCxnSpPr/>
          <p:nvPr/>
        </p:nvCxnSpPr>
        <p:spPr bwMode="auto">
          <a:xfrm>
            <a:off x="7763674" y="1532747"/>
            <a:ext cx="486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F8B9683-9EBE-4D5E-8DF3-46F323CBE82B}"/>
              </a:ext>
            </a:extLst>
          </p:cNvPr>
          <p:cNvCxnSpPr/>
          <p:nvPr/>
        </p:nvCxnSpPr>
        <p:spPr bwMode="auto">
          <a:xfrm flipV="1">
            <a:off x="7808170" y="1440019"/>
            <a:ext cx="103187" cy="927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A85BD1-E97B-4DF1-93F8-3AE22544CE3A}"/>
              </a:ext>
            </a:extLst>
          </p:cNvPr>
          <p:cNvCxnSpPr/>
          <p:nvPr/>
        </p:nvCxnSpPr>
        <p:spPr bwMode="auto">
          <a:xfrm flipV="1">
            <a:off x="7884368" y="1556794"/>
            <a:ext cx="0" cy="2448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AF7BA86-9FC3-4F0B-BB41-5E64770E2DD6}"/>
              </a:ext>
            </a:extLst>
          </p:cNvPr>
          <p:cNvSpPr txBox="1"/>
          <p:nvPr/>
        </p:nvSpPr>
        <p:spPr>
          <a:xfrm>
            <a:off x="7694759" y="1195333"/>
            <a:ext cx="579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2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新細明體" charset="-120"/>
              </a:rPr>
              <a:t>Oring</a:t>
            </a:r>
            <a:endParaRPr lang="en-SG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C521B2-2B41-4DB0-8F0B-D71305F0DCD0}"/>
              </a:ext>
            </a:extLst>
          </p:cNvPr>
          <p:cNvSpPr txBox="1"/>
          <p:nvPr/>
        </p:nvSpPr>
        <p:spPr>
          <a:xfrm>
            <a:off x="4747943" y="967656"/>
            <a:ext cx="14734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新細明體" charset="-120"/>
              </a:rPr>
              <a:t>Isolated barrier</a:t>
            </a:r>
            <a:endParaRPr lang="en-SG" sz="1200" dirty="0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5BA8403-5FA0-4B99-9B52-1DAF7D5498D0}"/>
              </a:ext>
            </a:extLst>
          </p:cNvPr>
          <p:cNvSpPr/>
          <p:nvPr/>
        </p:nvSpPr>
        <p:spPr bwMode="auto">
          <a:xfrm rot="18913646">
            <a:off x="3475524" y="1703861"/>
            <a:ext cx="157645" cy="163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C63892-6650-4A64-B210-D5811C7942B5}"/>
              </a:ext>
            </a:extLst>
          </p:cNvPr>
          <p:cNvGrpSpPr/>
          <p:nvPr/>
        </p:nvGrpSpPr>
        <p:grpSpPr>
          <a:xfrm>
            <a:off x="3480619" y="1510624"/>
            <a:ext cx="144016" cy="336678"/>
            <a:chOff x="3480619" y="1510624"/>
            <a:chExt cx="144016" cy="33667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C1D3127-318A-45BC-898F-D6C891E0EA28}"/>
                </a:ext>
              </a:extLst>
            </p:cNvPr>
            <p:cNvCxnSpPr/>
            <p:nvPr/>
          </p:nvCxnSpPr>
          <p:spPr bwMode="auto">
            <a:xfrm>
              <a:off x="3480619" y="165818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3D0F853-A4CA-45CF-90F3-FD466A97276A}"/>
                </a:ext>
              </a:extLst>
            </p:cNvPr>
            <p:cNvCxnSpPr/>
            <p:nvPr/>
          </p:nvCxnSpPr>
          <p:spPr bwMode="auto">
            <a:xfrm>
              <a:off x="3552972" y="1510624"/>
              <a:ext cx="0" cy="1475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EAD798F-9D4E-42FA-8303-E63B7945D11E}"/>
                </a:ext>
              </a:extLst>
            </p:cNvPr>
            <p:cNvCxnSpPr/>
            <p:nvPr/>
          </p:nvCxnSpPr>
          <p:spPr bwMode="auto">
            <a:xfrm>
              <a:off x="3552627" y="1703111"/>
              <a:ext cx="0" cy="1441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FEEEFE1B-D84F-436D-8CA8-ACAA64D0615F}"/>
              </a:ext>
            </a:extLst>
          </p:cNvPr>
          <p:cNvSpPr txBox="1"/>
          <p:nvPr/>
        </p:nvSpPr>
        <p:spPr>
          <a:xfrm>
            <a:off x="3263938" y="962747"/>
            <a:ext cx="786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ea typeface="新細明體" charset="-120"/>
              </a:rPr>
              <a:t>Bulk cap</a:t>
            </a:r>
            <a:endParaRPr lang="en-SG" sz="12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AA4745-96AE-4793-B5D3-888C0A6AE1D4}"/>
              </a:ext>
            </a:extLst>
          </p:cNvPr>
          <p:cNvGrpSpPr/>
          <p:nvPr/>
        </p:nvGrpSpPr>
        <p:grpSpPr>
          <a:xfrm>
            <a:off x="3482167" y="2599327"/>
            <a:ext cx="125587" cy="212181"/>
            <a:chOff x="3489833" y="1846175"/>
            <a:chExt cx="125587" cy="21218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C1EF77-099E-4682-828A-8FD4DA50DD39}"/>
                </a:ext>
              </a:extLst>
            </p:cNvPr>
            <p:cNvCxnSpPr/>
            <p:nvPr/>
          </p:nvCxnSpPr>
          <p:spPr bwMode="auto">
            <a:xfrm>
              <a:off x="3552626" y="1846175"/>
              <a:ext cx="0" cy="1544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E0907A5-E76A-40E7-B7ED-AC797DE22FF5}"/>
                </a:ext>
              </a:extLst>
            </p:cNvPr>
            <p:cNvCxnSpPr/>
            <p:nvPr/>
          </p:nvCxnSpPr>
          <p:spPr bwMode="auto">
            <a:xfrm flipH="1">
              <a:off x="3489833" y="2000660"/>
              <a:ext cx="12558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3004185-314B-4BFA-9DF1-F10C1A54814F}"/>
                </a:ext>
              </a:extLst>
            </p:cNvPr>
            <p:cNvCxnSpPr/>
            <p:nvPr/>
          </p:nvCxnSpPr>
          <p:spPr bwMode="auto">
            <a:xfrm>
              <a:off x="3520926" y="2028144"/>
              <a:ext cx="720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E077DF9-E1B4-4983-8590-52629EAF558A}"/>
                </a:ext>
              </a:extLst>
            </p:cNvPr>
            <p:cNvCxnSpPr/>
            <p:nvPr/>
          </p:nvCxnSpPr>
          <p:spPr bwMode="auto">
            <a:xfrm>
              <a:off x="3540062" y="2058356"/>
              <a:ext cx="360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0835AEC-2B3E-4ECF-A5B0-86C7DFA9F3AE}"/>
              </a:ext>
            </a:extLst>
          </p:cNvPr>
          <p:cNvSpPr txBox="1"/>
          <p:nvPr/>
        </p:nvSpPr>
        <p:spPr>
          <a:xfrm>
            <a:off x="3350104" y="2285550"/>
            <a:ext cx="5380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PGND</a:t>
            </a:r>
            <a:endParaRPr lang="en-SG" sz="800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D97E15-6429-4FCE-B75E-D8AA34F1C825}"/>
              </a:ext>
            </a:extLst>
          </p:cNvPr>
          <p:cNvSpPr txBox="1"/>
          <p:nvPr/>
        </p:nvSpPr>
        <p:spPr>
          <a:xfrm>
            <a:off x="6837775" y="2118293"/>
            <a:ext cx="5380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SGND</a:t>
            </a:r>
            <a:endParaRPr lang="en-SG" sz="800" dirty="0">
              <a:solidFill>
                <a:srgbClr val="FF0000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97E7F1F-37B5-43F5-9B5C-8C9CEF6DAB3C}"/>
              </a:ext>
            </a:extLst>
          </p:cNvPr>
          <p:cNvGrpSpPr/>
          <p:nvPr/>
        </p:nvGrpSpPr>
        <p:grpSpPr>
          <a:xfrm>
            <a:off x="6964203" y="1869108"/>
            <a:ext cx="125587" cy="212181"/>
            <a:chOff x="3489833" y="1846175"/>
            <a:chExt cx="125587" cy="212181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605E5BD-F869-45CE-977C-02CBAF84E06C}"/>
                </a:ext>
              </a:extLst>
            </p:cNvPr>
            <p:cNvCxnSpPr/>
            <p:nvPr/>
          </p:nvCxnSpPr>
          <p:spPr bwMode="auto">
            <a:xfrm>
              <a:off x="3552626" y="1846175"/>
              <a:ext cx="0" cy="1544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3B85CC3-D1FB-467C-A9A0-CF1CF6228BEC}"/>
                </a:ext>
              </a:extLst>
            </p:cNvPr>
            <p:cNvCxnSpPr/>
            <p:nvPr/>
          </p:nvCxnSpPr>
          <p:spPr bwMode="auto">
            <a:xfrm flipH="1">
              <a:off x="3489833" y="2000660"/>
              <a:ext cx="12558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642DE8-E88F-4BE0-BB8F-A0920555A86C}"/>
                </a:ext>
              </a:extLst>
            </p:cNvPr>
            <p:cNvCxnSpPr/>
            <p:nvPr/>
          </p:nvCxnSpPr>
          <p:spPr bwMode="auto">
            <a:xfrm>
              <a:off x="3520926" y="2028144"/>
              <a:ext cx="720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F5CE73-97E1-49B6-AB07-30DB8B72A489}"/>
                </a:ext>
              </a:extLst>
            </p:cNvPr>
            <p:cNvCxnSpPr/>
            <p:nvPr/>
          </p:nvCxnSpPr>
          <p:spPr bwMode="auto">
            <a:xfrm>
              <a:off x="3540062" y="2058356"/>
              <a:ext cx="360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8ECF2C7-B863-4AD4-87EF-F1201746F9FD}"/>
              </a:ext>
            </a:extLst>
          </p:cNvPr>
          <p:cNvCxnSpPr/>
          <p:nvPr/>
        </p:nvCxnSpPr>
        <p:spPr bwMode="auto">
          <a:xfrm>
            <a:off x="1952920" y="1840138"/>
            <a:ext cx="1203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DF7937D-C71C-4DE4-8B55-51F32A67BDBE}"/>
              </a:ext>
            </a:extLst>
          </p:cNvPr>
          <p:cNvCxnSpPr/>
          <p:nvPr/>
        </p:nvCxnSpPr>
        <p:spPr bwMode="auto">
          <a:xfrm flipV="1">
            <a:off x="2066905" y="1840138"/>
            <a:ext cx="158735" cy="54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9ACE1D8-7DE6-44C1-80C4-AD9706DD10F1}"/>
              </a:ext>
            </a:extLst>
          </p:cNvPr>
          <p:cNvCxnSpPr>
            <a:endCxn id="18" idx="1"/>
          </p:cNvCxnSpPr>
          <p:nvPr/>
        </p:nvCxnSpPr>
        <p:spPr bwMode="auto">
          <a:xfrm>
            <a:off x="4195103" y="3429000"/>
            <a:ext cx="728449" cy="185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646EACA-0239-426E-AA37-06701F63A29E}"/>
              </a:ext>
            </a:extLst>
          </p:cNvPr>
          <p:cNvCxnSpPr/>
          <p:nvPr/>
        </p:nvCxnSpPr>
        <p:spPr bwMode="auto">
          <a:xfrm>
            <a:off x="5076056" y="3663535"/>
            <a:ext cx="0" cy="276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3F65A-29E4-4041-A865-0E374FCAC5B2}"/>
              </a:ext>
            </a:extLst>
          </p:cNvPr>
          <p:cNvCxnSpPr/>
          <p:nvPr/>
        </p:nvCxnSpPr>
        <p:spPr bwMode="auto">
          <a:xfrm>
            <a:off x="5436096" y="3663535"/>
            <a:ext cx="0" cy="276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AF20493-2320-4A44-B98B-1EF60436593B}"/>
              </a:ext>
            </a:extLst>
          </p:cNvPr>
          <p:cNvSpPr/>
          <p:nvPr/>
        </p:nvSpPr>
        <p:spPr bwMode="auto">
          <a:xfrm>
            <a:off x="3452146" y="1772344"/>
            <a:ext cx="233203" cy="18012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27432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5000"/>
                  </a:schemeClr>
                </a:solidFill>
                <a:effectLst/>
                <a:latin typeface="Arial" charset="0"/>
                <a:ea typeface="新細明體" charset="-120"/>
              </a:rPr>
              <a:t> 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chemeClr val="accent1">
                  <a:lumMod val="25000"/>
                </a:schemeClr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9ABA2CC-0CED-42BF-9E5A-D0A0B7981998}"/>
              </a:ext>
            </a:extLst>
          </p:cNvPr>
          <p:cNvSpPr/>
          <p:nvPr/>
        </p:nvSpPr>
        <p:spPr bwMode="auto">
          <a:xfrm>
            <a:off x="2284602" y="2657266"/>
            <a:ext cx="681460" cy="40617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27432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5000"/>
                  </a:schemeClr>
                </a:solidFill>
                <a:effectLst/>
                <a:latin typeface="Arial" charset="0"/>
                <a:ea typeface="新細明體" charset="-120"/>
              </a:rPr>
              <a:t>UCC27511</a:t>
            </a:r>
            <a:endParaRPr kumimoji="1" lang="en-SG" sz="1200" b="1" i="0" u="none" strike="noStrike" cap="none" normalizeH="0" baseline="0" dirty="0">
              <a:ln>
                <a:noFill/>
              </a:ln>
              <a:solidFill>
                <a:schemeClr val="accent1">
                  <a:lumMod val="25000"/>
                </a:schemeClr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19F5072-8755-4F19-A8C3-6672524739C9}"/>
              </a:ext>
            </a:extLst>
          </p:cNvPr>
          <p:cNvCxnSpPr>
            <a:endCxn id="152" idx="2"/>
          </p:cNvCxnSpPr>
          <p:nvPr/>
        </p:nvCxnSpPr>
        <p:spPr bwMode="auto">
          <a:xfrm flipV="1">
            <a:off x="2625332" y="3063438"/>
            <a:ext cx="0" cy="865184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37A1DB9-837E-41C2-8BC3-72B4DBB8EBA1}"/>
              </a:ext>
            </a:extLst>
          </p:cNvPr>
          <p:cNvCxnSpPr/>
          <p:nvPr/>
        </p:nvCxnSpPr>
        <p:spPr bwMode="auto">
          <a:xfrm flipV="1">
            <a:off x="3363254" y="1877498"/>
            <a:ext cx="131774" cy="1977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65C7959-4C77-4802-BC34-DD7C1AAA0F85}"/>
              </a:ext>
            </a:extLst>
          </p:cNvPr>
          <p:cNvGrpSpPr/>
          <p:nvPr/>
        </p:nvGrpSpPr>
        <p:grpSpPr>
          <a:xfrm>
            <a:off x="2635517" y="2162214"/>
            <a:ext cx="473466" cy="452268"/>
            <a:chOff x="4998228" y="4116590"/>
            <a:chExt cx="611087" cy="608554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29D12F5-A449-4570-A448-C726DE6A6C4B}"/>
                </a:ext>
              </a:extLst>
            </p:cNvPr>
            <p:cNvSpPr/>
            <p:nvPr/>
          </p:nvSpPr>
          <p:spPr bwMode="auto">
            <a:xfrm>
              <a:off x="5092910" y="4160261"/>
              <a:ext cx="516405" cy="50405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SG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0A3C559-3A7C-4B8D-89AE-88654ADE27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98228" y="4550532"/>
              <a:ext cx="221538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47ADC50-BA53-4C73-A458-4EC0D9C646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23198" y="4296394"/>
              <a:ext cx="0" cy="26517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DA8385-9B1F-4D7B-BD8D-0A4EE0A2C3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19766" y="4530698"/>
              <a:ext cx="14401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152DE2B-103C-4B38-8D42-AEE95D633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19766" y="4319238"/>
              <a:ext cx="146304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A55578B-9B4B-4686-A35C-2B70FEE94C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19766" y="4428982"/>
              <a:ext cx="146304" cy="0"/>
            </a:xfrm>
            <a:prstGeom prst="line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6196CB8-F553-4B91-ADF0-515A3FC37B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63782" y="4428982"/>
              <a:ext cx="0" cy="29616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814DF83-6432-44BC-BC01-A4DEC3A4AA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63782" y="4116590"/>
              <a:ext cx="0" cy="20264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FFBE1CF-59A3-494F-BA4B-EED727DD0427}"/>
                </a:ext>
              </a:extLst>
            </p:cNvPr>
            <p:cNvCxnSpPr/>
            <p:nvPr/>
          </p:nvCxnSpPr>
          <p:spPr bwMode="auto">
            <a:xfrm flipV="1">
              <a:off x="5497076" y="4337283"/>
              <a:ext cx="1" cy="1031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AB9EFC-4971-4246-A77C-514187C323F8}"/>
                </a:ext>
              </a:extLst>
            </p:cNvPr>
            <p:cNvCxnSpPr/>
            <p:nvPr/>
          </p:nvCxnSpPr>
          <p:spPr bwMode="auto">
            <a:xfrm flipV="1">
              <a:off x="5497077" y="4296394"/>
              <a:ext cx="0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311ABCC-2F60-4415-9A13-C3698442D672}"/>
                </a:ext>
              </a:extLst>
            </p:cNvPr>
            <p:cNvCxnSpPr/>
            <p:nvPr/>
          </p:nvCxnSpPr>
          <p:spPr bwMode="auto">
            <a:xfrm>
              <a:off x="5429044" y="4347413"/>
              <a:ext cx="13606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5BB3BC1-3425-4066-855C-E79772B715D7}"/>
                </a:ext>
              </a:extLst>
            </p:cNvPr>
            <p:cNvCxnSpPr/>
            <p:nvPr/>
          </p:nvCxnSpPr>
          <p:spPr bwMode="auto">
            <a:xfrm>
              <a:off x="5497076" y="4460195"/>
              <a:ext cx="0" cy="1098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1CEDB73-50C2-4548-9F20-2FD9B4CFA787}"/>
                </a:ext>
              </a:extLst>
            </p:cNvPr>
            <p:cNvCxnSpPr/>
            <p:nvPr/>
          </p:nvCxnSpPr>
          <p:spPr bwMode="auto">
            <a:xfrm flipH="1">
              <a:off x="5363782" y="4569996"/>
              <a:ext cx="1332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04C8384-5A8F-4364-866D-E6FA40C28A90}"/>
                </a:ext>
              </a:extLst>
            </p:cNvPr>
            <p:cNvCxnSpPr/>
            <p:nvPr/>
          </p:nvCxnSpPr>
          <p:spPr bwMode="auto">
            <a:xfrm flipH="1">
              <a:off x="5363782" y="4296394"/>
              <a:ext cx="1332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5B8FC1-13D4-4517-8CED-4F8DB4863A20}"/>
              </a:ext>
            </a:extLst>
          </p:cNvPr>
          <p:cNvCxnSpPr/>
          <p:nvPr/>
        </p:nvCxnSpPr>
        <p:spPr bwMode="auto">
          <a:xfrm flipV="1">
            <a:off x="3363254" y="1887166"/>
            <a:ext cx="0" cy="2053217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C18BA82-0124-4389-A158-D708BA27A350}"/>
              </a:ext>
            </a:extLst>
          </p:cNvPr>
          <p:cNvCxnSpPr>
            <a:stCxn id="168" idx="0"/>
          </p:cNvCxnSpPr>
          <p:nvPr/>
        </p:nvCxnSpPr>
        <p:spPr bwMode="auto">
          <a:xfrm flipV="1">
            <a:off x="2908930" y="2041785"/>
            <a:ext cx="17603" cy="152885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3E7C85-AB39-44B4-944F-1FF8FBD8B7F5}"/>
              </a:ext>
            </a:extLst>
          </p:cNvPr>
          <p:cNvCxnSpPr/>
          <p:nvPr/>
        </p:nvCxnSpPr>
        <p:spPr bwMode="auto">
          <a:xfrm flipH="1" flipV="1">
            <a:off x="3560108" y="1944009"/>
            <a:ext cx="8639" cy="87753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4A02D53-A905-4386-8BC4-6E3E4367C06D}"/>
              </a:ext>
            </a:extLst>
          </p:cNvPr>
          <p:cNvCxnSpPr>
            <a:stCxn id="152" idx="0"/>
          </p:cNvCxnSpPr>
          <p:nvPr/>
        </p:nvCxnSpPr>
        <p:spPr bwMode="auto">
          <a:xfrm flipV="1">
            <a:off x="2625332" y="2482894"/>
            <a:ext cx="12396" cy="174372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BF1DEA5-6902-454F-8CC0-FE736A2C5C0D}"/>
              </a:ext>
            </a:extLst>
          </p:cNvPr>
          <p:cNvCxnSpPr/>
          <p:nvPr/>
        </p:nvCxnSpPr>
        <p:spPr bwMode="auto">
          <a:xfrm>
            <a:off x="2917731" y="2599858"/>
            <a:ext cx="6291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86FB1DA-5F30-4284-A87F-17241258B14D}"/>
              </a:ext>
            </a:extLst>
          </p:cNvPr>
          <p:cNvCxnSpPr/>
          <p:nvPr/>
        </p:nvCxnSpPr>
        <p:spPr bwMode="auto">
          <a:xfrm flipV="1">
            <a:off x="5921873" y="2923146"/>
            <a:ext cx="0" cy="1005476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2EAD3A2-D4D4-4D06-A7F9-3CCEBF656ADB}"/>
              </a:ext>
            </a:extLst>
          </p:cNvPr>
          <p:cNvCxnSpPr/>
          <p:nvPr/>
        </p:nvCxnSpPr>
        <p:spPr bwMode="auto">
          <a:xfrm>
            <a:off x="7884368" y="4005064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63FD615-93C0-4DFB-AAE1-AF5ACE7CFE87}"/>
              </a:ext>
            </a:extLst>
          </p:cNvPr>
          <p:cNvCxnSpPr/>
          <p:nvPr/>
        </p:nvCxnSpPr>
        <p:spPr bwMode="auto">
          <a:xfrm>
            <a:off x="7810877" y="4005064"/>
            <a:ext cx="76297" cy="0"/>
          </a:xfrm>
          <a:prstGeom prst="straightConnector1">
            <a:avLst/>
          </a:prstGeom>
          <a:solidFill>
            <a:schemeClr val="accent1"/>
          </a:solidFill>
          <a:ln w="95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E534D17-6909-452E-AF94-F9A179AFC27A}"/>
              </a:ext>
            </a:extLst>
          </p:cNvPr>
          <p:cNvCxnSpPr/>
          <p:nvPr/>
        </p:nvCxnSpPr>
        <p:spPr bwMode="auto">
          <a:xfrm>
            <a:off x="5583362" y="3425117"/>
            <a:ext cx="2691137" cy="223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385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4A5EE7-929F-4AB2-9769-15CB79EA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(Dual Core) Single DSP Function Block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5763A-2BB5-4F2C-863F-7C08EEB3F6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91DEB-B3D2-4E33-A51D-1A8DE93D2ACD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E145C-A9B5-4FAC-AD17-26CA7CBE4FE7}"/>
              </a:ext>
            </a:extLst>
          </p:cNvPr>
          <p:cNvSpPr/>
          <p:nvPr/>
        </p:nvSpPr>
        <p:spPr bwMode="auto">
          <a:xfrm>
            <a:off x="1729776" y="1763223"/>
            <a:ext cx="4104456" cy="31683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FE74A-0AFE-49AA-9086-10EA3184DEFC}"/>
              </a:ext>
            </a:extLst>
          </p:cNvPr>
          <p:cNvSpPr/>
          <p:nvPr/>
        </p:nvSpPr>
        <p:spPr bwMode="auto">
          <a:xfrm>
            <a:off x="7802531" y="1587265"/>
            <a:ext cx="1224136" cy="115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SG" sz="1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System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026E5-8DB0-4686-8B42-568A47503724}"/>
              </a:ext>
            </a:extLst>
          </p:cNvPr>
          <p:cNvSpPr/>
          <p:nvPr/>
        </p:nvSpPr>
        <p:spPr bwMode="auto">
          <a:xfrm>
            <a:off x="5049078" y="4080865"/>
            <a:ext cx="785154" cy="8460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GPIO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DC851-6C43-459E-8022-ADC3EA1F486E}"/>
              </a:ext>
            </a:extLst>
          </p:cNvPr>
          <p:cNvSpPr/>
          <p:nvPr/>
        </p:nvSpPr>
        <p:spPr bwMode="auto">
          <a:xfrm>
            <a:off x="3479812" y="1778005"/>
            <a:ext cx="1153047" cy="161067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GPIO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47FB7-FC48-4943-BF39-4E4464197203}"/>
              </a:ext>
            </a:extLst>
          </p:cNvPr>
          <p:cNvSpPr/>
          <p:nvPr/>
        </p:nvSpPr>
        <p:spPr bwMode="auto">
          <a:xfrm>
            <a:off x="1742431" y="4080865"/>
            <a:ext cx="1520260" cy="8560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000" b="0" dirty="0"/>
              <a:t>          ADC</a:t>
            </a: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FC388-0689-4522-B9BE-C34FF99A3274}"/>
              </a:ext>
            </a:extLst>
          </p:cNvPr>
          <p:cNvSpPr/>
          <p:nvPr/>
        </p:nvSpPr>
        <p:spPr bwMode="auto">
          <a:xfrm>
            <a:off x="3273831" y="4080865"/>
            <a:ext cx="1764107" cy="8675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000" b="0" dirty="0"/>
              <a:t>  PWM</a:t>
            </a: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AE928E-DFBF-4A2F-BC62-875FEBDE3E41}"/>
              </a:ext>
            </a:extLst>
          </p:cNvPr>
          <p:cNvCxnSpPr/>
          <p:nvPr/>
        </p:nvCxnSpPr>
        <p:spPr bwMode="auto">
          <a:xfrm>
            <a:off x="417979" y="3131167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4FD856-3147-4F61-A44F-D45FB476BD5C}"/>
              </a:ext>
            </a:extLst>
          </p:cNvPr>
          <p:cNvCxnSpPr/>
          <p:nvPr/>
        </p:nvCxnSpPr>
        <p:spPr bwMode="auto">
          <a:xfrm>
            <a:off x="2185864" y="991678"/>
            <a:ext cx="0" cy="7603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2C281-1780-4545-9DF7-CE9A33894594}"/>
              </a:ext>
            </a:extLst>
          </p:cNvPr>
          <p:cNvCxnSpPr/>
          <p:nvPr/>
        </p:nvCxnSpPr>
        <p:spPr bwMode="auto">
          <a:xfrm>
            <a:off x="359429" y="4131596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A3B842-7945-42AC-AB7A-C02B07C6378A}"/>
              </a:ext>
            </a:extLst>
          </p:cNvPr>
          <p:cNvCxnSpPr/>
          <p:nvPr/>
        </p:nvCxnSpPr>
        <p:spPr bwMode="auto">
          <a:xfrm>
            <a:off x="359429" y="4293096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A89088-0573-4742-B795-B4099A6C1336}"/>
              </a:ext>
            </a:extLst>
          </p:cNvPr>
          <p:cNvCxnSpPr/>
          <p:nvPr/>
        </p:nvCxnSpPr>
        <p:spPr bwMode="auto">
          <a:xfrm>
            <a:off x="364868" y="4491345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DAF74-9291-4517-8032-C3C1A6113043}"/>
              </a:ext>
            </a:extLst>
          </p:cNvPr>
          <p:cNvCxnSpPr/>
          <p:nvPr/>
        </p:nvCxnSpPr>
        <p:spPr bwMode="auto">
          <a:xfrm>
            <a:off x="364868" y="4653136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E376F5-7FC6-44D4-8E42-C165E8A4130F}"/>
              </a:ext>
            </a:extLst>
          </p:cNvPr>
          <p:cNvCxnSpPr/>
          <p:nvPr/>
        </p:nvCxnSpPr>
        <p:spPr bwMode="auto">
          <a:xfrm>
            <a:off x="388663" y="2564904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270E58-2AE9-4FAB-B96B-0BBA142A1C07}"/>
              </a:ext>
            </a:extLst>
          </p:cNvPr>
          <p:cNvCxnSpPr/>
          <p:nvPr/>
        </p:nvCxnSpPr>
        <p:spPr bwMode="auto">
          <a:xfrm>
            <a:off x="4229538" y="4958544"/>
            <a:ext cx="0" cy="841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61A0BBF-359C-4F79-8B22-6F3B0343182D}"/>
              </a:ext>
            </a:extLst>
          </p:cNvPr>
          <p:cNvSpPr/>
          <p:nvPr/>
        </p:nvSpPr>
        <p:spPr bwMode="auto">
          <a:xfrm>
            <a:off x="1748918" y="1768064"/>
            <a:ext cx="742435" cy="12227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ADC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8B98D-0B7F-40C8-BDA6-BA22C630DD87}"/>
              </a:ext>
            </a:extLst>
          </p:cNvPr>
          <p:cNvSpPr/>
          <p:nvPr/>
        </p:nvSpPr>
        <p:spPr bwMode="auto">
          <a:xfrm>
            <a:off x="1729776" y="3398793"/>
            <a:ext cx="4073167" cy="253565"/>
          </a:xfrm>
          <a:prstGeom prst="rect">
            <a:avLst/>
          </a:prstGeom>
          <a:solidFill>
            <a:srgbClr val="FF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Master Slave Interface Register with </a:t>
            </a:r>
            <a:r>
              <a:rPr kumimoji="1" lang="en-SG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Isr</a:t>
            </a: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51200A-B329-44EF-83C0-49F01E9F55E0}"/>
              </a:ext>
            </a:extLst>
          </p:cNvPr>
          <p:cNvSpPr/>
          <p:nvPr/>
        </p:nvSpPr>
        <p:spPr bwMode="auto">
          <a:xfrm>
            <a:off x="2505935" y="1785999"/>
            <a:ext cx="943120" cy="12013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PWM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58FCB6-DCE3-4C6C-B3FE-A16890693EAC}"/>
              </a:ext>
            </a:extLst>
          </p:cNvPr>
          <p:cNvCxnSpPr/>
          <p:nvPr/>
        </p:nvCxnSpPr>
        <p:spPr bwMode="auto">
          <a:xfrm>
            <a:off x="4407023" y="4958544"/>
            <a:ext cx="0" cy="841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F483ED-EFF8-49F6-91B9-55BA690201A6}"/>
              </a:ext>
            </a:extLst>
          </p:cNvPr>
          <p:cNvCxnSpPr/>
          <p:nvPr/>
        </p:nvCxnSpPr>
        <p:spPr bwMode="auto">
          <a:xfrm>
            <a:off x="4597303" y="4958544"/>
            <a:ext cx="0" cy="841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C000CD-1F1E-4E2C-8446-0E75F4C460C3}"/>
              </a:ext>
            </a:extLst>
          </p:cNvPr>
          <p:cNvCxnSpPr/>
          <p:nvPr/>
        </p:nvCxnSpPr>
        <p:spPr bwMode="auto">
          <a:xfrm>
            <a:off x="4046983" y="4958544"/>
            <a:ext cx="0" cy="841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26779B-2597-4695-BD26-5B40C9354484}"/>
              </a:ext>
            </a:extLst>
          </p:cNvPr>
          <p:cNvCxnSpPr/>
          <p:nvPr/>
        </p:nvCxnSpPr>
        <p:spPr bwMode="auto">
          <a:xfrm>
            <a:off x="3902967" y="4958544"/>
            <a:ext cx="0" cy="841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4D6F2A-5908-47C9-B3E5-BC3B85185D0C}"/>
              </a:ext>
            </a:extLst>
          </p:cNvPr>
          <p:cNvCxnSpPr>
            <a:cxnSpLocks/>
          </p:cNvCxnSpPr>
          <p:nvPr/>
        </p:nvCxnSpPr>
        <p:spPr bwMode="auto">
          <a:xfrm>
            <a:off x="3686943" y="4958544"/>
            <a:ext cx="0" cy="841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7857D1-FD39-4766-AA94-4E7B54048B21}"/>
              </a:ext>
            </a:extLst>
          </p:cNvPr>
          <p:cNvCxnSpPr/>
          <p:nvPr/>
        </p:nvCxnSpPr>
        <p:spPr bwMode="auto">
          <a:xfrm>
            <a:off x="3470919" y="4958544"/>
            <a:ext cx="0" cy="841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3FE66E-E07E-4DFF-9CF7-234F7F1EC218}"/>
              </a:ext>
            </a:extLst>
          </p:cNvPr>
          <p:cNvCxnSpPr/>
          <p:nvPr/>
        </p:nvCxnSpPr>
        <p:spPr bwMode="auto">
          <a:xfrm>
            <a:off x="408812" y="2403896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D9BD35-E2EB-41F8-978F-2BD4B26D7641}"/>
              </a:ext>
            </a:extLst>
          </p:cNvPr>
          <p:cNvCxnSpPr/>
          <p:nvPr/>
        </p:nvCxnSpPr>
        <p:spPr bwMode="auto">
          <a:xfrm>
            <a:off x="408812" y="2221385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76F7A5-0110-4C24-9CC6-A00DFA483796}"/>
              </a:ext>
            </a:extLst>
          </p:cNvPr>
          <p:cNvCxnSpPr/>
          <p:nvPr/>
        </p:nvCxnSpPr>
        <p:spPr bwMode="auto">
          <a:xfrm>
            <a:off x="388663" y="2048160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F13716-813B-4D90-BAC8-BBCE9C06DF23}"/>
              </a:ext>
            </a:extLst>
          </p:cNvPr>
          <p:cNvCxnSpPr/>
          <p:nvPr/>
        </p:nvCxnSpPr>
        <p:spPr bwMode="auto">
          <a:xfrm>
            <a:off x="377523" y="1854867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5553AE-3686-490D-954B-B454050BFA05}"/>
              </a:ext>
            </a:extLst>
          </p:cNvPr>
          <p:cNvCxnSpPr/>
          <p:nvPr/>
        </p:nvCxnSpPr>
        <p:spPr bwMode="auto">
          <a:xfrm>
            <a:off x="1940057" y="991678"/>
            <a:ext cx="0" cy="7603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2BB6867-C460-435D-A8E8-F68A863D07A0}"/>
              </a:ext>
            </a:extLst>
          </p:cNvPr>
          <p:cNvCxnSpPr/>
          <p:nvPr/>
        </p:nvCxnSpPr>
        <p:spPr bwMode="auto">
          <a:xfrm flipV="1">
            <a:off x="1940057" y="4948429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8BB1A1-D133-49CD-9E6A-188342C2D1EB}"/>
              </a:ext>
            </a:extLst>
          </p:cNvPr>
          <p:cNvSpPr txBox="1"/>
          <p:nvPr/>
        </p:nvSpPr>
        <p:spPr>
          <a:xfrm>
            <a:off x="3861042" y="3713747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dsPIC33CH  128MP508</a:t>
            </a:r>
            <a:endParaRPr lang="en-SG" sz="1200" b="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4231D2-3200-494E-9C89-61AD40BDF88B}"/>
              </a:ext>
            </a:extLst>
          </p:cNvPr>
          <p:cNvCxnSpPr/>
          <p:nvPr/>
        </p:nvCxnSpPr>
        <p:spPr bwMode="auto">
          <a:xfrm flipV="1">
            <a:off x="2352359" y="4948429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657BFC-F9D0-43C5-8591-1ECEE2C5D90E}"/>
              </a:ext>
            </a:extLst>
          </p:cNvPr>
          <p:cNvCxnSpPr/>
          <p:nvPr/>
        </p:nvCxnSpPr>
        <p:spPr bwMode="auto">
          <a:xfrm flipV="1">
            <a:off x="3075411" y="4948429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99C430-D998-4E71-9524-A628B15F802D}"/>
              </a:ext>
            </a:extLst>
          </p:cNvPr>
          <p:cNvCxnSpPr/>
          <p:nvPr/>
        </p:nvCxnSpPr>
        <p:spPr bwMode="auto">
          <a:xfrm flipV="1">
            <a:off x="2848029" y="4948429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050F49-5C1F-4204-BF54-32841FFA1EC2}"/>
              </a:ext>
            </a:extLst>
          </p:cNvPr>
          <p:cNvCxnSpPr/>
          <p:nvPr/>
        </p:nvCxnSpPr>
        <p:spPr bwMode="auto">
          <a:xfrm flipV="1">
            <a:off x="2172309" y="4948429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B8F095-4031-4160-B902-097DD85B7C01}"/>
              </a:ext>
            </a:extLst>
          </p:cNvPr>
          <p:cNvCxnSpPr/>
          <p:nvPr/>
        </p:nvCxnSpPr>
        <p:spPr bwMode="auto">
          <a:xfrm>
            <a:off x="5245188" y="4954063"/>
            <a:ext cx="0" cy="7603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5F9EBA4-4E56-40FD-BBBE-87976506B7EA}"/>
              </a:ext>
            </a:extLst>
          </p:cNvPr>
          <p:cNvCxnSpPr/>
          <p:nvPr/>
        </p:nvCxnSpPr>
        <p:spPr bwMode="auto">
          <a:xfrm flipV="1">
            <a:off x="2643753" y="920924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463ABB-9E5A-49B9-82E9-3A4628FF30D1}"/>
              </a:ext>
            </a:extLst>
          </p:cNvPr>
          <p:cNvCxnSpPr/>
          <p:nvPr/>
        </p:nvCxnSpPr>
        <p:spPr bwMode="auto">
          <a:xfrm flipV="1">
            <a:off x="3056865" y="930143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D1291D4-B765-4666-9860-1BE55F903B0D}"/>
              </a:ext>
            </a:extLst>
          </p:cNvPr>
          <p:cNvCxnSpPr/>
          <p:nvPr/>
        </p:nvCxnSpPr>
        <p:spPr bwMode="auto">
          <a:xfrm flipV="1">
            <a:off x="3272889" y="929127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F44582-C502-48F0-A43C-609D88AD6D45}"/>
              </a:ext>
            </a:extLst>
          </p:cNvPr>
          <p:cNvCxnSpPr/>
          <p:nvPr/>
        </p:nvCxnSpPr>
        <p:spPr bwMode="auto">
          <a:xfrm flipV="1">
            <a:off x="3552687" y="923490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83EB76-0641-4C74-A7F3-8B2266ED04C0}"/>
              </a:ext>
            </a:extLst>
          </p:cNvPr>
          <p:cNvCxnSpPr/>
          <p:nvPr/>
        </p:nvCxnSpPr>
        <p:spPr bwMode="auto">
          <a:xfrm flipV="1">
            <a:off x="2859919" y="920924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C0154D-DAA1-4C4C-9CB6-A09B99D583DE}"/>
              </a:ext>
            </a:extLst>
          </p:cNvPr>
          <p:cNvSpPr txBox="1"/>
          <p:nvPr/>
        </p:nvSpPr>
        <p:spPr>
          <a:xfrm>
            <a:off x="4207273" y="5018940"/>
            <a:ext cx="307777" cy="683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SR</a:t>
            </a:r>
            <a:endParaRPr lang="en-SG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0991F3-BAB4-454C-A5D5-ED27ADE4BF7C}"/>
              </a:ext>
            </a:extLst>
          </p:cNvPr>
          <p:cNvSpPr txBox="1"/>
          <p:nvPr/>
        </p:nvSpPr>
        <p:spPr>
          <a:xfrm>
            <a:off x="4382713" y="5044382"/>
            <a:ext cx="307777" cy="683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PWM_GD</a:t>
            </a:r>
            <a:endParaRPr lang="en-SG" sz="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27999D-ACA6-4500-9EB9-5EB9C26B28CF}"/>
              </a:ext>
            </a:extLst>
          </p:cNvPr>
          <p:cNvSpPr txBox="1"/>
          <p:nvPr/>
        </p:nvSpPr>
        <p:spPr>
          <a:xfrm>
            <a:off x="3872042" y="5044382"/>
            <a:ext cx="307777" cy="683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Control_1</a:t>
            </a:r>
            <a:endParaRPr lang="en-SG" sz="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B14C85-5188-4CB4-BF10-943340338781}"/>
              </a:ext>
            </a:extLst>
          </p:cNvPr>
          <p:cNvSpPr txBox="1"/>
          <p:nvPr/>
        </p:nvSpPr>
        <p:spPr>
          <a:xfrm>
            <a:off x="3707154" y="5039901"/>
            <a:ext cx="307777" cy="683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Control_1</a:t>
            </a:r>
            <a:endParaRPr lang="en-SG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8FC9F9-C6A5-4368-BDEE-B08D9543E561}"/>
              </a:ext>
            </a:extLst>
          </p:cNvPr>
          <p:cNvSpPr txBox="1"/>
          <p:nvPr/>
        </p:nvSpPr>
        <p:spPr>
          <a:xfrm>
            <a:off x="3479811" y="5035420"/>
            <a:ext cx="307777" cy="683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Control_1</a:t>
            </a:r>
            <a:endParaRPr lang="en-SG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9F40B8-6E50-4B7E-83AF-25E370CF8C82}"/>
              </a:ext>
            </a:extLst>
          </p:cNvPr>
          <p:cNvSpPr txBox="1"/>
          <p:nvPr/>
        </p:nvSpPr>
        <p:spPr>
          <a:xfrm>
            <a:off x="3262595" y="5030939"/>
            <a:ext cx="307777" cy="683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Control_1</a:t>
            </a:r>
            <a:endParaRPr lang="en-SG" sz="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7A91F5-1BFC-4FE4-99A7-ADD4D3AE31CA}"/>
              </a:ext>
            </a:extLst>
          </p:cNvPr>
          <p:cNvSpPr txBox="1"/>
          <p:nvPr/>
        </p:nvSpPr>
        <p:spPr>
          <a:xfrm>
            <a:off x="4016994" y="5056683"/>
            <a:ext cx="307777" cy="726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12V_REF</a:t>
            </a:r>
            <a:endParaRPr lang="en-SG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DA42561-6352-4E6F-BDE2-AD126D66C141}"/>
              </a:ext>
            </a:extLst>
          </p:cNvPr>
          <p:cNvSpPr txBox="1"/>
          <p:nvPr/>
        </p:nvSpPr>
        <p:spPr>
          <a:xfrm>
            <a:off x="2437008" y="979365"/>
            <a:ext cx="307777" cy="7603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b="0" dirty="0"/>
              <a:t>LED1_PWM</a:t>
            </a:r>
            <a:endParaRPr lang="en-SG" sz="800" b="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1144A6D-A33A-4655-B937-F40E01260953}"/>
              </a:ext>
            </a:extLst>
          </p:cNvPr>
          <p:cNvSpPr txBox="1"/>
          <p:nvPr/>
        </p:nvSpPr>
        <p:spPr>
          <a:xfrm>
            <a:off x="2820887" y="1100622"/>
            <a:ext cx="307777" cy="6613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b="0" dirty="0"/>
              <a:t>FAN_PWM</a:t>
            </a:r>
            <a:endParaRPr lang="en-SG" sz="800" b="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8CB3A2-85A4-4C2D-850B-AD726FC13474}"/>
              </a:ext>
            </a:extLst>
          </p:cNvPr>
          <p:cNvSpPr txBox="1"/>
          <p:nvPr/>
        </p:nvSpPr>
        <p:spPr>
          <a:xfrm>
            <a:off x="2665389" y="1001592"/>
            <a:ext cx="307777" cy="740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b="0" dirty="0"/>
              <a:t>RESERVED</a:t>
            </a:r>
            <a:endParaRPr lang="en-SG" sz="800" b="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A92EC5-C6EA-4DA7-8A0D-181BE3E6C89A}"/>
              </a:ext>
            </a:extLst>
          </p:cNvPr>
          <p:cNvSpPr txBox="1"/>
          <p:nvPr/>
        </p:nvSpPr>
        <p:spPr>
          <a:xfrm>
            <a:off x="3050877" y="1055673"/>
            <a:ext cx="307777" cy="719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b="0" dirty="0"/>
              <a:t>STB_ADJ</a:t>
            </a:r>
            <a:endParaRPr lang="en-SG" sz="800" b="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31CB9-1C29-410F-9869-944C5BCCDDDA}"/>
              </a:ext>
            </a:extLst>
          </p:cNvPr>
          <p:cNvSpPr txBox="1"/>
          <p:nvPr/>
        </p:nvSpPr>
        <p:spPr>
          <a:xfrm>
            <a:off x="2835433" y="5052869"/>
            <a:ext cx="307777" cy="796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12V_Vout</a:t>
            </a:r>
            <a:endParaRPr lang="en-SG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A13D55-2508-44C5-BB99-8FA08C793A0D}"/>
              </a:ext>
            </a:extLst>
          </p:cNvPr>
          <p:cNvSpPr txBox="1"/>
          <p:nvPr/>
        </p:nvSpPr>
        <p:spPr>
          <a:xfrm>
            <a:off x="2614460" y="5069723"/>
            <a:ext cx="307777" cy="796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12V_Iout</a:t>
            </a:r>
            <a:endParaRPr lang="en-SG" sz="8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616A82E-0CDF-412C-9013-87C7606E4825}"/>
              </a:ext>
            </a:extLst>
          </p:cNvPr>
          <p:cNvCxnSpPr/>
          <p:nvPr/>
        </p:nvCxnSpPr>
        <p:spPr bwMode="auto">
          <a:xfrm flipV="1">
            <a:off x="2630461" y="4948429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6822597-9E02-4A60-985F-8D32F30EA864}"/>
              </a:ext>
            </a:extLst>
          </p:cNvPr>
          <p:cNvSpPr txBox="1"/>
          <p:nvPr/>
        </p:nvSpPr>
        <p:spPr>
          <a:xfrm>
            <a:off x="2388564" y="5068597"/>
            <a:ext cx="307777" cy="796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12V_Vout</a:t>
            </a:r>
            <a:endParaRPr lang="en-SG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EF2980-B340-4F91-8E93-6153A5EFCD33}"/>
              </a:ext>
            </a:extLst>
          </p:cNvPr>
          <p:cNvSpPr txBox="1"/>
          <p:nvPr/>
        </p:nvSpPr>
        <p:spPr>
          <a:xfrm>
            <a:off x="3325093" y="1023587"/>
            <a:ext cx="307777" cy="7615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RELAY_CTL</a:t>
            </a:r>
            <a:endParaRPr lang="en-SG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9C6E7F-AB01-44B9-8D63-987248596F61}"/>
              </a:ext>
            </a:extLst>
          </p:cNvPr>
          <p:cNvSpPr txBox="1"/>
          <p:nvPr/>
        </p:nvSpPr>
        <p:spPr>
          <a:xfrm>
            <a:off x="1714247" y="992130"/>
            <a:ext cx="307777" cy="796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IPFC_DET</a:t>
            </a:r>
            <a:endParaRPr lang="en-SG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6C0958A-8E71-41CB-BC9C-F5E17D2F0703}"/>
              </a:ext>
            </a:extLst>
          </p:cNvPr>
          <p:cNvSpPr txBox="1"/>
          <p:nvPr/>
        </p:nvSpPr>
        <p:spPr>
          <a:xfrm>
            <a:off x="561599" y="4439583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 err="1"/>
              <a:t>VSB_Vout</a:t>
            </a:r>
            <a:endParaRPr lang="en-SG" sz="800" b="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E84604-4CFF-4B84-89B4-2480C724955C}"/>
              </a:ext>
            </a:extLst>
          </p:cNvPr>
          <p:cNvSpPr txBox="1"/>
          <p:nvPr/>
        </p:nvSpPr>
        <p:spPr>
          <a:xfrm>
            <a:off x="564023" y="4611875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 err="1"/>
              <a:t>VSB_Iout</a:t>
            </a:r>
            <a:endParaRPr lang="en-SG" sz="800" b="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564C0B-3C11-4EDB-8A0E-AB10A6FDCA9E}"/>
              </a:ext>
            </a:extLst>
          </p:cNvPr>
          <p:cNvSpPr txBox="1"/>
          <p:nvPr/>
        </p:nvSpPr>
        <p:spPr>
          <a:xfrm>
            <a:off x="463627" y="4131596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VSB_RS</a:t>
            </a:r>
            <a:endParaRPr lang="en-SG" sz="800" b="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4BB067-AE57-4EF7-91C6-5E41E0C26367}"/>
              </a:ext>
            </a:extLst>
          </p:cNvPr>
          <p:cNvSpPr txBox="1"/>
          <p:nvPr/>
        </p:nvSpPr>
        <p:spPr>
          <a:xfrm>
            <a:off x="2146394" y="5084613"/>
            <a:ext cx="307777" cy="796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12V_CS-</a:t>
            </a:r>
            <a:endParaRPr lang="en-SG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F9D0CD-3BCC-4A43-B9BB-FB2474AF7426}"/>
              </a:ext>
            </a:extLst>
          </p:cNvPr>
          <p:cNvSpPr txBox="1"/>
          <p:nvPr/>
        </p:nvSpPr>
        <p:spPr>
          <a:xfrm>
            <a:off x="1957911" y="5086644"/>
            <a:ext cx="307777" cy="796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12V_CS+</a:t>
            </a:r>
            <a:endParaRPr lang="en-SG" sz="8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104A8E4-E8F5-4FEC-AFCB-8DAB7A03584F}"/>
              </a:ext>
            </a:extLst>
          </p:cNvPr>
          <p:cNvCxnSpPr/>
          <p:nvPr/>
        </p:nvCxnSpPr>
        <p:spPr bwMode="auto">
          <a:xfrm flipV="1">
            <a:off x="3751251" y="930424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F35868-D403-454D-B382-B2248668B520}"/>
              </a:ext>
            </a:extLst>
          </p:cNvPr>
          <p:cNvCxnSpPr/>
          <p:nvPr/>
        </p:nvCxnSpPr>
        <p:spPr bwMode="auto">
          <a:xfrm flipV="1">
            <a:off x="3920452" y="938627"/>
            <a:ext cx="0" cy="841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FB7BCD8-4232-459D-A529-07FA534328A8}"/>
              </a:ext>
            </a:extLst>
          </p:cNvPr>
          <p:cNvSpPr txBox="1"/>
          <p:nvPr/>
        </p:nvSpPr>
        <p:spPr>
          <a:xfrm>
            <a:off x="394209" y="1850452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T_AIR</a:t>
            </a:r>
            <a:endParaRPr lang="en-SG" sz="800" b="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80857F8-EE56-4943-B7EB-DCE8B00B8F23}"/>
              </a:ext>
            </a:extLst>
          </p:cNvPr>
          <p:cNvSpPr txBox="1"/>
          <p:nvPr/>
        </p:nvSpPr>
        <p:spPr>
          <a:xfrm>
            <a:off x="410925" y="2054583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T_INLET</a:t>
            </a:r>
            <a:endParaRPr lang="en-SG" sz="800" b="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EC7E939-DB4E-4F11-B776-59836CC0FA92}"/>
              </a:ext>
            </a:extLst>
          </p:cNvPr>
          <p:cNvSpPr txBox="1"/>
          <p:nvPr/>
        </p:nvSpPr>
        <p:spPr>
          <a:xfrm>
            <a:off x="405349" y="1674344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T_RESERVED</a:t>
            </a:r>
            <a:endParaRPr lang="en-SG" sz="800" b="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C06998-B7DB-489B-8FFF-5677C5DDF210}"/>
              </a:ext>
            </a:extLst>
          </p:cNvPr>
          <p:cNvSpPr txBox="1"/>
          <p:nvPr/>
        </p:nvSpPr>
        <p:spPr>
          <a:xfrm>
            <a:off x="402219" y="2209248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VAC_N_DETECT</a:t>
            </a:r>
            <a:endParaRPr lang="en-SG" sz="800" b="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40A5C9A-52AD-46BF-B6B6-A0D6273C274F}"/>
              </a:ext>
            </a:extLst>
          </p:cNvPr>
          <p:cNvSpPr txBox="1"/>
          <p:nvPr/>
        </p:nvSpPr>
        <p:spPr>
          <a:xfrm>
            <a:off x="394494" y="2403895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VAC_L_DETECT</a:t>
            </a:r>
            <a:endParaRPr lang="en-SG" sz="800" b="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FD0197-795C-4CE8-A9F0-F6B10518FCA4}"/>
              </a:ext>
            </a:extLst>
          </p:cNvPr>
          <p:cNvCxnSpPr/>
          <p:nvPr/>
        </p:nvCxnSpPr>
        <p:spPr bwMode="auto">
          <a:xfrm>
            <a:off x="388663" y="2919848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4AB60B4-88F4-436B-83E1-52851582133B}"/>
              </a:ext>
            </a:extLst>
          </p:cNvPr>
          <p:cNvCxnSpPr/>
          <p:nvPr/>
        </p:nvCxnSpPr>
        <p:spPr bwMode="auto">
          <a:xfrm>
            <a:off x="377523" y="4797152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9F85D-B09E-499A-84E3-BAB80DAC8B29}"/>
              </a:ext>
            </a:extLst>
          </p:cNvPr>
          <p:cNvCxnSpPr/>
          <p:nvPr/>
        </p:nvCxnSpPr>
        <p:spPr bwMode="auto">
          <a:xfrm>
            <a:off x="402219" y="2747271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C157819-C61C-4684-91C2-A2F099C9291C}"/>
              </a:ext>
            </a:extLst>
          </p:cNvPr>
          <p:cNvSpPr txBox="1"/>
          <p:nvPr/>
        </p:nvSpPr>
        <p:spPr>
          <a:xfrm>
            <a:off x="452665" y="2597395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VPFC_DET</a:t>
            </a:r>
            <a:endParaRPr lang="en-SG" sz="800" b="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BE6A87-2251-449B-A75C-BD00AE3C119F}"/>
              </a:ext>
            </a:extLst>
          </p:cNvPr>
          <p:cNvSpPr txBox="1"/>
          <p:nvPr/>
        </p:nvSpPr>
        <p:spPr>
          <a:xfrm>
            <a:off x="455858" y="2781632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VPFC_OVP_DET</a:t>
            </a:r>
            <a:endParaRPr lang="en-SG" sz="800" b="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FD9B6F-676D-4AA1-B976-D7C97DF397FE}"/>
              </a:ext>
            </a:extLst>
          </p:cNvPr>
          <p:cNvSpPr txBox="1"/>
          <p:nvPr/>
        </p:nvSpPr>
        <p:spPr>
          <a:xfrm>
            <a:off x="1935246" y="899462"/>
            <a:ext cx="307777" cy="8410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IPFC_REPORT</a:t>
            </a:r>
            <a:endParaRPr lang="en-SG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BF4992-ED34-4065-9820-BFF4AB143944}"/>
              </a:ext>
            </a:extLst>
          </p:cNvPr>
          <p:cNvSpPr txBox="1"/>
          <p:nvPr/>
        </p:nvSpPr>
        <p:spPr>
          <a:xfrm>
            <a:off x="3549174" y="1032130"/>
            <a:ext cx="307777" cy="7615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PWOK</a:t>
            </a:r>
            <a:endParaRPr lang="en-SG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E4FA102-5408-4E01-A257-DCC09EF0BB78}"/>
              </a:ext>
            </a:extLst>
          </p:cNvPr>
          <p:cNvSpPr txBox="1"/>
          <p:nvPr/>
        </p:nvSpPr>
        <p:spPr>
          <a:xfrm>
            <a:off x="3715205" y="1043873"/>
            <a:ext cx="307777" cy="889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ALERT</a:t>
            </a:r>
            <a:endParaRPr lang="en-SG" sz="8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7957A8-0D70-4B3D-9748-8799AD1DA0FF}"/>
              </a:ext>
            </a:extLst>
          </p:cNvPr>
          <p:cNvSpPr txBox="1"/>
          <p:nvPr/>
        </p:nvSpPr>
        <p:spPr>
          <a:xfrm>
            <a:off x="5147379" y="5117970"/>
            <a:ext cx="307777" cy="7615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STB_EN</a:t>
            </a:r>
            <a:endParaRPr lang="en-SG" sz="8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6A49901-50E9-4687-A04F-F034DA7BE164}"/>
              </a:ext>
            </a:extLst>
          </p:cNvPr>
          <p:cNvSpPr/>
          <p:nvPr/>
        </p:nvSpPr>
        <p:spPr bwMode="auto">
          <a:xfrm>
            <a:off x="1729584" y="2983710"/>
            <a:ext cx="1719471" cy="4049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SG" sz="1000" b="0" dirty="0"/>
              <a:t>Capture</a:t>
            </a: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7A3A4E8-1D37-4634-B311-860CDBD41608}"/>
              </a:ext>
            </a:extLst>
          </p:cNvPr>
          <p:cNvSpPr/>
          <p:nvPr/>
        </p:nvSpPr>
        <p:spPr bwMode="auto">
          <a:xfrm>
            <a:off x="1729584" y="3675846"/>
            <a:ext cx="1520260" cy="3990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000" b="0" dirty="0" err="1"/>
              <a:t>Comparater</a:t>
            </a: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42F720-089B-4917-9406-7ACFD2C5505A}"/>
              </a:ext>
            </a:extLst>
          </p:cNvPr>
          <p:cNvCxnSpPr/>
          <p:nvPr/>
        </p:nvCxnSpPr>
        <p:spPr bwMode="auto">
          <a:xfrm>
            <a:off x="433316" y="3881724"/>
            <a:ext cx="12962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5B431C5-EAEF-4FF4-9962-624FF788A2E9}"/>
              </a:ext>
            </a:extLst>
          </p:cNvPr>
          <p:cNvSpPr txBox="1"/>
          <p:nvPr/>
        </p:nvSpPr>
        <p:spPr>
          <a:xfrm>
            <a:off x="482320" y="3719509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12V_IO</a:t>
            </a:r>
            <a:endParaRPr lang="en-SG" sz="800" b="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14EBB2-62BD-4227-A23E-066E0FFD0F90}"/>
              </a:ext>
            </a:extLst>
          </p:cNvPr>
          <p:cNvSpPr txBox="1"/>
          <p:nvPr/>
        </p:nvSpPr>
        <p:spPr>
          <a:xfrm>
            <a:off x="450135" y="2988905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FAN_RPM</a:t>
            </a:r>
            <a:endParaRPr lang="en-SG" sz="800" b="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0F48FAF-D3B3-4ADD-A9B7-D2A65DFE426B}"/>
              </a:ext>
            </a:extLst>
          </p:cNvPr>
          <p:cNvSpPr/>
          <p:nvPr/>
        </p:nvSpPr>
        <p:spPr bwMode="auto">
          <a:xfrm>
            <a:off x="4723010" y="719003"/>
            <a:ext cx="1019345" cy="4840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SG" sz="1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EEPROM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8AB6A7-27AF-4FC4-8984-8A7029FA4B4E}"/>
              </a:ext>
            </a:extLst>
          </p:cNvPr>
          <p:cNvSpPr/>
          <p:nvPr/>
        </p:nvSpPr>
        <p:spPr bwMode="auto">
          <a:xfrm>
            <a:off x="6508093" y="2855783"/>
            <a:ext cx="794621" cy="5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SG" sz="1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PM IC</a:t>
            </a:r>
            <a:endParaRPr kumimoji="1" lang="en-S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0031ED7-3139-452B-A7FD-99C3FC44BAAE}"/>
              </a:ext>
            </a:extLst>
          </p:cNvPr>
          <p:cNvSpPr/>
          <p:nvPr/>
        </p:nvSpPr>
        <p:spPr bwMode="auto">
          <a:xfrm>
            <a:off x="4644502" y="1775223"/>
            <a:ext cx="1183031" cy="9842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I2C/PMBUS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F1340A8-7D21-4945-8C36-F9F33AC60CA2}"/>
              </a:ext>
            </a:extLst>
          </p:cNvPr>
          <p:cNvSpPr/>
          <p:nvPr/>
        </p:nvSpPr>
        <p:spPr bwMode="auto">
          <a:xfrm>
            <a:off x="4650338" y="2769633"/>
            <a:ext cx="1164690" cy="6386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000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S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UART</a:t>
            </a:r>
          </a:p>
        </p:txBody>
      </p:sp>
      <p:sp>
        <p:nvSpPr>
          <p:cNvPr id="147" name="Arrow: Left-Right 146">
            <a:extLst>
              <a:ext uri="{FF2B5EF4-FFF2-40B4-BE49-F238E27FC236}">
                <a16:creationId xmlns:a16="http://schemas.microsoft.com/office/drawing/2014/main" id="{799A9857-996B-4E20-8D05-736315E6A35D}"/>
              </a:ext>
            </a:extLst>
          </p:cNvPr>
          <p:cNvSpPr/>
          <p:nvPr/>
        </p:nvSpPr>
        <p:spPr bwMode="auto">
          <a:xfrm>
            <a:off x="5845874" y="2144357"/>
            <a:ext cx="1912819" cy="48463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PMBUS</a:t>
            </a:r>
            <a:endParaRPr kumimoji="1" lang="en-SG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E25087BE-6BB2-48E3-A067-97E2574658BC}"/>
              </a:ext>
            </a:extLst>
          </p:cNvPr>
          <p:cNvSpPr/>
          <p:nvPr/>
        </p:nvSpPr>
        <p:spPr bwMode="auto">
          <a:xfrm flipH="1">
            <a:off x="5858927" y="2943723"/>
            <a:ext cx="629961" cy="3058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2" name="Arrow: Up-Down 151">
            <a:extLst>
              <a:ext uri="{FF2B5EF4-FFF2-40B4-BE49-F238E27FC236}">
                <a16:creationId xmlns:a16="http://schemas.microsoft.com/office/drawing/2014/main" id="{5E5D13BA-D7CE-413D-95DF-DC3F94BD021B}"/>
              </a:ext>
            </a:extLst>
          </p:cNvPr>
          <p:cNvSpPr/>
          <p:nvPr/>
        </p:nvSpPr>
        <p:spPr bwMode="auto">
          <a:xfrm>
            <a:off x="4997547" y="1224140"/>
            <a:ext cx="341282" cy="622856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I2C</a:t>
            </a: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25D2FBD-70B9-4E0A-91BF-0C6C70B93605}"/>
              </a:ext>
            </a:extLst>
          </p:cNvPr>
          <p:cNvSpPr txBox="1"/>
          <p:nvPr/>
        </p:nvSpPr>
        <p:spPr>
          <a:xfrm>
            <a:off x="3904964" y="1082143"/>
            <a:ext cx="307777" cy="7030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PS_KILL</a:t>
            </a:r>
            <a:endParaRPr lang="en-SG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36DCC76-E8C1-4756-9023-0593AF81BFD4}"/>
              </a:ext>
            </a:extLst>
          </p:cNvPr>
          <p:cNvSpPr txBox="1"/>
          <p:nvPr/>
        </p:nvSpPr>
        <p:spPr>
          <a:xfrm>
            <a:off x="4088006" y="1080327"/>
            <a:ext cx="307777" cy="889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800" dirty="0"/>
              <a:t>PS_OK</a:t>
            </a:r>
            <a:endParaRPr lang="en-SG" sz="8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1D53ECA-FF52-43C8-976E-4CAF1A462BBA}"/>
              </a:ext>
            </a:extLst>
          </p:cNvPr>
          <p:cNvCxnSpPr/>
          <p:nvPr/>
        </p:nvCxnSpPr>
        <p:spPr bwMode="auto">
          <a:xfrm>
            <a:off x="4155884" y="961012"/>
            <a:ext cx="0" cy="778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66C1485-6662-4C5C-BFAE-BF46E4E0377F}"/>
              </a:ext>
            </a:extLst>
          </p:cNvPr>
          <p:cNvCxnSpPr/>
          <p:nvPr/>
        </p:nvCxnSpPr>
        <p:spPr bwMode="auto">
          <a:xfrm>
            <a:off x="4316236" y="952081"/>
            <a:ext cx="0" cy="778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03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B546-EFCD-4AA0-BB31-BDD9E309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(Dual Core) Single DSP Function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4CF6-B4DF-4FB2-917C-3133B247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10158"/>
            <a:ext cx="7776864" cy="374441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Tasks</a:t>
            </a:r>
            <a:endParaRPr lang="en-SG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957AF-BEE5-4905-9E40-072DDBB05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B0FA6F-993B-4EF0-899F-25522A3993FB}"/>
              </a:ext>
            </a:extLst>
          </p:cNvPr>
          <p:cNvSpPr txBox="1"/>
          <p:nvPr/>
        </p:nvSpPr>
        <p:spPr>
          <a:xfrm>
            <a:off x="1304925" y="1628800"/>
            <a:ext cx="2052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AC Brown In /Out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C0DB1-A2F2-4636-99BB-49380ECDF4E0}"/>
              </a:ext>
            </a:extLst>
          </p:cNvPr>
          <p:cNvSpPr txBox="1"/>
          <p:nvPr/>
        </p:nvSpPr>
        <p:spPr>
          <a:xfrm>
            <a:off x="1315185" y="19247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Relay 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5ADB26-F8DA-4376-A1B1-99A5E80386EB}"/>
              </a:ext>
            </a:extLst>
          </p:cNvPr>
          <p:cNvSpPr txBox="1"/>
          <p:nvPr/>
        </p:nvSpPr>
        <p:spPr>
          <a:xfrm>
            <a:off x="1315185" y="222076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Adaptive </a:t>
            </a:r>
            <a:r>
              <a:rPr lang="en-SG" sz="1200" dirty="0" err="1"/>
              <a:t>VBulk</a:t>
            </a:r>
            <a:r>
              <a:rPr lang="en-SG" sz="1200" dirty="0"/>
              <a:t> &amp; </a:t>
            </a:r>
            <a:r>
              <a:rPr lang="en-SG" sz="1200" dirty="0" err="1"/>
              <a:t>Fsw</a:t>
            </a:r>
            <a:endParaRPr lang="en-SG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4F4F42-F988-4786-A8C2-F4B0E932ECE6}"/>
              </a:ext>
            </a:extLst>
          </p:cNvPr>
          <p:cNvSpPr txBox="1"/>
          <p:nvPr/>
        </p:nvSpPr>
        <p:spPr>
          <a:xfrm>
            <a:off x="5409381" y="162404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PFC control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FD6C7-DFE5-41B8-9312-99DD2A4B0877}"/>
              </a:ext>
            </a:extLst>
          </p:cNvPr>
          <p:cNvSpPr txBox="1"/>
          <p:nvPr/>
        </p:nvSpPr>
        <p:spPr>
          <a:xfrm>
            <a:off x="3357153" y="160145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Current Limit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23ADA-1209-4871-9C85-DAA87C2275DF}"/>
              </a:ext>
            </a:extLst>
          </p:cNvPr>
          <p:cNvSpPr txBox="1"/>
          <p:nvPr/>
        </p:nvSpPr>
        <p:spPr>
          <a:xfrm>
            <a:off x="3367413" y="189744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Bulk OVP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845CDA-34BF-46A2-A7EE-91D33F495379}"/>
              </a:ext>
            </a:extLst>
          </p:cNvPr>
          <p:cNvSpPr txBox="1"/>
          <p:nvPr/>
        </p:nvSpPr>
        <p:spPr>
          <a:xfrm>
            <a:off x="3367413" y="219342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AC input OVP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B8468A-02F1-40A0-885B-8BBEDDB8BC1C}"/>
              </a:ext>
            </a:extLst>
          </p:cNvPr>
          <p:cNvSpPr txBox="1"/>
          <p:nvPr/>
        </p:nvSpPr>
        <p:spPr>
          <a:xfrm>
            <a:off x="3357153" y="253186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Temperature sensors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2CF54-35E1-440B-B9E4-3885B1CF4E23}"/>
              </a:ext>
            </a:extLst>
          </p:cNvPr>
          <p:cNvSpPr txBox="1"/>
          <p:nvPr/>
        </p:nvSpPr>
        <p:spPr>
          <a:xfrm>
            <a:off x="5409381" y="192478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Primary Info Reporting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46C7A8-C448-4B0A-971A-7270F497D2C7}"/>
              </a:ext>
            </a:extLst>
          </p:cNvPr>
          <p:cNvSpPr txBox="1"/>
          <p:nvPr/>
        </p:nvSpPr>
        <p:spPr>
          <a:xfrm>
            <a:off x="5409381" y="222076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Power On/Off Sequence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C82F7B-E2D1-44C5-96A2-72C84749AF6B}"/>
              </a:ext>
            </a:extLst>
          </p:cNvPr>
          <p:cNvSpPr txBox="1"/>
          <p:nvPr/>
        </p:nvSpPr>
        <p:spPr>
          <a:xfrm>
            <a:off x="1325445" y="253842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Bootloader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8F2EC-1337-4D5C-A5C9-D0FA1E024381}"/>
              </a:ext>
            </a:extLst>
          </p:cNvPr>
          <p:cNvSpPr txBox="1"/>
          <p:nvPr/>
        </p:nvSpPr>
        <p:spPr>
          <a:xfrm>
            <a:off x="1315185" y="3096492"/>
            <a:ext cx="2052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V12(</a:t>
            </a:r>
            <a:r>
              <a:rPr lang="en-SG" sz="1000" dirty="0" err="1"/>
              <a:t>Vref</a:t>
            </a:r>
            <a:r>
              <a:rPr lang="en-SG" sz="1000" dirty="0"/>
              <a:t>) &amp;VSB Protection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1C3C2-5643-4A48-803F-A3BEE1910388}"/>
              </a:ext>
            </a:extLst>
          </p:cNvPr>
          <p:cNvSpPr txBox="1"/>
          <p:nvPr/>
        </p:nvSpPr>
        <p:spPr>
          <a:xfrm>
            <a:off x="1325445" y="339247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DCDC control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14B36E-A32C-49CF-8E63-3200462AA43A}"/>
              </a:ext>
            </a:extLst>
          </p:cNvPr>
          <p:cNvSpPr txBox="1"/>
          <p:nvPr/>
        </p:nvSpPr>
        <p:spPr>
          <a:xfrm>
            <a:off x="1325445" y="368845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Current Share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745D48-E51F-4704-8FAD-B86E35DC08C9}"/>
              </a:ext>
            </a:extLst>
          </p:cNvPr>
          <p:cNvSpPr txBox="1"/>
          <p:nvPr/>
        </p:nvSpPr>
        <p:spPr>
          <a:xfrm>
            <a:off x="3367413" y="306914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Fan control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076E7E-6CB9-4035-9788-60BB8E53882F}"/>
              </a:ext>
            </a:extLst>
          </p:cNvPr>
          <p:cNvSpPr txBox="1"/>
          <p:nvPr/>
        </p:nvSpPr>
        <p:spPr>
          <a:xfrm>
            <a:off x="5430712" y="308951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LED  control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16F7E-1B39-4AC4-8ACF-5C80ACA2283F}"/>
              </a:ext>
            </a:extLst>
          </p:cNvPr>
          <p:cNvSpPr txBox="1"/>
          <p:nvPr/>
        </p:nvSpPr>
        <p:spPr>
          <a:xfrm>
            <a:off x="3377673" y="3661115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Calibration and Event Log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C3E404-9AD0-4A6A-931B-57C52D8CD282}"/>
              </a:ext>
            </a:extLst>
          </p:cNvPr>
          <p:cNvSpPr txBox="1"/>
          <p:nvPr/>
        </p:nvSpPr>
        <p:spPr>
          <a:xfrm>
            <a:off x="5387384" y="3432934"/>
            <a:ext cx="240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Master Slave Interface 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6E058-3A34-451F-9F84-0CC2A2BC4A52}"/>
              </a:ext>
            </a:extLst>
          </p:cNvPr>
          <p:cNvSpPr txBox="1"/>
          <p:nvPr/>
        </p:nvSpPr>
        <p:spPr>
          <a:xfrm>
            <a:off x="3367413" y="3386874"/>
            <a:ext cx="2530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UART Communication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F6B99D-4403-4C55-B251-0FF41C764DD3}"/>
              </a:ext>
            </a:extLst>
          </p:cNvPr>
          <p:cNvSpPr txBox="1"/>
          <p:nvPr/>
        </p:nvSpPr>
        <p:spPr>
          <a:xfrm>
            <a:off x="5419641" y="3737378"/>
            <a:ext cx="2052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err="1"/>
              <a:t>PMBus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69264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7502399-47BA-459D-BB0F-06BD2E4634A5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308694" y="2492896"/>
            <a:ext cx="6480175" cy="136842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6309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buFont typeface="Wingdings" pitchFamily="2" charset="2"/>
              <a:buNone/>
              <a:defRPr/>
            </a:pPr>
            <a:r>
              <a:rPr lang="en-US" altLang="zh-TW" sz="40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br>
              <a:rPr lang="en-US" altLang="zh-TW" sz="40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zh-TW" altLang="en-US" sz="40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02338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79357</TotalTime>
  <Words>325</Words>
  <Application>Microsoft Office PowerPoint</Application>
  <PresentationFormat>On-screen Show (4:3)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預設簡報設計</vt:lpstr>
      <vt:lpstr>Single DSP (Single Core)</vt:lpstr>
      <vt:lpstr>(Dual Core) Single DSP Function Block</vt:lpstr>
      <vt:lpstr>(Dual Core) Single DSP Function Block</vt:lpstr>
      <vt:lpstr>PowerPoint Presentation</vt:lpstr>
    </vt:vector>
  </TitlesOfParts>
  <Company>Windows XP Deployment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Allen CH Lin</dc:creator>
  <cp:lastModifiedBy>Wuheng Chen</cp:lastModifiedBy>
  <cp:revision>2090</cp:revision>
  <cp:lastPrinted>2016-09-22T10:12:01Z</cp:lastPrinted>
  <dcterms:created xsi:type="dcterms:W3CDTF">2005-08-29T02:14:03Z</dcterms:created>
  <dcterms:modified xsi:type="dcterms:W3CDTF">2021-08-29T07:53:13Z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e0e53c-4d26-49e4-ad77-afdf409a8d28_Enabled">
    <vt:lpwstr>True</vt:lpwstr>
  </property>
  <property fmtid="{D5CDD505-2E9C-101B-9397-08002B2CF9AE}" pid="3" name="MSIP_Label_50e0e53c-4d26-49e4-ad77-afdf409a8d28_SiteId">
    <vt:lpwstr>5a7a259b-6730-404b-bc25-5c6c773229ca</vt:lpwstr>
  </property>
  <property fmtid="{D5CDD505-2E9C-101B-9397-08002B2CF9AE}" pid="4" name="MSIP_Label_50e0e53c-4d26-49e4-ad77-afdf409a8d28_Owner">
    <vt:lpwstr>Allen.CH.Lin@liteon.com</vt:lpwstr>
  </property>
  <property fmtid="{D5CDD505-2E9C-101B-9397-08002B2CF9AE}" pid="5" name="MSIP_Label_50e0e53c-4d26-49e4-ad77-afdf409a8d28_SetDate">
    <vt:lpwstr>2018-08-08T08:38:58.3233315Z</vt:lpwstr>
  </property>
  <property fmtid="{D5CDD505-2E9C-101B-9397-08002B2CF9AE}" pid="6" name="MSIP_Label_50e0e53c-4d26-49e4-ad77-afdf409a8d28_Name">
    <vt:lpwstr>Public</vt:lpwstr>
  </property>
  <property fmtid="{D5CDD505-2E9C-101B-9397-08002B2CF9AE}" pid="7" name="MSIP_Label_50e0e53c-4d26-49e4-ad77-afdf409a8d28_Application">
    <vt:lpwstr>Microsoft Azure Information Protection</vt:lpwstr>
  </property>
  <property fmtid="{D5CDD505-2E9C-101B-9397-08002B2CF9AE}" pid="8" name="MSIP_Label_50e0e53c-4d26-49e4-ad77-afdf409a8d28_Extended_MSFT_Method">
    <vt:lpwstr>Manual</vt:lpwstr>
  </property>
  <property fmtid="{D5CDD505-2E9C-101B-9397-08002B2CF9AE}" pid="9" name="Sensitivity">
    <vt:lpwstr>Public</vt:lpwstr>
  </property>
</Properties>
</file>