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708" r:id="rId2"/>
    <p:sldId id="641" r:id="rId3"/>
    <p:sldId id="709" r:id="rId4"/>
    <p:sldId id="710" r:id="rId5"/>
    <p:sldId id="711" r:id="rId6"/>
    <p:sldId id="712" r:id="rId7"/>
    <p:sldId id="713" r:id="rId8"/>
    <p:sldId id="715" r:id="rId9"/>
    <p:sldId id="718" r:id="rId10"/>
    <p:sldId id="725" r:id="rId11"/>
    <p:sldId id="726" r:id="rId12"/>
    <p:sldId id="727" r:id="rId13"/>
    <p:sldId id="716" r:id="rId14"/>
    <p:sldId id="719" r:id="rId15"/>
    <p:sldId id="723" r:id="rId16"/>
    <p:sldId id="724" r:id="rId17"/>
    <p:sldId id="720" r:id="rId18"/>
    <p:sldId id="721" r:id="rId19"/>
    <p:sldId id="714" r:id="rId20"/>
    <p:sldId id="722" r:id="rId21"/>
    <p:sldId id="665" r:id="rId22"/>
  </p:sldIdLst>
  <p:sldSz cx="9144000" cy="6858000" type="screen4x3"/>
  <p:notesSz cx="6807200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75V/80A" id="{A969F6B7-9055-4811-A8C2-7328DC35D45E}">
          <p14:sldIdLst>
            <p14:sldId id="708"/>
            <p14:sldId id="641"/>
            <p14:sldId id="709"/>
            <p14:sldId id="710"/>
            <p14:sldId id="711"/>
            <p14:sldId id="712"/>
            <p14:sldId id="713"/>
            <p14:sldId id="715"/>
            <p14:sldId id="718"/>
            <p14:sldId id="725"/>
            <p14:sldId id="726"/>
            <p14:sldId id="727"/>
            <p14:sldId id="716"/>
            <p14:sldId id="719"/>
            <p14:sldId id="723"/>
            <p14:sldId id="724"/>
            <p14:sldId id="720"/>
            <p14:sldId id="721"/>
            <p14:sldId id="714"/>
            <p14:sldId id="722"/>
            <p14:sldId id="6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FF"/>
    <a:srgbClr val="0000CC"/>
    <a:srgbClr val="008000"/>
    <a:srgbClr val="FF7C80"/>
    <a:srgbClr val="FF33CC"/>
    <a:srgbClr val="FF3399"/>
    <a:srgbClr val="336699"/>
    <a:srgbClr val="9900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FCA03E-3C1C-44BD-A4A1-85B8A9AD52A2}" v="2" dt="2019-12-06T07:56:34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6" autoAdjust="0"/>
    <p:restoredTop sz="95494" autoAdjust="0"/>
  </p:normalViewPr>
  <p:slideViewPr>
    <p:cSldViewPr>
      <p:cViewPr varScale="1">
        <p:scale>
          <a:sx n="76" d="100"/>
          <a:sy n="76" d="100"/>
        </p:scale>
        <p:origin x="1236" y="96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148" y="-9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heng Chen" userId="d9d33b78-1f31-49c7-9fc1-69b0ff8b9332" providerId="ADAL" clId="{61FCA03E-3C1C-44BD-A4A1-85B8A9AD52A2}"/>
    <pc:docChg chg="modSld">
      <pc:chgData name="Wuheng Chen" userId="d9d33b78-1f31-49c7-9fc1-69b0ff8b9332" providerId="ADAL" clId="{61FCA03E-3C1C-44BD-A4A1-85B8A9AD52A2}" dt="2019-12-06T07:57:05.095" v="48" actId="20577"/>
      <pc:docMkLst>
        <pc:docMk/>
      </pc:docMkLst>
      <pc:sldChg chg="modSp">
        <pc:chgData name="Wuheng Chen" userId="d9d33b78-1f31-49c7-9fc1-69b0ff8b9332" providerId="ADAL" clId="{61FCA03E-3C1C-44BD-A4A1-85B8A9AD52A2}" dt="2019-12-06T07:57:05.095" v="48" actId="20577"/>
        <pc:sldMkLst>
          <pc:docMk/>
          <pc:sldMk cId="2400602744" sldId="708"/>
        </pc:sldMkLst>
        <pc:spChg chg="mod">
          <ac:chgData name="Wuheng Chen" userId="d9d33b78-1f31-49c7-9fc1-69b0ff8b9332" providerId="ADAL" clId="{61FCA03E-3C1C-44BD-A4A1-85B8A9AD52A2}" dt="2019-12-06T07:57:05.095" v="48" actId="20577"/>
          <ac:spMkLst>
            <pc:docMk/>
            <pc:sldMk cId="2400602744" sldId="708"/>
            <ac:spMk id="4" creationId="{734F87C2-C84B-448F-8D33-A2FE4F6F4D49}"/>
          </ac:spMkLst>
        </pc:spChg>
      </pc:sldChg>
    </pc:docChg>
  </pc:docChgLst>
  <pc:docChgLst>
    <pc:chgData name="Prasanth Thummala" userId="0c3f25e8-ef41-434a-9e96-07b72ba0666d" providerId="ADAL" clId="{4BB1163F-76ED-4F9D-9394-6FA510E819DF}"/>
    <pc:docChg chg="modSld">
      <pc:chgData name="Prasanth Thummala" userId="0c3f25e8-ef41-434a-9e96-07b72ba0666d" providerId="ADAL" clId="{4BB1163F-76ED-4F9D-9394-6FA510E819DF}" dt="2019-10-31T03:08:00.556" v="311" actId="14100"/>
      <pc:docMkLst>
        <pc:docMk/>
      </pc:docMkLst>
      <pc:sldChg chg="modSp">
        <pc:chgData name="Prasanth Thummala" userId="0c3f25e8-ef41-434a-9e96-07b72ba0666d" providerId="ADAL" clId="{4BB1163F-76ED-4F9D-9394-6FA510E819DF}" dt="2019-10-31T03:08:00.556" v="311" actId="14100"/>
        <pc:sldMkLst>
          <pc:docMk/>
          <pc:sldMk cId="1784568980" sldId="641"/>
        </pc:sldMkLst>
        <pc:spChg chg="mod">
          <ac:chgData name="Prasanth Thummala" userId="0c3f25e8-ef41-434a-9e96-07b72ba0666d" providerId="ADAL" clId="{4BB1163F-76ED-4F9D-9394-6FA510E819DF}" dt="2019-10-31T03:08:00.556" v="311" actId="14100"/>
          <ac:spMkLst>
            <pc:docMk/>
            <pc:sldMk cId="1784568980" sldId="641"/>
            <ac:spMk id="16386" creationId="{00000000-0000-0000-0000-000000000000}"/>
          </ac:spMkLst>
        </pc:spChg>
      </pc:sldChg>
      <pc:sldChg chg="modSp">
        <pc:chgData name="Prasanth Thummala" userId="0c3f25e8-ef41-434a-9e96-07b72ba0666d" providerId="ADAL" clId="{4BB1163F-76ED-4F9D-9394-6FA510E819DF}" dt="2019-10-31T02:53:33.088" v="61" actId="20577"/>
        <pc:sldMkLst>
          <pc:docMk/>
          <pc:sldMk cId="2400602744" sldId="708"/>
        </pc:sldMkLst>
        <pc:spChg chg="mod">
          <ac:chgData name="Prasanth Thummala" userId="0c3f25e8-ef41-434a-9e96-07b72ba0666d" providerId="ADAL" clId="{4BB1163F-76ED-4F9D-9394-6FA510E819DF}" dt="2019-10-31T02:53:33.088" v="61" actId="20577"/>
          <ac:spMkLst>
            <pc:docMk/>
            <pc:sldMk cId="2400602744" sldId="708"/>
            <ac:spMk id="4" creationId="{734F87C2-C84B-448F-8D33-A2FE4F6F4D4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9275"/>
            <a:ext cx="294957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39275"/>
            <a:ext cx="294957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5D5B8CDF-6A74-485A-BAB8-80254996041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7522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70462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9275"/>
            <a:ext cx="294957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39275"/>
            <a:ext cx="294957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C889190F-C679-4BC9-895F-AEFEB7AABE0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81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24013" y="2205038"/>
            <a:ext cx="7269162" cy="14700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28183" y="4941168"/>
            <a:ext cx="2584029" cy="7921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95536" y="836712"/>
            <a:ext cx="8497639" cy="5184677"/>
          </a:xfrm>
        </p:spPr>
        <p:txBody>
          <a:bodyPr vert="eaVert"/>
          <a:lstStyle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6A882-43CD-450F-94C9-0F26243914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46925" y="836712"/>
            <a:ext cx="1817688" cy="5184676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528" y="836712"/>
            <a:ext cx="6670997" cy="5184676"/>
          </a:xfrm>
        </p:spPr>
        <p:txBody>
          <a:bodyPr vert="eaVert"/>
          <a:lstStyle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96CE8-2B50-421B-8FBB-1FB0B94A45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836712"/>
            <a:ext cx="7920879" cy="518467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89271-45BA-420D-B615-3F5309169C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1719" y="4406900"/>
            <a:ext cx="6442993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51719" y="2906713"/>
            <a:ext cx="644299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49559-81F0-4E39-B4D9-FC94E85142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552" y="836712"/>
            <a:ext cx="3956298" cy="518467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150" y="836712"/>
            <a:ext cx="3956298" cy="518467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DF094-A096-4CF0-A48D-4501011CFC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9552" y="782166"/>
            <a:ext cx="3943299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9552" y="1421928"/>
            <a:ext cx="3943299" cy="445534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61149" y="782166"/>
            <a:ext cx="3943299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1149" y="1421928"/>
            <a:ext cx="3943299" cy="445534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44DB1-7831-4BFB-B3BE-760ED77D5C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FEAEC-3AA3-41BB-9561-5404B62D87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91DEB-B3D2-4E33-A51D-1A8DE93D2AC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2648273" cy="1152128"/>
          </a:xfrm>
          <a:prstGeom prst="rect">
            <a:avLst/>
          </a:prstGeom>
        </p:spPr>
        <p:txBody>
          <a:bodyPr anchor="t"/>
          <a:lstStyle>
            <a:lvl1pPr algn="l">
              <a:defRPr sz="2000" b="1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9872" y="836712"/>
            <a:ext cx="5112568" cy="514543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11560" y="2060848"/>
            <a:ext cx="2648273" cy="39212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A4827-623F-46CE-9403-5A6098FDD8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4656584"/>
            <a:ext cx="6552728" cy="566738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31640" y="836712"/>
            <a:ext cx="656652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31640" y="5223322"/>
            <a:ext cx="65527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AD564-1B5D-4F4C-B5BF-F99071E8A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836613"/>
            <a:ext cx="792162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9388" y="6454775"/>
            <a:ext cx="112553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ECA9CE8-0589-490B-AA83-4AF275447B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 b="1">
          <a:solidFill>
            <a:srgbClr val="FF6309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 b="1">
          <a:solidFill>
            <a:srgbClr val="FF6309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 b="1">
          <a:solidFill>
            <a:srgbClr val="FF6309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 b="1">
          <a:solidFill>
            <a:srgbClr val="FF6309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99FF"/>
        </a:buClr>
        <a:buSzPct val="70000"/>
        <a:buFont typeface="Wingdings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50000"/>
        </a:spcBef>
        <a:spcAft>
          <a:spcPct val="0"/>
        </a:spcAft>
        <a:buClr>
          <a:srgbClr val="0099FF"/>
        </a:buClr>
        <a:buSzPct val="5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defRPr kumimoji="1" sz="1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6228184" y="5752799"/>
            <a:ext cx="2472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31</a:t>
            </a:r>
            <a:r>
              <a:rPr lang="en-US" altLang="zh-TW" sz="2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altLang="zh-TW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October 2019</a:t>
            </a:r>
            <a:endParaRPr lang="zh-TW" alt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標題 8">
            <a:extLst>
              <a:ext uri="{FF2B5EF4-FFF2-40B4-BE49-F238E27FC236}">
                <a16:creationId xmlns:a16="http://schemas.microsoft.com/office/drawing/2014/main" id="{734F87C2-C84B-448F-8D33-A2FE4F6F4D49}"/>
              </a:ext>
            </a:extLst>
          </p:cNvPr>
          <p:cNvSpPr txBox="1">
            <a:spLocks/>
          </p:cNvSpPr>
          <p:nvPr/>
        </p:nvSpPr>
        <p:spPr bwMode="auto">
          <a:xfrm>
            <a:off x="1691680" y="1556792"/>
            <a:ext cx="5976664" cy="28803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0" lang="en-US" altLang="zh-CN" kern="0" dirty="0"/>
              <a:t>D</a:t>
            </a:r>
            <a:r>
              <a:rPr kumimoji="0" lang="en-SG" altLang="zh-CN" kern="0" dirty="0" err="1"/>
              <a:t>eep</a:t>
            </a:r>
            <a:r>
              <a:rPr kumimoji="0" lang="en-SG" altLang="zh-CN" kern="0" dirty="0"/>
              <a:t> Learning For Rack Management</a:t>
            </a:r>
            <a:br>
              <a:rPr kumimoji="0" lang="en-US" altLang="zh-CN" kern="0" dirty="0"/>
            </a:br>
            <a:br>
              <a:rPr kumimoji="0" lang="en-US" altLang="zh-CN" kern="0" dirty="0"/>
            </a:br>
            <a:br>
              <a:rPr kumimoji="0" lang="en-US" altLang="zh-CN" sz="2800" kern="0" dirty="0"/>
            </a:br>
            <a:r>
              <a:rPr kumimoji="0" lang="en-US" altLang="zh-CN" sz="2800" kern="0" dirty="0"/>
              <a:t>Chen </a:t>
            </a:r>
            <a:r>
              <a:rPr kumimoji="0" lang="en-US" altLang="zh-CN" sz="2800" kern="0" dirty="0" err="1"/>
              <a:t>WuHeng</a:t>
            </a:r>
            <a:endParaRPr kumimoji="0" lang="en-US" altLang="zh-CN" sz="2800" kern="0" dirty="0"/>
          </a:p>
          <a:p>
            <a:pPr eaLnBrk="1" hangingPunct="1">
              <a:lnSpc>
                <a:spcPct val="150000"/>
              </a:lnSpc>
            </a:pPr>
            <a:r>
              <a:rPr kumimoji="0" lang="en-US" altLang="zh-TW" sz="2800" kern="0" dirty="0"/>
              <a:t>		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240060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A507-11C1-4263-B672-21B5EDFA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PSFB Circuit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0EBD-C0CD-4E2B-8E99-69EAB136E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2F6BB-E804-41DA-B33F-ED94DA31C5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C1C2D-CFE3-4322-B0BC-C2C90D13B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1090612"/>
            <a:ext cx="57435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26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A507-11C1-4263-B672-21B5EDFA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PSFB Circuit Operation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0EBD-C0CD-4E2B-8E99-69EAB136E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2F6BB-E804-41DA-B33F-ED94DA31C5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BBBB3-F3FA-4DEC-84E8-69D297EE5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836611"/>
            <a:ext cx="6912768" cy="519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9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E9BD-1E8A-4883-96E9-1E5872CB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Mode Controlled PSFB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BA456-FE1B-4CF3-B573-3F89E7F09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15BF9-3DC3-4FA8-AE3C-E044C9026E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5EFAD-CECD-401C-B2B6-003CB10A1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70" y="801373"/>
            <a:ext cx="7364857" cy="526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7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47C3-6F9F-4989-B5F1-8818DEF6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Full-bridge LLC Converter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E87A7-06BF-49CA-9C52-7B43E3AD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A23EF-B6C1-4A56-9DF1-025794F52E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C9307-9256-4701-9A52-ED42F63BACE6}"/>
              </a:ext>
            </a:extLst>
          </p:cNvPr>
          <p:cNvSpPr txBox="1"/>
          <p:nvPr/>
        </p:nvSpPr>
        <p:spPr>
          <a:xfrm>
            <a:off x="0" y="867402"/>
            <a:ext cx="5220072" cy="648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7C4F21-6CA3-4EE7-A2DE-50E498C3B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642"/>
            <a:ext cx="9144000" cy="408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64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A9F0-0B84-46DE-91CB-E43C762F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LLC Gain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1FBB5-9D6D-487E-B132-3D387C447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5684-4F73-44A6-AA5E-2DCFD221D2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A09E7-35E8-43A9-878B-EC696C4E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31" y="848585"/>
            <a:ext cx="6046797" cy="21482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F9F00-1D6E-4535-9C7C-586DF8CE9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6" y="3840535"/>
            <a:ext cx="9078548" cy="148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05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229C-B6CD-49D9-B37A-98E526E8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D34A-42DC-480D-AF28-0178988DC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81768-5FC0-400C-A951-703484BD5A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6A03C-0AB9-4297-8BC2-89924FF03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08" y="870535"/>
            <a:ext cx="8257735" cy="471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73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CCEF-CD33-4E1D-94A0-876BE22E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LLC Gain Curves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59FEA-4380-424F-AC39-B4EF1BE0D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35135-274D-4035-9067-31470EB025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D6016-037A-4229-B632-5F720D6C4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123950"/>
            <a:ext cx="77343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96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8EDD-A736-4349-A6CD-C9AFD6DE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Half-Bridge LLC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2BD27-491D-4305-A069-71D5144FD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B170E-7275-42A0-A154-C34CF029DB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56AA5-63FE-482E-B957-542B4C506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1743"/>
            <a:ext cx="9144000" cy="3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41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535E-020B-4F28-AFC9-0AAD8C89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Half-bridge LLC waveforms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A43F0-3E15-41BE-A60D-0953F6947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AB903-A11A-4A21-974E-117DC03E64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00BDA-3857-4A4C-854E-D42615CB5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712082"/>
            <a:ext cx="6002611" cy="530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16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CD02E-BE9B-46D1-9F91-54C83AB4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15963"/>
            <a:ext cx="6912768" cy="504056"/>
          </a:xfrm>
        </p:spPr>
        <p:txBody>
          <a:bodyPr/>
          <a:lstStyle/>
          <a:p>
            <a:r>
              <a:rPr lang="en-US" dirty="0"/>
              <a:t>LLC vs PSFB DC-DC Converters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7C8F-E8F9-4145-97E6-F9AB9CAD6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6DAEB-B1F2-436D-84A8-155077A04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CB75C-ADF6-4139-85F4-8EA6D6BC4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1268760"/>
            <a:ext cx="8964612" cy="404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2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標題 1"/>
          <p:cNvSpPr>
            <a:spLocks noGrp="1"/>
          </p:cNvSpPr>
          <p:nvPr>
            <p:ph type="title"/>
          </p:nvPr>
        </p:nvSpPr>
        <p:spPr bwMode="auto">
          <a:xfrm>
            <a:off x="900113" y="115888"/>
            <a:ext cx="6911975" cy="5048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2600" dirty="0"/>
              <a:t>Outline</a:t>
            </a:r>
            <a:endParaRPr lang="zh-TW" altLang="en-US" sz="2600" dirty="0"/>
          </a:p>
        </p:txBody>
      </p:sp>
      <p:sp>
        <p:nvSpPr>
          <p:cNvPr id="16386" name="內容版面配置區 2"/>
          <p:cNvSpPr>
            <a:spLocks noGrp="1"/>
          </p:cNvSpPr>
          <p:nvPr>
            <p:ph idx="1"/>
          </p:nvPr>
        </p:nvSpPr>
        <p:spPr>
          <a:xfrm>
            <a:off x="683741" y="1412776"/>
            <a:ext cx="7776518" cy="4176439"/>
          </a:xfrm>
        </p:spPr>
        <p:txBody>
          <a:bodyPr/>
          <a:lstStyle/>
          <a:p>
            <a:pPr eaLnBrk="1" hangingPunct="1"/>
            <a:r>
              <a:rPr lang="en-US" altLang="zh-TW" sz="26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configuration</a:t>
            </a:r>
          </a:p>
          <a:p>
            <a:pPr eaLnBrk="1" hangingPunct="1"/>
            <a:r>
              <a:rPr lang="en-US" altLang="zh-TW" sz="26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Phase-shift Full-bridge (FSFB) DC-DC converter operation</a:t>
            </a:r>
          </a:p>
          <a:p>
            <a:pPr eaLnBrk="1" hangingPunct="1"/>
            <a:r>
              <a:rPr lang="en-US" altLang="zh-TW" sz="26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LLC DC-DC Converter operation</a:t>
            </a:r>
          </a:p>
          <a:p>
            <a:pPr eaLnBrk="1" hangingPunct="1"/>
            <a:r>
              <a:rPr lang="en-US" altLang="zh-TW" sz="26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Comparison of PSFB and LLC</a:t>
            </a:r>
          </a:p>
        </p:txBody>
      </p:sp>
      <p:sp>
        <p:nvSpPr>
          <p:cNvPr id="16387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4D360F2-621E-4421-A9E2-0191EF75C3DC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4568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CD9BC-3822-4876-88A4-7ACED692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LLC and PSFB Comparison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DA96-CB2B-41CA-BB1C-44BB1AFF5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FC76D-CF41-4C97-9C63-E609AC98A6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3A4C7-9300-406E-92B7-FC34E2673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06847"/>
            <a:ext cx="8513996" cy="2277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88FA8C-F649-4F38-A60D-C514291BE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1" y="3041787"/>
            <a:ext cx="9144000" cy="310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94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7502399-47BA-459D-BB0F-06BD2E4634A5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1308694" y="2492896"/>
            <a:ext cx="6480175" cy="1368425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9pPr>
          </a:lstStyle>
          <a:p>
            <a:pPr algn="ctr">
              <a:buFont typeface="Wingdings" pitchFamily="2" charset="2"/>
              <a:buNone/>
              <a:defRPr/>
            </a:pPr>
            <a:r>
              <a:rPr lang="en-US" altLang="zh-TW" sz="4000" b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br>
              <a:rPr lang="en-US" altLang="zh-TW" sz="4000" b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4000" b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zh-TW" altLang="en-US" sz="4000" b="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702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82FF-9356-4F83-80D9-EDD4DA75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84638"/>
            <a:ext cx="8532438" cy="504056"/>
          </a:xfrm>
        </p:spPr>
        <p:txBody>
          <a:bodyPr/>
          <a:lstStyle/>
          <a:p>
            <a:r>
              <a:rPr lang="en-US" dirty="0"/>
              <a:t>Power Architecture for Data Center Applications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25D42-B6C3-453C-BB72-6E52FB54D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F6D37-CA96-42EC-8C0A-AC7D55CB53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F29A9-D561-4CBD-A6E9-7BC30429C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1916832"/>
            <a:ext cx="8532439" cy="239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4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C1DC-D1ED-4CFC-80BA-FE1BE0D6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 PFC (Power Factor Corrector)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A228-500B-4335-B9F2-5F496B2A0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C8297-763D-4F96-8C18-F617638F8A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5FF2A-659F-4FB8-8581-5965F9663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2" y="1196752"/>
            <a:ext cx="8738353" cy="233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8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F622-6AF7-4B12-B147-E09801A3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 Converter Key Waveforms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D0C34-5B6B-4A55-BAD0-1B06343BB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ED35B-CC38-43EF-ACFF-E51ECBD0A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E91C4-48E1-4221-BBB8-240B5D0F7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05"/>
          <a:stretch/>
        </p:blipFill>
        <p:spPr>
          <a:xfrm>
            <a:off x="2024363" y="769734"/>
            <a:ext cx="4851893" cy="525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1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5E7B-529A-4EED-B02E-7C2EE3F4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Losses in Boost Inductor in PFC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745C7-FA8B-4122-B373-83F319754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Inductor copper loss:</a:t>
            </a:r>
          </a:p>
          <a:p>
            <a:pPr marL="400050" lvl="1" indent="0">
              <a:buNone/>
            </a:pPr>
            <a:r>
              <a:rPr lang="en-SG" dirty="0" err="1"/>
              <a:t>P</a:t>
            </a:r>
            <a:r>
              <a:rPr lang="en-SG" baseline="-25000" dirty="0" err="1"/>
              <a:t>L,conduction</a:t>
            </a:r>
            <a:r>
              <a:rPr lang="en-SG" baseline="-25000" dirty="0"/>
              <a:t> </a:t>
            </a:r>
            <a:r>
              <a:rPr lang="en-SG" dirty="0"/>
              <a:t>~ I</a:t>
            </a:r>
            <a:r>
              <a:rPr lang="en-SG" baseline="30000" dirty="0"/>
              <a:t>2</a:t>
            </a:r>
            <a:r>
              <a:rPr lang="en-SG" baseline="-25000" dirty="0"/>
              <a:t>L,RMS  </a:t>
            </a:r>
            <a:r>
              <a:rPr lang="en-SG" dirty="0"/>
              <a:t>* </a:t>
            </a:r>
            <a:r>
              <a:rPr lang="en-SG" dirty="0" err="1"/>
              <a:t>R</a:t>
            </a:r>
            <a:r>
              <a:rPr lang="en-SG" baseline="-25000" dirty="0" err="1"/>
              <a:t>inductor,Total</a:t>
            </a:r>
            <a:endParaRPr lang="en-SG" baseline="-25000" dirty="0"/>
          </a:p>
          <a:p>
            <a:pPr marL="400050" lvl="1" indent="0">
              <a:buNone/>
            </a:pPr>
            <a:endParaRPr lang="en-SG" baseline="-25000" dirty="0"/>
          </a:p>
          <a:p>
            <a:pPr marL="400050" lvl="1" indent="0">
              <a:buNone/>
            </a:pPr>
            <a:r>
              <a:rPr lang="en-SG" dirty="0"/>
              <a:t>I</a:t>
            </a:r>
            <a:r>
              <a:rPr lang="en-SG" baseline="-25000" dirty="0"/>
              <a:t>L,RMS1 </a:t>
            </a:r>
            <a:r>
              <a:rPr lang="en-SG" dirty="0"/>
              <a:t>=P</a:t>
            </a:r>
            <a:r>
              <a:rPr lang="en-SG" baseline="-25000" dirty="0"/>
              <a:t>out</a:t>
            </a:r>
            <a:r>
              <a:rPr lang="en-SG" dirty="0"/>
              <a:t>/</a:t>
            </a:r>
            <a:r>
              <a:rPr lang="en-SG" dirty="0" err="1"/>
              <a:t>V</a:t>
            </a:r>
            <a:r>
              <a:rPr lang="en-SG" baseline="-25000" dirty="0" err="1"/>
              <a:t>ac,HL</a:t>
            </a:r>
            <a:r>
              <a:rPr lang="en-SG" baseline="-25000" dirty="0"/>
              <a:t> </a:t>
            </a:r>
            <a:r>
              <a:rPr lang="en-SG" dirty="0"/>
              <a:t>= 1400/240 = 5.83 A</a:t>
            </a:r>
          </a:p>
          <a:p>
            <a:pPr>
              <a:buFont typeface="Wingdings" panose="05000000000000000000" pitchFamily="2" charset="2"/>
              <a:buChar char="q"/>
            </a:pPr>
            <a:endParaRPr lang="en-SG" dirty="0"/>
          </a:p>
          <a:p>
            <a:pPr marL="400050" lvl="1" indent="0">
              <a:buNone/>
            </a:pPr>
            <a:r>
              <a:rPr lang="en-SG" dirty="0"/>
              <a:t>I</a:t>
            </a:r>
            <a:r>
              <a:rPr lang="en-SG" baseline="-25000" dirty="0"/>
              <a:t>L,RMS2 </a:t>
            </a:r>
            <a:r>
              <a:rPr lang="en-SG" dirty="0"/>
              <a:t>=P</a:t>
            </a:r>
            <a:r>
              <a:rPr lang="en-SG" baseline="-25000" dirty="0"/>
              <a:t>out</a:t>
            </a:r>
            <a:r>
              <a:rPr lang="en-SG" dirty="0"/>
              <a:t>/</a:t>
            </a:r>
            <a:r>
              <a:rPr lang="en-SG" dirty="0" err="1"/>
              <a:t>V</a:t>
            </a:r>
            <a:r>
              <a:rPr lang="en-SG" baseline="-25000" dirty="0" err="1"/>
              <a:t>ac,LL</a:t>
            </a:r>
            <a:r>
              <a:rPr lang="en-SG" baseline="-25000" dirty="0"/>
              <a:t> </a:t>
            </a:r>
            <a:r>
              <a:rPr lang="en-SG" dirty="0"/>
              <a:t>= 1050/100 = 10.5 A</a:t>
            </a:r>
          </a:p>
          <a:p>
            <a:pPr marL="400050" lvl="1" indent="0">
              <a:buNone/>
            </a:pP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Inductor core losses</a:t>
            </a:r>
          </a:p>
          <a:p>
            <a:pPr>
              <a:buFont typeface="Wingdings" panose="05000000000000000000" pitchFamily="2" charset="2"/>
              <a:buChar char="q"/>
            </a:pP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CB9A9-4FF9-439F-AAE5-676129FEF8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AB7359-8CB1-4C53-94F0-C8570652C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866482"/>
            <a:ext cx="2339377" cy="77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1CB3-C273-42E5-A9C4-DE64CFD2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3" y="116632"/>
            <a:ext cx="7920878" cy="504056"/>
          </a:xfrm>
        </p:spPr>
        <p:txBody>
          <a:bodyPr/>
          <a:lstStyle/>
          <a:p>
            <a:r>
              <a:rPr lang="en-SG" dirty="0"/>
              <a:t>Conventional DC-DC Resonant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12801-1AC5-474A-BD0D-A01D0779D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89939-686F-4CD6-BAF0-7146751BB7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55732-1DAE-4339-B910-86FD351AD8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4" t="8142" r="972" b="10440"/>
          <a:stretch/>
        </p:blipFill>
        <p:spPr>
          <a:xfrm>
            <a:off x="746453" y="4277667"/>
            <a:ext cx="7381328" cy="1743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FFAF86-88FE-4F3F-8920-A28E51021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19"/>
          <a:stretch/>
        </p:blipFill>
        <p:spPr>
          <a:xfrm>
            <a:off x="157161" y="845414"/>
            <a:ext cx="8829675" cy="343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0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DC18-4083-49A6-95B0-388DA7E2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DC-DC Converter Specifications</a:t>
            </a:r>
            <a:br>
              <a:rPr lang="en-US" altLang="zh-TW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7585-B1E4-4138-A517-F6ADF931F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E8B2C-7B85-46F9-99D3-E71569C5FA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820F088-6B91-4EE8-883F-8053A761C4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358584"/>
              </p:ext>
            </p:extLst>
          </p:nvPr>
        </p:nvGraphicFramePr>
        <p:xfrm>
          <a:off x="780851" y="962217"/>
          <a:ext cx="7582296" cy="40283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7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6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 </a:t>
                      </a:r>
                    </a:p>
                  </a:txBody>
                  <a:tcPr marL="68580" marR="68580" marT="0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68580" marR="68580" marT="0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600" b="0" dirty="0">
                          <a:solidFill>
                            <a:schemeClr val="tx1"/>
                          </a:solidFill>
                          <a:effectLst/>
                        </a:rPr>
                        <a:t>Input voltage</a:t>
                      </a:r>
                      <a:endParaRPr lang="da-DK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380-400 V</a:t>
                      </a:r>
                    </a:p>
                  </a:txBody>
                  <a:tcPr marL="68580" marR="68580" marT="0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600" b="0" dirty="0">
                          <a:solidFill>
                            <a:schemeClr val="tx1"/>
                          </a:solidFill>
                          <a:effectLst/>
                        </a:rPr>
                        <a:t>Output voltage </a:t>
                      </a:r>
                      <a:endParaRPr lang="da-DK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V</a:t>
                      </a:r>
                    </a:p>
                  </a:txBody>
                  <a:tcPr marL="68580" marR="68580" marT="0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0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600" b="0" dirty="0">
                          <a:solidFill>
                            <a:schemeClr val="tx1"/>
                          </a:solidFill>
                          <a:effectLst/>
                        </a:rPr>
                        <a:t>Max. Output current</a:t>
                      </a:r>
                      <a:endParaRPr lang="da-DK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86.07 A (for 100-120 V AC input)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114.75 A (for 200-240 V AC input)</a:t>
                      </a:r>
                    </a:p>
                  </a:txBody>
                  <a:tcPr marL="68580" marR="68580" marT="0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02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600" b="0" dirty="0">
                          <a:solidFill>
                            <a:schemeClr val="tx1"/>
                          </a:solidFill>
                          <a:effectLst/>
                        </a:rPr>
                        <a:t>Target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600" b="0" dirty="0">
                          <a:solidFill>
                            <a:schemeClr val="tx1"/>
                          </a:solidFill>
                          <a:effectLst/>
                        </a:rPr>
                        <a:t>Efficiency</a:t>
                      </a:r>
                      <a:endParaRPr lang="da-DK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 90% @ P</a:t>
                      </a:r>
                      <a:r>
                        <a:rPr lang="en-US" sz="1600" b="0" kern="1200" baseline="-25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6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1400 W (80 PLUS Platinum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 94% @ P</a:t>
                      </a:r>
                      <a:r>
                        <a:rPr lang="en-US" sz="1600" b="0" kern="1200" baseline="-25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6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700 W (80 PLUS Platinum)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 92% @ P</a:t>
                      </a:r>
                      <a:r>
                        <a:rPr lang="en-US" sz="1600" b="0" kern="1200" baseline="-25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6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280 W (80 PLUS Platinum)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 94% @ P</a:t>
                      </a:r>
                      <a:r>
                        <a:rPr lang="en-US" sz="1600" b="0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1400 W (80 PLUS Titanium)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 96% @ P</a:t>
                      </a:r>
                      <a:r>
                        <a:rPr lang="en-US" sz="1600" b="0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700 W (80 PLUS Titanium)</a:t>
                      </a:r>
                    </a:p>
                  </a:txBody>
                  <a:tcPr marL="68580" marR="68580" marT="0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1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600" b="0" dirty="0">
                          <a:solidFill>
                            <a:schemeClr val="tx1"/>
                          </a:solidFill>
                          <a:effectLst/>
                        </a:rPr>
                        <a:t>Switching frequency</a:t>
                      </a:r>
                      <a:endParaRPr lang="da-DK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 kHz ?</a:t>
                      </a:r>
                    </a:p>
                  </a:txBody>
                  <a:tcPr marL="68580" marR="68580" marT="0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38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47C3-6F9F-4989-B5F1-8818DEF6B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04" y="131842"/>
            <a:ext cx="7776863" cy="504056"/>
          </a:xfrm>
        </p:spPr>
        <p:txBody>
          <a:bodyPr/>
          <a:lstStyle/>
          <a:p>
            <a:r>
              <a:rPr lang="en-US" dirty="0"/>
              <a:t>Phase Shifted Full Bridge (PSFB) Converter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E87A7-06BF-49CA-9C52-7B43E3AD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A23EF-B6C1-4A56-9DF1-025794F52E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8845D-C225-4592-A598-B8C6101D2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6611"/>
            <a:ext cx="9144000" cy="44766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CC9307-9256-4701-9A52-ED42F63BACE6}"/>
              </a:ext>
            </a:extLst>
          </p:cNvPr>
          <p:cNvSpPr txBox="1"/>
          <p:nvPr/>
        </p:nvSpPr>
        <p:spPr>
          <a:xfrm>
            <a:off x="0" y="867402"/>
            <a:ext cx="5220072" cy="648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5566340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6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81444</TotalTime>
  <Words>271</Words>
  <Application>Microsoft Office PowerPoint</Application>
  <PresentationFormat>On-screen Show (4:3)</PresentationFormat>
  <Paragraphs>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預設簡報設計</vt:lpstr>
      <vt:lpstr>PowerPoint Presentation</vt:lpstr>
      <vt:lpstr>Outline</vt:lpstr>
      <vt:lpstr>Power Architecture for Data Center Applications</vt:lpstr>
      <vt:lpstr>Boost PFC (Power Factor Corrector)</vt:lpstr>
      <vt:lpstr>Boost Converter Key Waveforms</vt:lpstr>
      <vt:lpstr>Power Losses in Boost Inductor in PFC</vt:lpstr>
      <vt:lpstr>Conventional DC-DC Resonant Converter</vt:lpstr>
      <vt:lpstr>DC-DC Converter Specifications </vt:lpstr>
      <vt:lpstr>Phase Shifted Full Bridge (PSFB) Converter</vt:lpstr>
      <vt:lpstr>PSFB Circuit</vt:lpstr>
      <vt:lpstr>PSFB Circuit Operation</vt:lpstr>
      <vt:lpstr>Voltage Mode Controlled PSFB</vt:lpstr>
      <vt:lpstr>Full-bridge LLC Converter</vt:lpstr>
      <vt:lpstr>LLC Gain</vt:lpstr>
      <vt:lpstr>PowerPoint Presentation</vt:lpstr>
      <vt:lpstr>LLC Gain Curves</vt:lpstr>
      <vt:lpstr>Half-Bridge LLC</vt:lpstr>
      <vt:lpstr>Half-bridge LLC waveforms</vt:lpstr>
      <vt:lpstr>LLC vs PSFB DC-DC Converters</vt:lpstr>
      <vt:lpstr>LLC and PSFB Comparison</vt:lpstr>
      <vt:lpstr>PowerPoint Presentation</vt:lpstr>
    </vt:vector>
  </TitlesOfParts>
  <Company>Windows XP Deployment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Allen CH Lin</dc:creator>
  <cp:lastModifiedBy>Wuheng Chen</cp:lastModifiedBy>
  <cp:revision>2190</cp:revision>
  <cp:lastPrinted>2016-09-22T10:12:01Z</cp:lastPrinted>
  <dcterms:created xsi:type="dcterms:W3CDTF">2005-08-29T02:14:03Z</dcterms:created>
  <dcterms:modified xsi:type="dcterms:W3CDTF">2019-12-06T07:57:22Z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e0e53c-4d26-49e4-ad77-afdf409a8d28_Enabled">
    <vt:lpwstr>True</vt:lpwstr>
  </property>
  <property fmtid="{D5CDD505-2E9C-101B-9397-08002B2CF9AE}" pid="3" name="MSIP_Label_50e0e53c-4d26-49e4-ad77-afdf409a8d28_SiteId">
    <vt:lpwstr>5a7a259b-6730-404b-bc25-5c6c773229ca</vt:lpwstr>
  </property>
  <property fmtid="{D5CDD505-2E9C-101B-9397-08002B2CF9AE}" pid="4" name="MSIP_Label_50e0e53c-4d26-49e4-ad77-afdf409a8d28_Owner">
    <vt:lpwstr>Allen.CH.Lin@liteon.com</vt:lpwstr>
  </property>
  <property fmtid="{D5CDD505-2E9C-101B-9397-08002B2CF9AE}" pid="5" name="MSIP_Label_50e0e53c-4d26-49e4-ad77-afdf409a8d28_SetDate">
    <vt:lpwstr>2018-08-08T08:38:58.3233315Z</vt:lpwstr>
  </property>
  <property fmtid="{D5CDD505-2E9C-101B-9397-08002B2CF9AE}" pid="6" name="MSIP_Label_50e0e53c-4d26-49e4-ad77-afdf409a8d28_Name">
    <vt:lpwstr>Public</vt:lpwstr>
  </property>
  <property fmtid="{D5CDD505-2E9C-101B-9397-08002B2CF9AE}" pid="7" name="MSIP_Label_50e0e53c-4d26-49e4-ad77-afdf409a8d28_Application">
    <vt:lpwstr>Microsoft Azure Information Protection</vt:lpwstr>
  </property>
  <property fmtid="{D5CDD505-2E9C-101B-9397-08002B2CF9AE}" pid="8" name="MSIP_Label_50e0e53c-4d26-49e4-ad77-afdf409a8d28_Extended_MSFT_Method">
    <vt:lpwstr>Manual</vt:lpwstr>
  </property>
  <property fmtid="{D5CDD505-2E9C-101B-9397-08002B2CF9AE}" pid="9" name="Sensitivity">
    <vt:lpwstr>Public</vt:lpwstr>
  </property>
</Properties>
</file>