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2188880" cy="6854760"/>
          </a:xfrm>
          <a:prstGeom prst="rect">
            <a:avLst/>
          </a:prstGeom>
          <a:solidFill>
            <a:srgbClr val="e7e6e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 rot="2700000">
            <a:off x="82800" y="-1384920"/>
            <a:ext cx="2421720" cy="3607920"/>
          </a:xfrm>
          <a:custGeom>
            <a:avLst/>
            <a:gdLst/>
            <a:ahLst/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 rot="2700000">
            <a:off x="1571040" y="-337680"/>
            <a:ext cx="1632600" cy="1632600"/>
          </a:xfrm>
          <a:custGeom>
            <a:avLst/>
            <a:gdLst/>
            <a:ahLst/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 rot="2700000">
            <a:off x="9627840" y="-5400"/>
            <a:ext cx="4056120" cy="2544840"/>
          </a:xfrm>
          <a:custGeom>
            <a:avLst/>
            <a:gdLst/>
            <a:ahLst/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5"/>
          <p:cNvSpPr/>
          <p:nvPr/>
        </p:nvSpPr>
        <p:spPr>
          <a:xfrm rot="2700000">
            <a:off x="10264320" y="1463040"/>
            <a:ext cx="1182600" cy="1182600"/>
          </a:xfrm>
          <a:prstGeom prst="rect">
            <a:avLst/>
          </a:prstGeom>
          <a:solidFill>
            <a:srgbClr val="4472c4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6"/>
          <p:cNvSpPr/>
          <p:nvPr/>
        </p:nvSpPr>
        <p:spPr>
          <a:xfrm rot="2700000">
            <a:off x="-26280" y="5195880"/>
            <a:ext cx="2441520" cy="2363040"/>
          </a:xfrm>
          <a:custGeom>
            <a:avLst/>
            <a:gdLst/>
            <a:ahLst/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7"/>
          <p:cNvSpPr/>
          <p:nvPr/>
        </p:nvSpPr>
        <p:spPr>
          <a:xfrm rot="2700000">
            <a:off x="1771560" y="5437440"/>
            <a:ext cx="925200" cy="925200"/>
          </a:xfrm>
          <a:prstGeom prst="rect">
            <a:avLst/>
          </a:prstGeom>
          <a:solidFill>
            <a:srgbClr val="4472c4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"/>
          <p:cNvSpPr/>
          <p:nvPr/>
        </p:nvSpPr>
        <p:spPr>
          <a:xfrm rot="2700000">
            <a:off x="3401280" y="731520"/>
            <a:ext cx="5385960" cy="5385960"/>
          </a:xfrm>
          <a:custGeom>
            <a:avLst/>
            <a:gdLst/>
            <a:ahLst/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9"/>
          <p:cNvSpPr/>
          <p:nvPr/>
        </p:nvSpPr>
        <p:spPr>
          <a:xfrm rot="2700000">
            <a:off x="2700000" y="30960"/>
            <a:ext cx="6788160" cy="6788160"/>
          </a:xfrm>
          <a:custGeom>
            <a:avLst/>
            <a:gdLst/>
            <a:ahLst/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0"/>
          <p:cNvSpPr/>
          <p:nvPr/>
        </p:nvSpPr>
        <p:spPr>
          <a:xfrm>
            <a:off x="4439520" y="4519080"/>
            <a:ext cx="330948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80808"/>
                </a:solidFill>
                <a:latin typeface="Calibri"/>
                <a:ea typeface="DejaVu Sans"/>
              </a:rPr>
              <a:t>11.05.2022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>
            <a:off x="3204720" y="2353680"/>
            <a:ext cx="5779440" cy="21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2"/>
          <p:cNvSpPr/>
          <p:nvPr/>
        </p:nvSpPr>
        <p:spPr>
          <a:xfrm rot="2700000">
            <a:off x="9629640" y="5455440"/>
            <a:ext cx="2228400" cy="2565720"/>
          </a:xfrm>
          <a:custGeom>
            <a:avLst/>
            <a:gdLst/>
            <a:ahLst/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3"/>
          <p:cNvSpPr/>
          <p:nvPr/>
        </p:nvSpPr>
        <p:spPr>
          <a:xfrm rot="2700000">
            <a:off x="9721440" y="5240880"/>
            <a:ext cx="956880" cy="956880"/>
          </a:xfrm>
          <a:prstGeom prst="rect">
            <a:avLst/>
          </a:prstGeom>
          <a:solidFill>
            <a:srgbClr val="ffc000">
              <a:alpha val="4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4"/>
          <p:cNvSpPr/>
          <p:nvPr/>
        </p:nvSpPr>
        <p:spPr>
          <a:xfrm>
            <a:off x="3204720" y="2353680"/>
            <a:ext cx="5779080" cy="21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Backend Module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80808"/>
                </a:solidFill>
                <a:uFillTx/>
                <a:latin typeface="Calibri Light"/>
                <a:ea typeface="DejaVu Sans"/>
              </a:rPr>
              <a:t>Part 1: Server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G. REST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653040"/>
            <a:ext cx="751320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What is REST (Representational State Transfer)</a:t>
            </a: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2376000"/>
            <a:ext cx="10512360" cy="51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REST = "REpresentational State Transfer".</a:t>
            </a:r>
            <a:endParaRPr b="0" lang="en-GB" sz="26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REST is a principle about how to build servers to support HTTP requests from the frontend.</a:t>
            </a:r>
            <a:endParaRPr b="0" lang="en-GB" sz="26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 RESTful API is an API built around REST principles. </a:t>
            </a:r>
            <a:endParaRPr b="0" lang="en-GB" sz="26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You may not know it, but the server we are building is already using REST principles!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92" name="Picture 2_0" descr="What Are The Reasons To Learn Express.js in 2021?"/>
          <p:cNvPicPr/>
          <p:nvPr/>
        </p:nvPicPr>
        <p:blipFill>
          <a:blip r:embed="rId1"/>
          <a:stretch/>
        </p:blipFill>
        <p:spPr>
          <a:xfrm>
            <a:off x="8532360" y="573840"/>
            <a:ext cx="2858040" cy="74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653040"/>
            <a:ext cx="751320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What is REST (Representational State Transfer)</a:t>
            </a: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2160000"/>
            <a:ext cx="10512360" cy="46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7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In REST, clients make HTTP requests to an API, in order to access or modify data ("resources") in a database. The way the request is written communicates what the client wants the server to do.</a:t>
            </a:r>
            <a:endParaRPr b="0" lang="en-GB" sz="26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 request is generally made up of: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1. A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HTTP method 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-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what operation to perform. The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5 most common methods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are: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GET - get a specific resource, or a collection of resources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POST - create a new resource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DELETE - remove a specific resource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PUT -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entirely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update a resource - "overwrite original resource with new version”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PATCH -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partially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update a resource - "merge original resource with partial new version"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2. A header or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headers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that contain information about the request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3. A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path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to a resource (URL).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4. Optionally a message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body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containing data.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95" name="Picture 2_1" descr="What Are The Reasons To Learn Express.js in 2021?"/>
          <p:cNvPicPr/>
          <p:nvPr/>
        </p:nvPicPr>
        <p:blipFill>
          <a:blip r:embed="rId1"/>
          <a:stretch/>
        </p:blipFill>
        <p:spPr>
          <a:xfrm>
            <a:off x="8532360" y="573840"/>
            <a:ext cx="2858040" cy="74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653040"/>
            <a:ext cx="751320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What is REST (Representational State Transfer)</a:t>
            </a: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2448000"/>
            <a:ext cx="10512360" cy="46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REST makes use of Client-Server Architecture.</a:t>
            </a:r>
            <a:endParaRPr b="0" lang="en-GB" sz="26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This means that RESTful systems are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stateless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, and keep the Client and the Server independent and separate.</a:t>
            </a:r>
            <a:endParaRPr b="0" lang="en-GB" sz="26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The Server doesn't know or care about the state of the Client</a:t>
            </a:r>
            <a:endParaRPr b="0" lang="en-GB" sz="26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The Client doesn't know or care about the state of the Server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98" name="Picture 2_2" descr="What Are The Reasons To Learn Express.js in 2021?"/>
          <p:cNvPicPr/>
          <p:nvPr/>
        </p:nvPicPr>
        <p:blipFill>
          <a:blip r:embed="rId1"/>
          <a:stretch/>
        </p:blipFill>
        <p:spPr>
          <a:xfrm>
            <a:off x="8532360" y="573840"/>
            <a:ext cx="2858040" cy="74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437040"/>
            <a:ext cx="751320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REST - Resources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8080" y="1440000"/>
            <a:ext cx="10512360" cy="52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In REST an endpoint can point to something we want to do, e.g. "/register", "/login".</a:t>
            </a:r>
            <a:endParaRPr b="0" lang="en-GB" sz="26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More often, an endpoint can point to a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resource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in our data we want to access or change.</a:t>
            </a:r>
            <a:endParaRPr b="0" lang="en-GB" sz="26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 resource is a part of the data being accessed by the API.</a:t>
            </a:r>
            <a:endParaRPr b="0" lang="en-GB" sz="26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 resource could be: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- a list (collection) of all users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- a list (collection) of some users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- a single user object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- one of the properties of a single user object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- etc...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101" name="Picture 2_3" descr="What Are The Reasons To Learn Express.js in 2021?"/>
          <p:cNvPicPr/>
          <p:nvPr/>
        </p:nvPicPr>
        <p:blipFill>
          <a:blip r:embed="rId1"/>
          <a:stretch/>
        </p:blipFill>
        <p:spPr>
          <a:xfrm>
            <a:off x="8532360" y="573840"/>
            <a:ext cx="2858040" cy="74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437040"/>
            <a:ext cx="751320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REST - Resources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38080" y="1224000"/>
            <a:ext cx="10512360" cy="532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When accessing a resource via a HTTP request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endParaRPr b="0" lang="en-GB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b="1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path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specifies the location ("address") of the resource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you want to access.</a:t>
            </a:r>
            <a:endParaRPr b="0" lang="en-GB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HTTP </a:t>
            </a:r>
            <a:r>
              <a:rPr b="1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method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chosen defines what should happen to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that resource.</a:t>
            </a:r>
            <a:endParaRPr b="0" lang="en-GB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GB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Some example HTTP methods and resources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GB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GET /users --&gt; </a:t>
            </a:r>
            <a:r>
              <a:rPr b="0" i="1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GET a list (collection) of all users</a:t>
            </a:r>
            <a:endParaRPr b="0" lang="en-GB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GET /users/1 --&gt; </a:t>
            </a:r>
            <a:r>
              <a:rPr b="0" i="1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GET the user object with id 1</a:t>
            </a:r>
            <a:endParaRPr b="0" lang="en-GB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POST /users --&gt; </a:t>
            </a:r>
            <a:r>
              <a:rPr b="0" i="1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a new user object in the "users" list </a:t>
            </a:r>
            <a:r>
              <a:rPr b="0" i="1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(collection)</a:t>
            </a:r>
            <a:endParaRPr b="0" lang="en-GB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DELETE /users/1 --&gt; </a:t>
            </a:r>
            <a:r>
              <a:rPr b="0" i="1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Delete the user object with id 1</a:t>
            </a:r>
            <a:endParaRPr b="0" lang="en-GB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GB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You should aim to make your endpoints </a:t>
            </a:r>
            <a:r>
              <a:rPr b="1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consistent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easily </a:t>
            </a:r>
            <a:r>
              <a:rPr b="1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understandable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GB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What resource are you trying to access?</a:t>
            </a:r>
            <a:endParaRPr b="0" lang="en-GB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Where does it live? (path)</a:t>
            </a:r>
            <a:endParaRPr b="0" lang="en-GB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What will you do with the resource? (HTTP method)</a:t>
            </a:r>
            <a:endParaRPr b="0" lang="en-GB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04" name="Picture 2_4" descr="What Are The Reasons To Learn Express.js in 2021?"/>
          <p:cNvPicPr/>
          <p:nvPr/>
        </p:nvPicPr>
        <p:blipFill>
          <a:blip r:embed="rId1"/>
          <a:stretch/>
        </p:blipFill>
        <p:spPr>
          <a:xfrm>
            <a:off x="8532360" y="573840"/>
            <a:ext cx="2858040" cy="74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437040"/>
            <a:ext cx="751320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REST - JSON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38080" y="1944000"/>
            <a:ext cx="10512360" cy="511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Generally, data is sent in a JSON format.</a:t>
            </a:r>
            <a:endParaRPr b="0" lang="en-GB" sz="24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(The other accepted data type is XML, which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is outside the scope of this course)</a:t>
            </a:r>
            <a:endParaRPr b="0" lang="en-GB" sz="24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JSON is the most popular data format - it can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 used across many programming languages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(not just JS), and is relatively easy to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read/understand.</a:t>
            </a:r>
            <a:endParaRPr b="0" lang="en-GB" sz="2400" spc="-1" strike="noStrike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Good RESTful APIs also make common use of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HTTP status codes: e.g. 200, 201, 404.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07" name="Picture 2_5" descr="What Are The Reasons To Learn Express.js in 2021?"/>
          <p:cNvPicPr/>
          <p:nvPr/>
        </p:nvPicPr>
        <p:blipFill>
          <a:blip r:embed="rId1"/>
          <a:stretch/>
        </p:blipFill>
        <p:spPr>
          <a:xfrm>
            <a:off x="8532360" y="573840"/>
            <a:ext cx="2858040" cy="74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2021-01-11T19:30:28Z</dcterms:created>
  <dc:creator>Jamie Cartwright</dc:creator>
  <dc:description/>
  <dc:language>en-GB</dc:language>
  <cp:lastModifiedBy/>
  <dcterms:modified xsi:type="dcterms:W3CDTF">2022-05-11T11:52:13Z</dcterms:modified>
  <cp:revision>159</cp:revision>
  <dc:subject/>
  <dc:title>Error Handling in Express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