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 rot="2700000">
            <a:off x="82800" y="-1385640"/>
            <a:ext cx="2423160" cy="3609360"/>
          </a:xfrm>
          <a:custGeom>
            <a:avLst/>
            <a:gdLst/>
            <a:ahLst/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"/>
          <p:cNvSpPr/>
          <p:nvPr/>
        </p:nvSpPr>
        <p:spPr>
          <a:xfrm rot="2700000">
            <a:off x="1571040" y="-338040"/>
            <a:ext cx="1634040" cy="1634040"/>
          </a:xfrm>
          <a:custGeom>
            <a:avLst/>
            <a:gdLst/>
            <a:ahLst/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"/>
          <p:cNvSpPr/>
          <p:nvPr/>
        </p:nvSpPr>
        <p:spPr>
          <a:xfrm rot="2700000">
            <a:off x="9627840" y="-5760"/>
            <a:ext cx="4057560" cy="2546280"/>
          </a:xfrm>
          <a:custGeom>
            <a:avLst/>
            <a:gdLst/>
            <a:ahLst/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5"/>
          <p:cNvSpPr/>
          <p:nvPr/>
        </p:nvSpPr>
        <p:spPr>
          <a:xfrm rot="2700000">
            <a:off x="10263600" y="1464480"/>
            <a:ext cx="1184040" cy="118404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6"/>
          <p:cNvSpPr/>
          <p:nvPr/>
        </p:nvSpPr>
        <p:spPr>
          <a:xfrm rot="2700000">
            <a:off x="-27720" y="5196960"/>
            <a:ext cx="2442960" cy="2364480"/>
          </a:xfrm>
          <a:custGeom>
            <a:avLst/>
            <a:gdLst/>
            <a:ahLst/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7"/>
          <p:cNvSpPr/>
          <p:nvPr/>
        </p:nvSpPr>
        <p:spPr>
          <a:xfrm rot="2700000">
            <a:off x="1770840" y="5438520"/>
            <a:ext cx="926640" cy="92664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8"/>
          <p:cNvSpPr/>
          <p:nvPr/>
        </p:nvSpPr>
        <p:spPr>
          <a:xfrm rot="2700000">
            <a:off x="3401280" y="732600"/>
            <a:ext cx="5387400" cy="5387400"/>
          </a:xfrm>
          <a:custGeom>
            <a:avLst/>
            <a:gdLst/>
            <a:ahLst/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9"/>
          <p:cNvSpPr/>
          <p:nvPr/>
        </p:nvSpPr>
        <p:spPr>
          <a:xfrm rot="2700000">
            <a:off x="2700000" y="32040"/>
            <a:ext cx="6789600" cy="6789600"/>
          </a:xfrm>
          <a:custGeom>
            <a:avLst/>
            <a:gdLst/>
            <a:ahLst/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10"/>
          <p:cNvSpPr/>
          <p:nvPr/>
        </p:nvSpPr>
        <p:spPr>
          <a:xfrm>
            <a:off x="4439520" y="4519080"/>
            <a:ext cx="33109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80808"/>
                </a:solidFill>
                <a:latin typeface="Calibri"/>
                <a:ea typeface="DejaVu Sans"/>
              </a:rPr>
              <a:t>16.05.2022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6" name="CustomShape 11"/>
          <p:cNvSpPr/>
          <p:nvPr/>
        </p:nvSpPr>
        <p:spPr>
          <a:xfrm rot="2700000">
            <a:off x="9629640" y="5456520"/>
            <a:ext cx="2229840" cy="2567160"/>
          </a:xfrm>
          <a:custGeom>
            <a:avLst/>
            <a:gdLst/>
            <a:ahLst/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12"/>
          <p:cNvSpPr/>
          <p:nvPr/>
        </p:nvSpPr>
        <p:spPr>
          <a:xfrm rot="2700000">
            <a:off x="9720720" y="5241960"/>
            <a:ext cx="958320" cy="9583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13"/>
          <p:cNvSpPr/>
          <p:nvPr/>
        </p:nvSpPr>
        <p:spPr>
          <a:xfrm>
            <a:off x="3204720" y="2353680"/>
            <a:ext cx="5777280" cy="21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n-GB" sz="3600" spc="-1" strike="noStrike">
                <a:solidFill>
                  <a:srgbClr val="080808"/>
                </a:solidFill>
                <a:latin typeface="Calibri Light"/>
                <a:ea typeface="DejaVu Sans"/>
              </a:rPr>
              <a:t>Backend Module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80808"/>
                </a:solidFill>
                <a:uFillTx/>
                <a:latin typeface="Calibri Light"/>
                <a:ea typeface="DejaVu Sans"/>
              </a:rPr>
              <a:t>Part 1: Server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3600" spc="-1" strike="noStrike">
                <a:solidFill>
                  <a:srgbClr val="080808"/>
                </a:solidFill>
                <a:latin typeface="Calibri Light"/>
                <a:ea typeface="DejaVu Sans"/>
              </a:rPr>
              <a:t>I. Backend deployment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Backend deployment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202572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At the end of the last module, you used </a:t>
            </a:r>
            <a:r>
              <a:rPr b="1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GitHub Pages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 to deploy your React (frontend) app.</a:t>
            </a:r>
            <a:endParaRPr b="0" lang="en-GB" sz="25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This worked fine, as your React frontend simply needs a </a:t>
            </a:r>
            <a:r>
              <a:rPr b="0" lang="en-GB" sz="25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static host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endParaRPr b="0" lang="en-GB" sz="25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A static host is a server which can serve your React app’s assets (HTML, CSS and JS files), to be displayed in the client’s browser. No server-side code needs to be executed.</a:t>
            </a:r>
            <a:endParaRPr b="0" lang="en-GB" sz="25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However, </a:t>
            </a:r>
            <a:r>
              <a:rPr b="0" lang="en-GB" sz="25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GitHub Pages will not work to deploy your Node.js backend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, as it does not support server-side technology.</a:t>
            </a:r>
            <a:endParaRPr b="0" lang="en-GB" sz="25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As your backend is written using Node.js, you will need to deploy to a host which can execute server-side code.</a:t>
            </a:r>
            <a:endParaRPr b="0" lang="en-GB" sz="2500" spc="-1" strike="noStrike">
              <a:latin typeface="Arial"/>
            </a:endParaRPr>
          </a:p>
        </p:txBody>
      </p:sp>
      <p:pic>
        <p:nvPicPr>
          <p:cNvPr id="91" name="Picture 2" descr=""/>
          <p:cNvPicPr/>
          <p:nvPr/>
        </p:nvPicPr>
        <p:blipFill>
          <a:blip r:embed="rId1"/>
          <a:stretch/>
        </p:blipFill>
        <p:spPr>
          <a:xfrm>
            <a:off x="9180000" y="409680"/>
            <a:ext cx="2257200" cy="138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Backend deployment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66080" y="180972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So to deploy our Node.js backend, we will need a hosting provider which can run server-side code as well as static assets.</a:t>
            </a:r>
            <a:endParaRPr b="0" lang="en-GB" sz="25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To repeat: this does </a:t>
            </a:r>
            <a:r>
              <a:rPr b="0" lang="en-GB" sz="25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not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 include GitHub Pages!</a:t>
            </a:r>
            <a:endParaRPr b="0" lang="en-GB" sz="25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Instead, options for hosting our Node.js backend include:</a:t>
            </a:r>
            <a:endParaRPr b="0" lang="en-GB" sz="25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Heroku / Vercel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 (popular “managed” cloud application platforms).</a:t>
            </a:r>
            <a:endParaRPr b="0" lang="en-GB" sz="2500" spc="-1" strike="noStrike">
              <a:latin typeface="Arial"/>
            </a:endParaRPr>
          </a:p>
          <a:p>
            <a:pPr lvl="2" marL="648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Pros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: Ease of use, performance and scalability</a:t>
            </a:r>
            <a:endParaRPr b="0" lang="en-GB" sz="22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5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A </a:t>
            </a:r>
            <a:r>
              <a:rPr b="1" lang="en-GB" sz="25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VPS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 (a Virtual Private Server, running on a “parent” server with multiple users).</a:t>
            </a:r>
            <a:endParaRPr b="0" lang="en-GB" sz="2500" spc="-1" strike="noStrike">
              <a:latin typeface="Arial"/>
            </a:endParaRPr>
          </a:p>
          <a:p>
            <a:pPr lvl="2" marL="648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Pros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: Security and customization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94" name="Picture 2_0" descr=""/>
          <p:cNvPicPr/>
          <p:nvPr/>
        </p:nvPicPr>
        <p:blipFill>
          <a:blip r:embed="rId1"/>
          <a:stretch/>
        </p:blipFill>
        <p:spPr>
          <a:xfrm>
            <a:off x="9180000" y="409680"/>
            <a:ext cx="2257200" cy="1380600"/>
          </a:xfrm>
          <a:prstGeom prst="rect">
            <a:avLst/>
          </a:prstGeom>
          <a:ln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6408000" y="5580000"/>
            <a:ext cx="5687280" cy="10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16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  <a:ea typeface="DejaVu Sans"/>
              </a:rPr>
              <a:t>Cloud hosting vs VPS resource: https://www.hostgator.com/blog/cloud-vs-vps-hosting/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Today’s deployment plan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38080" y="209772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Today we will use cloud hosting to deploy both our backend (using </a:t>
            </a:r>
            <a:r>
              <a:rPr b="1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Heroku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) and frontend (using </a:t>
            </a:r>
            <a:r>
              <a:rPr b="1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Vercel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).</a:t>
            </a:r>
            <a:endParaRPr b="0" lang="en-GB" sz="25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Both are popular, scalable options which offer free plans to get us started with deploying (not so helpful for a real app!) </a:t>
            </a:r>
            <a:endParaRPr b="0" lang="en-GB" sz="25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Today, we will deploy our backend/frontend only </a:t>
            </a:r>
            <a:r>
              <a:rPr b="0" lang="en-GB" sz="25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once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. To do this, we can use the </a:t>
            </a:r>
            <a:r>
              <a:rPr b="0" lang="en-GB" sz="25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Heroku CLI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 (backend) and </a:t>
            </a:r>
            <a:r>
              <a:rPr b="0" lang="en-GB" sz="25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Vercel CLI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 (frontend).</a:t>
            </a:r>
            <a:endParaRPr b="0" lang="en-GB" sz="25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Later in this module (as our project gets closer to completion), we will configure our cloud hosting to </a:t>
            </a:r>
            <a:r>
              <a:rPr b="0" lang="en-GB" sz="25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automatically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 update our deployments every time we push changes to GitHub!</a:t>
            </a:r>
            <a:endParaRPr b="0" lang="en-GB" sz="2500" spc="-1" strike="noStrike">
              <a:latin typeface="Arial"/>
            </a:endParaRPr>
          </a:p>
        </p:txBody>
      </p:sp>
      <p:pic>
        <p:nvPicPr>
          <p:cNvPr id="98" name="Picture 2_1" descr=""/>
          <p:cNvPicPr/>
          <p:nvPr/>
        </p:nvPicPr>
        <p:blipFill>
          <a:blip r:embed="rId1"/>
          <a:stretch/>
        </p:blipFill>
        <p:spPr>
          <a:xfrm>
            <a:off x="9180000" y="409680"/>
            <a:ext cx="2257200" cy="138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Environment Variables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38080" y="195372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Deploying your project means there will be two “versions” of the project – the local version on your computer, and the deployed (production) version accessible via the web. </a:t>
            </a:r>
            <a:endParaRPr b="0" lang="en-GB" sz="25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This means we will also need to define some </a:t>
            </a:r>
            <a:r>
              <a:rPr b="1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environment variables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. These are variables which take different values depending on the environment (i.e. local or production).</a:t>
            </a:r>
            <a:endParaRPr b="0" lang="en-GB" sz="25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E.g. in the local environment our server is accessed via </a:t>
            </a:r>
            <a:r>
              <a:rPr b="0" lang="en-GB" sz="25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http://localhost:3001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. But in the production environment, the server will be accessed via the URL of our </a:t>
            </a:r>
            <a:r>
              <a:rPr b="0" lang="en-GB" sz="25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Heroku deployment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GB" sz="25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Today we will implement an environment variable in our frontend repo. Later, once we have started using MongoDB, we will also have to create some in our backend repo.</a:t>
            </a:r>
            <a:endParaRPr b="0" lang="en-GB" sz="2500" spc="-1" strike="noStrike">
              <a:latin typeface="Arial"/>
            </a:endParaRPr>
          </a:p>
        </p:txBody>
      </p:sp>
      <p:pic>
        <p:nvPicPr>
          <p:cNvPr id="101" name="Picture 2_2" descr=""/>
          <p:cNvPicPr/>
          <p:nvPr/>
        </p:nvPicPr>
        <p:blipFill>
          <a:blip r:embed="rId1"/>
          <a:stretch/>
        </p:blipFill>
        <p:spPr>
          <a:xfrm>
            <a:off x="9180000" y="409680"/>
            <a:ext cx="2257200" cy="138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765756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Step 1: Backend Deployment with Heroku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38080" y="199188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1. Sign up to Heroku</a:t>
            </a:r>
            <a:endParaRPr b="0" lang="en-GB" sz="25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2. Set up new app with “Create new app”</a:t>
            </a:r>
            <a:endParaRPr b="0" lang="en-GB" sz="25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Choose unique name + region</a:t>
            </a:r>
            <a:endParaRPr b="0" lang="en-GB" sz="22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Deployment method = “Heroku Git”</a:t>
            </a:r>
            <a:endParaRPr b="0" lang="en-GB" sz="22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3. Follow the instructions to install Heroki CLI</a:t>
            </a:r>
            <a:endParaRPr b="0" lang="en-GB" sz="25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4. Initialize a Git repo in your “backend” directory</a:t>
            </a:r>
            <a:endParaRPr b="0" lang="en-GB" sz="25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First, remember to add a .gitignore file</a:t>
            </a:r>
            <a:endParaRPr b="0" lang="en-GB" sz="22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5. Add the Heroku remote to your Git repo</a:t>
            </a:r>
            <a:endParaRPr b="0" lang="en-GB" sz="25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6. Deploy your application by pushing to the Heroku remote</a:t>
            </a:r>
            <a:endParaRPr b="0" lang="en-GB" sz="25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7. Test your deployment using Postman! </a:t>
            </a:r>
            <a:endParaRPr b="0" lang="en-GB" sz="2500" spc="-1" strike="noStrike">
              <a:latin typeface="Arial"/>
            </a:endParaRPr>
          </a:p>
        </p:txBody>
      </p:sp>
      <p:pic>
        <p:nvPicPr>
          <p:cNvPr id="104" name="Picture 2_3" descr=""/>
          <p:cNvPicPr/>
          <p:nvPr/>
        </p:nvPicPr>
        <p:blipFill>
          <a:blip r:embed="rId1"/>
          <a:stretch/>
        </p:blipFill>
        <p:spPr>
          <a:xfrm>
            <a:off x="9180000" y="409680"/>
            <a:ext cx="2257200" cy="138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765756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Step 2: Frontend Deployment with Vercel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38080" y="1944000"/>
            <a:ext cx="10513800" cy="43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1. Set up environment variable</a:t>
            </a:r>
            <a:endParaRPr b="0" lang="en-GB" sz="22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Create “.env.local” and “.env.production” files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Add new “.env.production” file to “.gitignore”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Update code with new environment variable</a:t>
            </a:r>
            <a:endParaRPr b="0" lang="en-GB" sz="1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2. Sign up to Vercel</a:t>
            </a:r>
            <a:endParaRPr b="0" lang="en-GB" sz="22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3. Install the Vercel CLI</a:t>
            </a:r>
            <a:endParaRPr b="0" lang="en-GB" sz="22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4. Deploy your frontend using the “vercel” command</a:t>
            </a:r>
            <a:endParaRPr b="0" lang="en-GB" sz="22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5. Update the “.env.production” environment variable with your Heroku backend URL</a:t>
            </a:r>
            <a:endParaRPr b="0" lang="en-GB" sz="22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6. Deploy again with “vercel” (pretty easy!)</a:t>
            </a:r>
            <a:endParaRPr b="0" lang="en-GB" sz="22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7. Test your deployed frontend – is it connected to your Heroku backend?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107" name="Picture 2_4" descr=""/>
          <p:cNvPicPr/>
          <p:nvPr/>
        </p:nvPicPr>
        <p:blipFill>
          <a:blip r:embed="rId1"/>
          <a:stretch/>
        </p:blipFill>
        <p:spPr>
          <a:xfrm>
            <a:off x="9180000" y="409680"/>
            <a:ext cx="2257200" cy="138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Application>LibreOffice/6.4.7.2$Linux_X86_64 LibreOffice_project/40$Build-2</Application>
  <Words>785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2021-01-11T19:30:28Z</dcterms:created>
  <dc:creator>Jamie Cartwright</dc:creator>
  <dc:description/>
  <dc:language>en-GB</dc:language>
  <cp:lastModifiedBy/>
  <dcterms:modified xsi:type="dcterms:W3CDTF">2022-05-16T07:17:08Z</dcterms:modified>
  <cp:revision>160</cp:revision>
  <dc:subject/>
  <dc:title>Error Handling in Express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