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12178800" cy="6844680"/>
          </a:xfrm>
          <a:prstGeom prst="rect">
            <a:avLst/>
          </a:prstGeom>
          <a:solidFill>
            <a:srgbClr val="e7e6e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rot="2700000">
            <a:off x="82800" y="-1381680"/>
            <a:ext cx="2411640" cy="3597840"/>
          </a:xfrm>
          <a:custGeom>
            <a:avLst/>
            <a:gdLst/>
            <a:ahLst/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 rot="2700000">
            <a:off x="1571040" y="-335160"/>
            <a:ext cx="1622520" cy="1622520"/>
          </a:xfrm>
          <a:custGeom>
            <a:avLst/>
            <a:gdLst/>
            <a:ahLst/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 rot="2700000">
            <a:off x="9627840" y="-2520"/>
            <a:ext cx="4046040" cy="2534760"/>
          </a:xfrm>
          <a:custGeom>
            <a:avLst/>
            <a:gdLst/>
            <a:ahLst/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5"/>
          <p:cNvSpPr/>
          <p:nvPr/>
        </p:nvSpPr>
        <p:spPr>
          <a:xfrm rot="2700000">
            <a:off x="10269360" y="1455840"/>
            <a:ext cx="1172520" cy="117252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6"/>
          <p:cNvSpPr/>
          <p:nvPr/>
        </p:nvSpPr>
        <p:spPr>
          <a:xfrm rot="2700000">
            <a:off x="-16200" y="5189040"/>
            <a:ext cx="2431440" cy="2352960"/>
          </a:xfrm>
          <a:custGeom>
            <a:avLst/>
            <a:gdLst/>
            <a:ahLst/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7"/>
          <p:cNvSpPr/>
          <p:nvPr/>
        </p:nvSpPr>
        <p:spPr>
          <a:xfrm rot="2700000">
            <a:off x="1776600" y="5429880"/>
            <a:ext cx="915120" cy="915120"/>
          </a:xfrm>
          <a:prstGeom prst="rect">
            <a:avLst/>
          </a:prstGeom>
          <a:solidFill>
            <a:srgbClr val="4472c4">
              <a:alpha val="3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8"/>
          <p:cNvSpPr/>
          <p:nvPr/>
        </p:nvSpPr>
        <p:spPr>
          <a:xfrm rot="2700000">
            <a:off x="3401280" y="724680"/>
            <a:ext cx="5375880" cy="5375880"/>
          </a:xfrm>
          <a:custGeom>
            <a:avLst/>
            <a:gdLst/>
            <a:ahLst/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9"/>
          <p:cNvSpPr/>
          <p:nvPr/>
        </p:nvSpPr>
        <p:spPr>
          <a:xfrm rot="2700000">
            <a:off x="2700000" y="23400"/>
            <a:ext cx="6778080" cy="6778080"/>
          </a:xfrm>
          <a:custGeom>
            <a:avLst/>
            <a:gdLst/>
            <a:ahLst/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10"/>
          <p:cNvSpPr/>
          <p:nvPr/>
        </p:nvSpPr>
        <p:spPr>
          <a:xfrm>
            <a:off x="4439520" y="4519080"/>
            <a:ext cx="329940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80808"/>
                </a:solidFill>
                <a:latin typeface="Calibri"/>
                <a:ea typeface="DejaVu Sans"/>
              </a:rPr>
              <a:t>15.06.2022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 rot="2700000">
            <a:off x="9629640" y="5448600"/>
            <a:ext cx="2218320" cy="2555640"/>
          </a:xfrm>
          <a:custGeom>
            <a:avLst/>
            <a:gdLst/>
            <a:ahLst/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 rot="2700000">
            <a:off x="9726480" y="5234040"/>
            <a:ext cx="946800" cy="946800"/>
          </a:xfrm>
          <a:prstGeom prst="rect">
            <a:avLst/>
          </a:prstGeom>
          <a:solidFill>
            <a:srgbClr val="ffc000">
              <a:alpha val="40000"/>
            </a:srgbClr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3"/>
          <p:cNvSpPr/>
          <p:nvPr/>
        </p:nvSpPr>
        <p:spPr>
          <a:xfrm>
            <a:off x="3204720" y="2353680"/>
            <a:ext cx="5765760" cy="21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Backend Module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80808"/>
                </a:solidFill>
                <a:uFillTx/>
                <a:latin typeface="Calibri Light"/>
                <a:ea typeface="DejaVu Sans"/>
              </a:rPr>
              <a:t>Part 4: Security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GB" sz="3600" spc="-1" strike="noStrike">
                <a:solidFill>
                  <a:srgbClr val="080808"/>
                </a:solidFill>
                <a:latin typeface="Calibri Light"/>
                <a:ea typeface="DejaVu Sans"/>
              </a:rPr>
              <a:t>D. Data Validation and Sanitization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Why validate data on the backend?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73000" y="1958760"/>
            <a:ext cx="1050228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to make sure it is valid! E.g. When registering, has the user given a valid username / email address?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Without validation, we may receive malicious or useless data from the frontend.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Frontend validation is good to have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as well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as backend validation, but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not enough on its own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as it can be bypassed.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"Never trust what you receive from the frontend!"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So far we have been using Mongoose validation in our models. However, today we will also create some validation middleware...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Validation middleware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629720"/>
            <a:ext cx="1050228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Today’s goal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 some simple validation middleware.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 middleware can validate the data received from the frontend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before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we allow it to reach the relevant controller function.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good, as we can prevent malicious/useless data even reaching our Mongoose logic. This makes our server more secure.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Instead, if the middleware identifies bad data, we can immediately send an error response.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think of validation middleware as like a "security guard" for our code - it "stands guard", and only lets acceptable data through to the controller function.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Validation middleware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007880" y="1820880"/>
            <a:ext cx="4372560" cy="401040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576000" y="2798640"/>
            <a:ext cx="1943280" cy="18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from frontend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9144000" y="3014640"/>
            <a:ext cx="2519280" cy="12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40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 function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00" name="Line 4"/>
          <p:cNvSpPr/>
          <p:nvPr/>
        </p:nvSpPr>
        <p:spPr>
          <a:xfrm>
            <a:off x="2196000" y="3456000"/>
            <a:ext cx="144000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2700000" y="2763000"/>
            <a:ext cx="395280" cy="6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4032000" y="5940000"/>
            <a:ext cx="4247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middleware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Validation: “express-validator”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557720"/>
            <a:ext cx="1050228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also validate data using the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“express-validator”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package. This can do your validation quickly and simply.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express-validator can save you time and effort writing validation logic yourself, which would require a lot of care not to leave "holes".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express-validator is reliable, and is used widely.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It can't do everything - e.g. check if a value is already in your db. But that's ok - we can use Mongoose for that.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But express-validator (and validation middleware generally!) lets you validate data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before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you do anything with Mongoose.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Remember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it's bad practice to just let any data through!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6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Validation: “express-validator”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2205720"/>
            <a:ext cx="1050228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Goals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1. Update the “requiredValues” middleware to use express-validator.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2. Use express-validator to create custom validation middleware for specific routes.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7508880" cy="13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GB" sz="3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Sanitization: “express-validator”</a:t>
            </a:r>
            <a:endParaRPr b="0" lang="en-GB" sz="3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38080" y="1917720"/>
            <a:ext cx="10502280" cy="383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also use express-validator to </a:t>
            </a: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sanitize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our data before it gets to the relevant controller function.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Sanitization means "cleaning up".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 this context, is means making sure that data is in a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valid format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before continuing.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Q: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So what if the user, when they create an album, leaves some </a:t>
            </a:r>
            <a:r>
              <a:rPr b="0" lang="en-GB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whitespace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before/after the title or the band?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A:</a:t>
            </a: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The whitespace is also saved in the document!</a:t>
            </a:r>
            <a:endParaRPr b="0" lang="en-GB" sz="2600" spc="-1" strike="noStrike">
              <a:latin typeface="Arial"/>
            </a:endParaRPr>
          </a:p>
          <a:p>
            <a:pPr marL="216000" indent="-214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fix this using express-validator...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GB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8352000" y="748800"/>
            <a:ext cx="3210840" cy="70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2021-01-11T19:30:28Z</dcterms:created>
  <dc:creator>Jamie Cartwright</dc:creator>
  <dc:description/>
  <dc:language>en-GB</dc:language>
  <cp:lastModifiedBy/>
  <dcterms:modified xsi:type="dcterms:W3CDTF">2022-06-15T11:33:54Z</dcterms:modified>
  <cp:revision>522</cp:revision>
  <dc:subject/>
  <dc:title>Error Handling in Express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