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2"/>
          <p:cNvSpPr/>
          <p:nvPr/>
        </p:nvSpPr>
        <p:spPr>
          <a:xfrm rot="2700000">
            <a:off x="82800" y="-1385640"/>
            <a:ext cx="2423880" cy="3610080"/>
          </a:xfrm>
          <a:custGeom>
            <a:avLst/>
            <a:gdLst/>
            <a:ahLst/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3"/>
          <p:cNvSpPr/>
          <p:nvPr/>
        </p:nvSpPr>
        <p:spPr>
          <a:xfrm rot="2700000">
            <a:off x="1571040" y="-338760"/>
            <a:ext cx="1634760" cy="1634760"/>
          </a:xfrm>
          <a:custGeom>
            <a:avLst/>
            <a:gdLst/>
            <a:ahLst/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"/>
          <p:cNvSpPr/>
          <p:nvPr/>
        </p:nvSpPr>
        <p:spPr>
          <a:xfrm rot="2700000">
            <a:off x="9627840" y="-6480"/>
            <a:ext cx="4058280" cy="2547000"/>
          </a:xfrm>
          <a:custGeom>
            <a:avLst/>
            <a:gdLst/>
            <a:ahLst/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5"/>
          <p:cNvSpPr/>
          <p:nvPr/>
        </p:nvSpPr>
        <p:spPr>
          <a:xfrm rot="2700000">
            <a:off x="10263240" y="1464840"/>
            <a:ext cx="1184760" cy="118476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6"/>
          <p:cNvSpPr/>
          <p:nvPr/>
        </p:nvSpPr>
        <p:spPr>
          <a:xfrm rot="2700000">
            <a:off x="-28440" y="5197680"/>
            <a:ext cx="2443680" cy="2365200"/>
          </a:xfrm>
          <a:custGeom>
            <a:avLst/>
            <a:gdLst/>
            <a:ahLst/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7"/>
          <p:cNvSpPr/>
          <p:nvPr/>
        </p:nvSpPr>
        <p:spPr>
          <a:xfrm rot="2700000">
            <a:off x="1770480" y="5438880"/>
            <a:ext cx="927360" cy="92736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8"/>
          <p:cNvSpPr/>
          <p:nvPr/>
        </p:nvSpPr>
        <p:spPr>
          <a:xfrm rot="2700000">
            <a:off x="3401280" y="733320"/>
            <a:ext cx="5388120" cy="5388120"/>
          </a:xfrm>
          <a:custGeom>
            <a:avLst/>
            <a:gdLst/>
            <a:ahLst/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9"/>
          <p:cNvSpPr/>
          <p:nvPr/>
        </p:nvSpPr>
        <p:spPr>
          <a:xfrm rot="2700000">
            <a:off x="2700000" y="32040"/>
            <a:ext cx="6790320" cy="6790320"/>
          </a:xfrm>
          <a:custGeom>
            <a:avLst/>
            <a:gdLst/>
            <a:ahLst/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10"/>
          <p:cNvSpPr/>
          <p:nvPr/>
        </p:nvSpPr>
        <p:spPr>
          <a:xfrm>
            <a:off x="4439520" y="4519080"/>
            <a:ext cx="33116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80808"/>
                </a:solidFill>
                <a:latin typeface="Calibri"/>
                <a:ea typeface="DejaVu Sans"/>
              </a:rPr>
              <a:t>27.04.2022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6" name="CustomShape 11"/>
          <p:cNvSpPr/>
          <p:nvPr/>
        </p:nvSpPr>
        <p:spPr>
          <a:xfrm>
            <a:off x="3204720" y="2353680"/>
            <a:ext cx="5781600" cy="21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GB" sz="3600" spc="-1" strike="noStrike">
                <a:solidFill>
                  <a:srgbClr val="080808"/>
                </a:solidFill>
                <a:latin typeface="Calibri Light"/>
                <a:ea typeface="DejaVu Sans"/>
              </a:rPr>
              <a:t>Introduction to the “Backend” module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87" name="CustomShape 12"/>
          <p:cNvSpPr/>
          <p:nvPr/>
        </p:nvSpPr>
        <p:spPr>
          <a:xfrm rot="2700000">
            <a:off x="9629640" y="5457240"/>
            <a:ext cx="2230560" cy="2567880"/>
          </a:xfrm>
          <a:custGeom>
            <a:avLst/>
            <a:gdLst/>
            <a:ahLst/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13"/>
          <p:cNvSpPr/>
          <p:nvPr/>
        </p:nvSpPr>
        <p:spPr>
          <a:xfrm rot="2700000">
            <a:off x="9720360" y="5242680"/>
            <a:ext cx="959040" cy="95904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What is the Backend?</a:t>
            </a:r>
            <a:endParaRPr b="0" lang="en-GB" sz="4400" spc="-1" strike="noStrike" u="sng">
              <a:uFillTx/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214704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So far, we have only worked in the </a:t>
            </a:r>
            <a:r>
              <a:rPr b="1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front-end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, or the client-side.</a:t>
            </a:r>
            <a:endParaRPr b="0" lang="en-GB" sz="25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Using HTML, CSS and React, we have built user interfaces.</a:t>
            </a:r>
            <a:endParaRPr b="0" lang="en-GB" sz="25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Using JavaScript, we have also been able to define some logic in the front-end.</a:t>
            </a:r>
            <a:endParaRPr b="0" lang="en-GB" sz="25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So now, we get to look into the </a:t>
            </a:r>
            <a:r>
              <a:rPr b="1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back-end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, especially:</a:t>
            </a:r>
            <a:endParaRPr b="0" lang="en-GB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- building </a:t>
            </a:r>
            <a:r>
              <a:rPr b="1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servers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, where you can manage data and deal with user requests.</a:t>
            </a:r>
            <a:endParaRPr b="0" lang="en-GB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- managing </a:t>
            </a:r>
            <a:r>
              <a:rPr b="1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databases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, which persistently store the data for your app.</a:t>
            </a:r>
            <a:endParaRPr b="0" lang="en-GB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500" spc="-1" strike="noStrike">
              <a:latin typeface="Arial"/>
            </a:endParaRPr>
          </a:p>
        </p:txBody>
      </p:sp>
      <p:pic>
        <p:nvPicPr>
          <p:cNvPr id="91" name="Picture 2" descr=""/>
          <p:cNvPicPr/>
          <p:nvPr/>
        </p:nvPicPr>
        <p:blipFill>
          <a:blip r:embed="rId1"/>
          <a:stretch/>
        </p:blipFill>
        <p:spPr>
          <a:xfrm>
            <a:off x="9216000" y="373680"/>
            <a:ext cx="2473920" cy="151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Why look into the Backend?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38080" y="1791000"/>
            <a:ext cx="10514520" cy="470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46000"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As a software developer, you can be a </a:t>
            </a:r>
            <a:r>
              <a:rPr b="1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full stack developer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, or </a:t>
            </a:r>
            <a:r>
              <a:rPr b="1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specialize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GB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So of course it is important for both roles for you to experience the full stack before you finish the course!</a:t>
            </a:r>
            <a:endParaRPr b="0" lang="en-GB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When we talk about the "full stack", we are talking about:</a:t>
            </a:r>
            <a:endParaRPr b="0" lang="en-GB" sz="2800" spc="-1" strike="noStrike"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</a:t>
            </a:r>
            <a:r>
              <a:rPr b="1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front-end</a:t>
            </a:r>
            <a:endParaRPr b="0" lang="en-GB" sz="2800" spc="-1" strike="noStrike"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</a:t>
            </a:r>
            <a:r>
              <a:rPr b="1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back-end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, including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- the server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- the database</a:t>
            </a:r>
            <a:endParaRPr b="0" lang="en-GB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As a full-stack developer, it is not necessary to be a world expert in both the front- and back-end!</a:t>
            </a:r>
            <a:endParaRPr b="0" lang="en-GB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But nor is the role that of a "generalist" - "a jack of all trades, master of none"</a:t>
            </a:r>
            <a:endParaRPr b="0" lang="en-GB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good way to think of the role is as a "jack of all trades, master of </a:t>
            </a:r>
            <a:r>
              <a:rPr b="1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one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!"</a:t>
            </a:r>
            <a:endParaRPr b="0" lang="en-GB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It is common to specialize a little if you go into this role.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“</a:t>
            </a:r>
            <a:r>
              <a:rPr b="0" lang="en-GB" sz="4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Backend” Module Goals</a:t>
            </a:r>
            <a:endParaRPr b="0" lang="en-GB" sz="4400" spc="-1" strike="noStrike" u="sng">
              <a:uFillTx/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38080" y="1766520"/>
            <a:ext cx="10514520" cy="47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7000"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By the end of the course, you will be a specialist in the </a:t>
            </a:r>
            <a:r>
              <a:rPr b="1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MERN stack:</a:t>
            </a:r>
            <a:endParaRPr b="0" lang="en-GB" sz="4000" spc="-1" strike="noStrike"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b="1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: MongoDB (</a:t>
            </a:r>
            <a:r>
              <a:rPr b="0" i="1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database</a:t>
            </a: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GB" sz="4000" spc="-1" strike="noStrike"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b="1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: Express (</a:t>
            </a:r>
            <a:r>
              <a:rPr b="0" i="1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server</a:t>
            </a: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GB" sz="4000" spc="-1" strike="noStrike"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b="1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: React (</a:t>
            </a:r>
            <a:r>
              <a:rPr b="0" i="1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front-end</a:t>
            </a: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GB" sz="4000" spc="-1" strike="noStrike"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b="1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: Node.js (</a:t>
            </a:r>
            <a:r>
              <a:rPr b="0" i="1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server</a:t>
            </a: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40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So learning about the back-end as well as the front-end:</a:t>
            </a:r>
            <a:endParaRPr b="0" lang="en-GB" sz="4000" spc="-1" strike="noStrike"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- Will expand your career options, as well as your understanding of the full stack.</a:t>
            </a:r>
            <a:endParaRPr b="0" lang="en-GB" sz="4000" spc="-1" strike="noStrike"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- Gives you the option to define your own career path, as you will have a full knowledge of the options.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Application>LibreOffice/6.4.7.2$Linux_X86_64 LibreOffice_project/40$Build-2</Application>
  <Words>785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2021-01-11T19:30:28Z</dcterms:created>
  <dc:creator>Jamie Cartwright</dc:creator>
  <dc:description/>
  <dc:language>en-GB</dc:language>
  <cp:lastModifiedBy/>
  <dcterms:modified xsi:type="dcterms:W3CDTF">2022-04-27T08:01:24Z</dcterms:modified>
  <cp:revision>124</cp:revision>
  <dc:subject/>
  <dc:title>Error Handling in Express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