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13.png" ContentType="image/png"/>
  <Override PartName="/ppt/media/image9.png" ContentType="image/png"/>
  <Override PartName="/ppt/slides/slide1.xml" ContentType="application/vnd.openxmlformats-officedocument.presentationml.slid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GB" sz="1800" spc="-1" strike="noStrike">
                <a:latin typeface="Arial"/>
              </a:rPr>
              <a:t>Click to edit the title text format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Click to edit the outline text format</a:t>
            </a:r>
            <a:endParaRPr b="0" lang="en-GB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latin typeface="Arial"/>
              </a:rPr>
              <a:t>Second Outline Level</a:t>
            </a:r>
            <a:endParaRPr b="0" lang="en-GB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Third Outline Level</a:t>
            </a:r>
            <a:endParaRPr b="0" lang="en-GB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latin typeface="Arial"/>
              </a:rPr>
              <a:t>Fourth Outline Level</a:t>
            </a:r>
            <a:endParaRPr b="0" lang="en-GB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Fifth Outline Level</a:t>
            </a:r>
            <a:endParaRPr b="0" lang="en-GB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Sixth Outline Level</a:t>
            </a:r>
            <a:endParaRPr b="0" lang="en-GB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Seventh Outline Level</a:t>
            </a:r>
            <a:endParaRPr b="0" lang="en-GB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0" y="0"/>
            <a:ext cx="12179520" cy="6845400"/>
          </a:xfrm>
          <a:prstGeom prst="rect">
            <a:avLst/>
          </a:prstGeom>
          <a:solidFill>
            <a:srgbClr val="e7e6e6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" name="CustomShape 2"/>
          <p:cNvSpPr/>
          <p:nvPr/>
        </p:nvSpPr>
        <p:spPr>
          <a:xfrm rot="2700000">
            <a:off x="82800" y="-1382040"/>
            <a:ext cx="2412360" cy="3598560"/>
          </a:xfrm>
          <a:custGeom>
            <a:avLst/>
            <a:gdLst/>
            <a:ahLst/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rgbClr val="ffc000">
              <a:alpha val="40000"/>
            </a:srgbClr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" name="CustomShape 3"/>
          <p:cNvSpPr/>
          <p:nvPr/>
        </p:nvSpPr>
        <p:spPr>
          <a:xfrm rot="2700000">
            <a:off x="1571040" y="-335160"/>
            <a:ext cx="1623240" cy="1623240"/>
          </a:xfrm>
          <a:custGeom>
            <a:avLst/>
            <a:gdLst/>
            <a:ahLst/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rgbClr val="ffc000">
              <a:alpha val="40000"/>
            </a:srgbClr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" name="CustomShape 4"/>
          <p:cNvSpPr/>
          <p:nvPr/>
        </p:nvSpPr>
        <p:spPr>
          <a:xfrm rot="2700000">
            <a:off x="9627840" y="-2520"/>
            <a:ext cx="4046760" cy="2535480"/>
          </a:xfrm>
          <a:custGeom>
            <a:avLst/>
            <a:gdLst/>
            <a:ahLst/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rgbClr val="4472c4">
              <a:alpha val="30000"/>
            </a:srgbClr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" name="CustomShape 5"/>
          <p:cNvSpPr/>
          <p:nvPr/>
        </p:nvSpPr>
        <p:spPr>
          <a:xfrm rot="2700000">
            <a:off x="10269000" y="1456560"/>
            <a:ext cx="1173240" cy="1173240"/>
          </a:xfrm>
          <a:prstGeom prst="rect">
            <a:avLst/>
          </a:prstGeom>
          <a:solidFill>
            <a:srgbClr val="4472c4">
              <a:alpha val="30000"/>
            </a:srgbClr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" name="CustomShape 6"/>
          <p:cNvSpPr/>
          <p:nvPr/>
        </p:nvSpPr>
        <p:spPr>
          <a:xfrm rot="2700000">
            <a:off x="-16920" y="5189760"/>
            <a:ext cx="2432160" cy="2353680"/>
          </a:xfrm>
          <a:custGeom>
            <a:avLst/>
            <a:gdLst/>
            <a:ahLst/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rgbClr val="4472c4">
              <a:alpha val="30000"/>
            </a:srgbClr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CustomShape 7"/>
          <p:cNvSpPr/>
          <p:nvPr/>
        </p:nvSpPr>
        <p:spPr>
          <a:xfrm rot="2700000">
            <a:off x="1776240" y="5430600"/>
            <a:ext cx="915840" cy="915840"/>
          </a:xfrm>
          <a:prstGeom prst="rect">
            <a:avLst/>
          </a:prstGeom>
          <a:solidFill>
            <a:srgbClr val="4472c4">
              <a:alpha val="30000"/>
            </a:srgbClr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CustomShape 8"/>
          <p:cNvSpPr/>
          <p:nvPr/>
        </p:nvSpPr>
        <p:spPr>
          <a:xfrm rot="2700000">
            <a:off x="3401280" y="725400"/>
            <a:ext cx="5376600" cy="5376600"/>
          </a:xfrm>
          <a:custGeom>
            <a:avLst/>
            <a:gdLst/>
            <a:ahLst/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CustomShape 9"/>
          <p:cNvSpPr/>
          <p:nvPr/>
        </p:nvSpPr>
        <p:spPr>
          <a:xfrm rot="2700000">
            <a:off x="2700000" y="24120"/>
            <a:ext cx="6778800" cy="6778800"/>
          </a:xfrm>
          <a:custGeom>
            <a:avLst/>
            <a:gdLst/>
            <a:ahLst/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CustomShape 10"/>
          <p:cNvSpPr/>
          <p:nvPr/>
        </p:nvSpPr>
        <p:spPr>
          <a:xfrm>
            <a:off x="4439520" y="4519080"/>
            <a:ext cx="3300120" cy="112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GB" sz="2000" spc="-1" strike="noStrike">
                <a:solidFill>
                  <a:srgbClr val="080808"/>
                </a:solidFill>
                <a:latin typeface="Calibri"/>
                <a:ea typeface="DejaVu Sans"/>
              </a:rPr>
              <a:t>14.06.2022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86" name="CustomShape 11"/>
          <p:cNvSpPr/>
          <p:nvPr/>
        </p:nvSpPr>
        <p:spPr>
          <a:xfrm rot="2700000">
            <a:off x="9629640" y="5448960"/>
            <a:ext cx="2219040" cy="2556360"/>
          </a:xfrm>
          <a:custGeom>
            <a:avLst/>
            <a:gdLst/>
            <a:ahLst/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rgbClr val="ffc000">
              <a:alpha val="40000"/>
            </a:srgbClr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CustomShape 12"/>
          <p:cNvSpPr/>
          <p:nvPr/>
        </p:nvSpPr>
        <p:spPr>
          <a:xfrm rot="2700000">
            <a:off x="9726120" y="5234760"/>
            <a:ext cx="947520" cy="947520"/>
          </a:xfrm>
          <a:prstGeom prst="rect">
            <a:avLst/>
          </a:prstGeom>
          <a:solidFill>
            <a:srgbClr val="ffc000">
              <a:alpha val="40000"/>
            </a:srgbClr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CustomShape 13"/>
          <p:cNvSpPr/>
          <p:nvPr/>
        </p:nvSpPr>
        <p:spPr>
          <a:xfrm>
            <a:off x="3204720" y="2353680"/>
            <a:ext cx="5766480" cy="213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90000"/>
              </a:lnSpc>
            </a:pPr>
            <a:r>
              <a:rPr b="1" lang="en-GB" sz="3600" spc="-1" strike="noStrike">
                <a:solidFill>
                  <a:srgbClr val="080808"/>
                </a:solidFill>
                <a:latin typeface="Calibri Light"/>
                <a:ea typeface="DejaVu Sans"/>
              </a:rPr>
              <a:t>Backend Module</a:t>
            </a:r>
            <a:endParaRPr b="0" lang="en-GB" sz="3600" spc="-1" strike="noStrike"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0" lang="en-GB" sz="3600" spc="-1" strike="noStrike" u="sng">
                <a:solidFill>
                  <a:srgbClr val="080808"/>
                </a:solidFill>
                <a:uFillTx/>
                <a:latin typeface="Calibri Light"/>
                <a:ea typeface="DejaVu Sans"/>
              </a:rPr>
              <a:t>Part 3: Database Advanced</a:t>
            </a:r>
            <a:endParaRPr b="0" lang="en-GB" sz="3600" spc="-1" strike="noStrike"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0" lang="en-GB" sz="3600" spc="-1" strike="noStrike">
                <a:solidFill>
                  <a:srgbClr val="080808"/>
                </a:solidFill>
                <a:latin typeface="Calibri Light"/>
                <a:ea typeface="DejaVu Sans"/>
              </a:rPr>
              <a:t>C. Mongoose Population</a:t>
            </a:r>
            <a:endParaRPr b="0" lang="en-GB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838080" y="365040"/>
            <a:ext cx="7509600" cy="131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GB" sz="3600" spc="-1" strike="noStrike" u="sng">
                <a:solidFill>
                  <a:srgbClr val="000000"/>
                </a:solidFill>
                <a:uFillTx/>
                <a:latin typeface="Calibri Light"/>
                <a:ea typeface="DejaVu Sans"/>
              </a:rPr>
              <a:t>What happens when a user adds an album in the browser?</a:t>
            </a:r>
            <a:endParaRPr b="0" lang="en-GB" sz="3600" spc="-1" strike="noStrike"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838080" y="1809720"/>
            <a:ext cx="10503000" cy="3836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16000" indent="-2152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We have implemeted our new data model and now have </a:t>
            </a:r>
            <a:r>
              <a:rPr b="1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two</a:t>
            </a:r>
            <a:r>
              <a:rPr b="0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 collections – “users” and “albums”.</a:t>
            </a:r>
            <a:endParaRPr b="0" lang="en-GB" sz="2600" spc="-1" strike="noStrike">
              <a:latin typeface="Arial"/>
            </a:endParaRPr>
          </a:p>
          <a:p>
            <a:pPr marL="216000" indent="-2152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These two collections are </a:t>
            </a:r>
            <a:r>
              <a:rPr b="0" lang="en-GB" sz="26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related</a:t>
            </a:r>
            <a:r>
              <a:rPr b="0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 (see our ER Diagram!)</a:t>
            </a:r>
            <a:endParaRPr b="0" lang="en-GB" sz="2600" spc="-1" strike="noStrike">
              <a:latin typeface="Arial"/>
            </a:endParaRPr>
          </a:p>
          <a:p>
            <a:pPr marL="216000" indent="-2152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When the user clicks the button in the browser to add a new album, we now go through </a:t>
            </a:r>
            <a:r>
              <a:rPr b="1" lang="en-GB" sz="26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three steps…</a:t>
            </a:r>
            <a:endParaRPr b="0" lang="en-GB" sz="2600" spc="-1" strike="noStrike">
              <a:latin typeface="Arial"/>
            </a:endParaRPr>
          </a:p>
          <a:p>
            <a:pPr marL="216000" indent="-2152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6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Note</a:t>
            </a:r>
            <a:r>
              <a:rPr b="0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: if there is an error at any time, an error message is displayed to the user in an alert: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GB" sz="2600" spc="-1" strike="noStrike">
              <a:latin typeface="Arial"/>
            </a:endParaRPr>
          </a:p>
        </p:txBody>
      </p:sp>
      <p:pic>
        <p:nvPicPr>
          <p:cNvPr id="91" name="" descr=""/>
          <p:cNvPicPr/>
          <p:nvPr/>
        </p:nvPicPr>
        <p:blipFill>
          <a:blip r:embed="rId1"/>
          <a:stretch/>
        </p:blipFill>
        <p:spPr>
          <a:xfrm>
            <a:off x="8352000" y="748800"/>
            <a:ext cx="3211560" cy="709200"/>
          </a:xfrm>
          <a:prstGeom prst="rect">
            <a:avLst/>
          </a:prstGeom>
          <a:ln>
            <a:noFill/>
          </a:ln>
        </p:spPr>
      </p:pic>
      <p:pic>
        <p:nvPicPr>
          <p:cNvPr id="92" name="" descr=""/>
          <p:cNvPicPr/>
          <p:nvPr/>
        </p:nvPicPr>
        <p:blipFill>
          <a:blip r:embed="rId2"/>
          <a:stretch/>
        </p:blipFill>
        <p:spPr>
          <a:xfrm>
            <a:off x="3712680" y="5023440"/>
            <a:ext cx="4856760" cy="1465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838080" y="365040"/>
            <a:ext cx="7509600" cy="131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GB" sz="3600" spc="-1" strike="noStrike" u="sng">
                <a:solidFill>
                  <a:srgbClr val="000000"/>
                </a:solidFill>
                <a:uFillTx/>
                <a:latin typeface="Calibri Light"/>
                <a:ea typeface="DejaVu Sans"/>
              </a:rPr>
              <a:t>What happens when a user adds an album in the browser?</a:t>
            </a:r>
            <a:endParaRPr b="0" lang="en-GB" sz="3600" spc="-1" strike="noStrike"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838080" y="1845720"/>
            <a:ext cx="10503000" cy="3836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GB" sz="26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Step 1: Make fetch request 1</a:t>
            </a:r>
            <a:r>
              <a:rPr b="0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en-GB" sz="2600" spc="-1" strike="noStrike">
              <a:latin typeface="Arial"/>
            </a:endParaRPr>
          </a:p>
          <a:p>
            <a:pPr marL="228600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6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Endpoint</a:t>
            </a:r>
            <a:r>
              <a:rPr b="0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 = POST “/albums”</a:t>
            </a:r>
            <a:endParaRPr b="0" lang="en-GB" sz="2600" spc="-1" strike="noStrike">
              <a:latin typeface="Arial"/>
            </a:endParaRPr>
          </a:p>
          <a:p>
            <a:pPr lvl="1" marL="432000" indent="-2152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Create a new “album” document in the “albums” collection (only if it doesn’t already exist!)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GB" sz="2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GB" sz="2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GB" sz="2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GB" sz="2600" spc="-1" strike="noStrike">
              <a:latin typeface="Arial"/>
            </a:endParaRPr>
          </a:p>
          <a:p>
            <a:pPr lvl="1" marL="432000" indent="-2152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Then send a </a:t>
            </a:r>
            <a:r>
              <a:rPr b="0" lang="en-GB" sz="26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response</a:t>
            </a:r>
            <a:r>
              <a:rPr b="0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 back to the frontend containing the </a:t>
            </a:r>
            <a:r>
              <a:rPr b="1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id</a:t>
            </a:r>
            <a:r>
              <a:rPr b="0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 of the user’s new album...</a:t>
            </a:r>
            <a:endParaRPr b="0" lang="en-GB" sz="2600" spc="-1" strike="noStrike">
              <a:latin typeface="Arial"/>
            </a:endParaRPr>
          </a:p>
        </p:txBody>
      </p:sp>
      <p:pic>
        <p:nvPicPr>
          <p:cNvPr id="95" name="" descr=""/>
          <p:cNvPicPr/>
          <p:nvPr/>
        </p:nvPicPr>
        <p:blipFill>
          <a:blip r:embed="rId1"/>
          <a:stretch/>
        </p:blipFill>
        <p:spPr>
          <a:xfrm>
            <a:off x="8352000" y="748800"/>
            <a:ext cx="3211560" cy="709200"/>
          </a:xfrm>
          <a:prstGeom prst="rect">
            <a:avLst/>
          </a:prstGeom>
          <a:ln>
            <a:noFill/>
          </a:ln>
        </p:spPr>
      </p:pic>
      <p:pic>
        <p:nvPicPr>
          <p:cNvPr id="96" name="" descr=""/>
          <p:cNvPicPr/>
          <p:nvPr/>
        </p:nvPicPr>
        <p:blipFill>
          <a:blip r:embed="rId2"/>
          <a:stretch/>
        </p:blipFill>
        <p:spPr>
          <a:xfrm>
            <a:off x="4227120" y="3944880"/>
            <a:ext cx="3827880" cy="1246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838080" y="365040"/>
            <a:ext cx="7509600" cy="131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GB" sz="3600" spc="-1" strike="noStrike" u="sng">
                <a:solidFill>
                  <a:srgbClr val="000000"/>
                </a:solidFill>
                <a:uFillTx/>
                <a:latin typeface="Calibri Light"/>
                <a:ea typeface="DejaVu Sans"/>
              </a:rPr>
              <a:t>What happens when a user adds an album in the browser?</a:t>
            </a:r>
            <a:endParaRPr b="0" lang="en-GB" sz="3600" spc="-1" strike="noStrike">
              <a:latin typeface="Arial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838080" y="1944000"/>
            <a:ext cx="10503000" cy="359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GB" sz="26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Step 2: Make fetch request 2</a:t>
            </a:r>
            <a:endParaRPr b="0" lang="en-GB" sz="2600" spc="-1" strike="noStrike">
              <a:latin typeface="Arial"/>
            </a:endParaRPr>
          </a:p>
          <a:p>
            <a:pPr marL="216000" indent="-2152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6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Endpoint</a:t>
            </a:r>
            <a:r>
              <a:rPr b="0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 = PATCH “/users/:id/albums”</a:t>
            </a:r>
            <a:endParaRPr b="0" lang="en-GB" sz="2600" spc="-1" strike="noStrike">
              <a:latin typeface="Arial"/>
            </a:endParaRPr>
          </a:p>
          <a:p>
            <a:pPr lvl="1" marL="432000" indent="-2152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Send the </a:t>
            </a:r>
            <a:r>
              <a:rPr b="1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id</a:t>
            </a:r>
            <a:r>
              <a:rPr b="0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 of the user’s new album in the request </a:t>
            </a:r>
            <a:r>
              <a:rPr b="0" lang="en-GB" sz="26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body</a:t>
            </a:r>
            <a:r>
              <a:rPr b="0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, and add it to their “albums” array.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GB" sz="2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GB" sz="2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GB" sz="2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GB" sz="2600" spc="-1" strike="noStrike">
              <a:latin typeface="Arial"/>
            </a:endParaRPr>
          </a:p>
          <a:p>
            <a:pPr lvl="1" marL="432000" indent="-2152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Then send a </a:t>
            </a:r>
            <a:r>
              <a:rPr b="0" lang="en-GB" sz="26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response</a:t>
            </a:r>
            <a:r>
              <a:rPr b="0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 back to the frontend containing the user’s </a:t>
            </a:r>
            <a:r>
              <a:rPr b="1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updated</a:t>
            </a:r>
            <a:r>
              <a:rPr b="0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1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“albums” array</a:t>
            </a:r>
            <a:r>
              <a:rPr b="0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.</a:t>
            </a:r>
            <a:endParaRPr b="0" lang="en-GB" sz="2600" spc="-1" strike="noStrike">
              <a:latin typeface="Arial"/>
            </a:endParaRPr>
          </a:p>
        </p:txBody>
      </p:sp>
      <p:pic>
        <p:nvPicPr>
          <p:cNvPr id="99" name="" descr=""/>
          <p:cNvPicPr/>
          <p:nvPr/>
        </p:nvPicPr>
        <p:blipFill>
          <a:blip r:embed="rId1"/>
          <a:stretch/>
        </p:blipFill>
        <p:spPr>
          <a:xfrm>
            <a:off x="8352000" y="748800"/>
            <a:ext cx="3211560" cy="709200"/>
          </a:xfrm>
          <a:prstGeom prst="rect">
            <a:avLst/>
          </a:prstGeom>
          <a:ln>
            <a:noFill/>
          </a:ln>
        </p:spPr>
      </p:pic>
      <p:pic>
        <p:nvPicPr>
          <p:cNvPr id="100" name="" descr=""/>
          <p:cNvPicPr/>
          <p:nvPr/>
        </p:nvPicPr>
        <p:blipFill>
          <a:blip r:embed="rId2"/>
          <a:stretch/>
        </p:blipFill>
        <p:spPr>
          <a:xfrm>
            <a:off x="3903480" y="3931200"/>
            <a:ext cx="4475520" cy="1418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838080" y="365040"/>
            <a:ext cx="7509600" cy="131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GB" sz="3600" spc="-1" strike="noStrike" u="sng">
                <a:solidFill>
                  <a:srgbClr val="000000"/>
                </a:solidFill>
                <a:uFillTx/>
                <a:latin typeface="Calibri Light"/>
                <a:ea typeface="DejaVu Sans"/>
              </a:rPr>
              <a:t>What happens when a user adds an album in the browser?</a:t>
            </a:r>
            <a:endParaRPr b="0" lang="en-GB" sz="3600" spc="-1" strike="noStrike">
              <a:latin typeface="Arial"/>
            </a:endParaRPr>
          </a:p>
        </p:txBody>
      </p:sp>
      <p:sp>
        <p:nvSpPr>
          <p:cNvPr id="102" name="CustomShape 2"/>
          <p:cNvSpPr/>
          <p:nvPr/>
        </p:nvSpPr>
        <p:spPr>
          <a:xfrm>
            <a:off x="838080" y="2052000"/>
            <a:ext cx="10503000" cy="359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GB" sz="26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Step 3: render a list of the user’s album ids</a:t>
            </a:r>
            <a:endParaRPr b="0" lang="en-GB" sz="2600" spc="-1" strike="noStrike">
              <a:latin typeface="Arial"/>
            </a:endParaRPr>
          </a:p>
          <a:p>
            <a:pPr marL="216000" indent="-2152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Take the </a:t>
            </a:r>
            <a:r>
              <a:rPr b="1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albums array</a:t>
            </a:r>
            <a:r>
              <a:rPr b="0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 received in the response of </a:t>
            </a:r>
            <a:r>
              <a:rPr b="0" lang="en-GB" sz="26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fetch request 2</a:t>
            </a:r>
            <a:r>
              <a:rPr b="0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...</a:t>
            </a:r>
            <a:endParaRPr b="0" lang="en-GB" sz="2600" spc="-1" strike="noStrike">
              <a:latin typeface="Arial"/>
            </a:endParaRPr>
          </a:p>
          <a:p>
            <a:pPr marL="216000" indent="-2152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Use the array to set the frontend </a:t>
            </a:r>
            <a:r>
              <a:rPr b="0" lang="en-GB" sz="26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“albums”</a:t>
            </a:r>
            <a:r>
              <a:rPr b="0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 state variable. </a:t>
            </a:r>
            <a:endParaRPr b="0" lang="en-GB" sz="2600" spc="-1" strike="noStrike">
              <a:latin typeface="Arial"/>
            </a:endParaRPr>
          </a:p>
          <a:p>
            <a:pPr marL="216000" indent="-2152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.map()</a:t>
            </a:r>
            <a:r>
              <a:rPr b="0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 the state variable - render a </a:t>
            </a:r>
            <a:r>
              <a:rPr b="1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&lt;li&gt;</a:t>
            </a:r>
            <a:r>
              <a:rPr b="0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 for </a:t>
            </a:r>
            <a:r>
              <a:rPr b="0" lang="en-GB" sz="26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each</a:t>
            </a:r>
            <a:r>
              <a:rPr b="0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 album id.</a:t>
            </a:r>
            <a:endParaRPr b="0" lang="en-GB" sz="2600" spc="-1" strike="noStrike">
              <a:latin typeface="Arial"/>
            </a:endParaRPr>
          </a:p>
        </p:txBody>
      </p:sp>
      <p:pic>
        <p:nvPicPr>
          <p:cNvPr id="103" name="" descr=""/>
          <p:cNvPicPr/>
          <p:nvPr/>
        </p:nvPicPr>
        <p:blipFill>
          <a:blip r:embed="rId1"/>
          <a:stretch/>
        </p:blipFill>
        <p:spPr>
          <a:xfrm>
            <a:off x="8352000" y="748800"/>
            <a:ext cx="3211560" cy="709200"/>
          </a:xfrm>
          <a:prstGeom prst="rect">
            <a:avLst/>
          </a:prstGeom>
          <a:ln>
            <a:noFill/>
          </a:ln>
        </p:spPr>
      </p:pic>
      <p:pic>
        <p:nvPicPr>
          <p:cNvPr id="104" name="" descr=""/>
          <p:cNvPicPr/>
          <p:nvPr/>
        </p:nvPicPr>
        <p:blipFill>
          <a:blip r:embed="rId2"/>
          <a:stretch/>
        </p:blipFill>
        <p:spPr>
          <a:xfrm>
            <a:off x="3576600" y="4572000"/>
            <a:ext cx="5070960" cy="1816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838080" y="365040"/>
            <a:ext cx="7509600" cy="131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GB" sz="3600" spc="-1" strike="noStrike" u="sng">
                <a:solidFill>
                  <a:srgbClr val="000000"/>
                </a:solidFill>
                <a:uFillTx/>
                <a:latin typeface="Calibri Light"/>
                <a:ea typeface="DejaVu Sans"/>
              </a:rPr>
              <a:t>Creating a relationship</a:t>
            </a:r>
            <a:endParaRPr b="0" lang="en-GB" sz="3600" spc="-1" strike="noStrike">
              <a:latin typeface="Arial"/>
            </a:endParaRPr>
          </a:p>
        </p:txBody>
      </p:sp>
      <p:sp>
        <p:nvSpPr>
          <p:cNvPr id="106" name="CustomShape 2"/>
          <p:cNvSpPr/>
          <p:nvPr/>
        </p:nvSpPr>
        <p:spPr>
          <a:xfrm>
            <a:off x="838080" y="1413720"/>
            <a:ext cx="10503000" cy="3836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GB" sz="26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Final challenge</a:t>
            </a:r>
            <a:r>
              <a:rPr b="0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:</a:t>
            </a:r>
            <a:endParaRPr b="0" lang="en-GB" sz="2600" spc="-1" strike="noStrike">
              <a:latin typeface="Arial"/>
            </a:endParaRPr>
          </a:p>
          <a:p>
            <a:pPr marL="228600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You may have noticed that our new approch </a:t>
            </a:r>
            <a:r>
              <a:rPr b="0" lang="en-GB" sz="26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does not yet</a:t>
            </a:r>
            <a:r>
              <a:rPr b="0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 allow us to list the </a:t>
            </a:r>
            <a:r>
              <a:rPr b="0" lang="en-GB" sz="26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full details</a:t>
            </a:r>
            <a:r>
              <a:rPr b="0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 of each album (title, year and band) in our React frontend...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GB" sz="2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GB" sz="2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GB" sz="2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GB" sz="2600" spc="-1" strike="noStrike">
              <a:latin typeface="Arial"/>
            </a:endParaRPr>
          </a:p>
          <a:p>
            <a:pPr marL="228600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To do this, we can create a </a:t>
            </a:r>
            <a:r>
              <a:rPr b="0" lang="en-GB" sz="26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relationship</a:t>
            </a:r>
            <a:r>
              <a:rPr b="0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 between the “users” and “albums” collections using </a:t>
            </a:r>
            <a:r>
              <a:rPr b="1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document references</a:t>
            </a:r>
            <a:r>
              <a:rPr b="0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.</a:t>
            </a:r>
            <a:endParaRPr b="0" lang="en-GB" sz="2600" spc="-1" strike="noStrike">
              <a:latin typeface="Arial"/>
            </a:endParaRPr>
          </a:p>
        </p:txBody>
      </p:sp>
      <p:pic>
        <p:nvPicPr>
          <p:cNvPr id="107" name="" descr=""/>
          <p:cNvPicPr/>
          <p:nvPr/>
        </p:nvPicPr>
        <p:blipFill>
          <a:blip r:embed="rId1"/>
          <a:stretch/>
        </p:blipFill>
        <p:spPr>
          <a:xfrm>
            <a:off x="8352000" y="748800"/>
            <a:ext cx="3211560" cy="709200"/>
          </a:xfrm>
          <a:prstGeom prst="rect">
            <a:avLst/>
          </a:prstGeom>
          <a:ln>
            <a:noFill/>
          </a:ln>
        </p:spPr>
      </p:pic>
      <p:pic>
        <p:nvPicPr>
          <p:cNvPr id="108" name="" descr=""/>
          <p:cNvPicPr/>
          <p:nvPr/>
        </p:nvPicPr>
        <p:blipFill>
          <a:blip r:embed="rId2"/>
          <a:stretch/>
        </p:blipFill>
        <p:spPr>
          <a:xfrm>
            <a:off x="2691720" y="3860280"/>
            <a:ext cx="6891120" cy="1251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838080" y="365040"/>
            <a:ext cx="7509600" cy="131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GB" sz="3600" spc="-1" strike="noStrike" u="sng">
                <a:solidFill>
                  <a:srgbClr val="000000"/>
                </a:solidFill>
                <a:uFillTx/>
                <a:latin typeface="Calibri Light"/>
                <a:ea typeface="DejaVu Sans"/>
              </a:rPr>
              <a:t>Creating a relationship</a:t>
            </a:r>
            <a:endParaRPr b="0" lang="en-GB" sz="3600" spc="-1" strike="noStrike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838080" y="1449720"/>
            <a:ext cx="10503000" cy="3836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endParaRPr b="0" lang="en-GB" sz="1800" spc="-1" strike="noStrike">
              <a:latin typeface="Arial"/>
            </a:endParaRPr>
          </a:p>
          <a:p>
            <a:pPr marL="228600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Creating a relationship between the “users” and “albums” collections is very useful.</a:t>
            </a:r>
            <a:endParaRPr b="0" lang="en-GB" sz="2600" spc="-1" strike="noStrike">
              <a:latin typeface="Arial"/>
            </a:endParaRPr>
          </a:p>
          <a:p>
            <a:pPr marL="228600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For each </a:t>
            </a:r>
            <a:r>
              <a:rPr b="0" lang="en-GB" sz="26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album id</a:t>
            </a:r>
            <a:r>
              <a:rPr b="0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 in a user’s “albums” array, we can use albums collection to </a:t>
            </a:r>
            <a:r>
              <a:rPr b="1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“fill in the details”</a:t>
            </a:r>
            <a:r>
              <a:rPr b="0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 when making a Mongoose query.</a:t>
            </a:r>
            <a:endParaRPr b="0" lang="en-GB" sz="2600" spc="-1" strike="noStrike">
              <a:latin typeface="Arial"/>
            </a:endParaRPr>
          </a:p>
          <a:p>
            <a:pPr marL="228600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To do this, we can take </a:t>
            </a:r>
            <a:r>
              <a:rPr b="1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two</a:t>
            </a:r>
            <a:r>
              <a:rPr b="0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 steps:</a:t>
            </a:r>
            <a:endParaRPr b="0" lang="en-GB" sz="2600" spc="-1" strike="noStrike">
              <a:latin typeface="Arial"/>
            </a:endParaRPr>
          </a:p>
          <a:p>
            <a:pPr lvl="1" marL="432000" indent="-2145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Step 1</a:t>
            </a:r>
            <a:r>
              <a:rPr b="0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: Create a relationship between the </a:t>
            </a:r>
            <a:r>
              <a:rPr b="0" lang="en-GB" sz="26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ObjectIds</a:t>
            </a:r>
            <a:r>
              <a:rPr b="0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 stored in the </a:t>
            </a:r>
            <a:r>
              <a:rPr b="0" lang="en-GB" sz="26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“User” model’s</a:t>
            </a:r>
            <a:r>
              <a:rPr b="0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 “albums” array and the </a:t>
            </a:r>
            <a:r>
              <a:rPr b="0" lang="en-GB" sz="26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“Album” model</a:t>
            </a:r>
            <a:r>
              <a:rPr b="0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. We do this using the </a:t>
            </a:r>
            <a:r>
              <a:rPr b="1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“ref”</a:t>
            </a:r>
            <a:r>
              <a:rPr b="0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 option...</a:t>
            </a:r>
            <a:endParaRPr b="0" lang="en-GB" sz="2600" spc="-1" strike="noStrike">
              <a:latin typeface="Arial"/>
            </a:endParaRPr>
          </a:p>
        </p:txBody>
      </p:sp>
      <p:pic>
        <p:nvPicPr>
          <p:cNvPr id="111" name="" descr=""/>
          <p:cNvPicPr/>
          <p:nvPr/>
        </p:nvPicPr>
        <p:blipFill>
          <a:blip r:embed="rId1"/>
          <a:stretch/>
        </p:blipFill>
        <p:spPr>
          <a:xfrm>
            <a:off x="8352000" y="748800"/>
            <a:ext cx="3211560" cy="709200"/>
          </a:xfrm>
          <a:prstGeom prst="rect">
            <a:avLst/>
          </a:prstGeom>
          <a:ln>
            <a:noFill/>
          </a:ln>
        </p:spPr>
      </p:pic>
      <p:pic>
        <p:nvPicPr>
          <p:cNvPr id="112" name="" descr=""/>
          <p:cNvPicPr/>
          <p:nvPr/>
        </p:nvPicPr>
        <p:blipFill>
          <a:blip r:embed="rId2"/>
          <a:stretch/>
        </p:blipFill>
        <p:spPr>
          <a:xfrm>
            <a:off x="1083240" y="5837400"/>
            <a:ext cx="10076040" cy="458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838080" y="365040"/>
            <a:ext cx="7509600" cy="131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GB" sz="3600" spc="-1" strike="noStrike" u="sng">
                <a:solidFill>
                  <a:srgbClr val="000000"/>
                </a:solidFill>
                <a:uFillTx/>
                <a:latin typeface="Calibri Light"/>
                <a:ea typeface="DejaVu Sans"/>
              </a:rPr>
              <a:t>Population</a:t>
            </a:r>
            <a:endParaRPr b="0" lang="en-GB" sz="3600" spc="-1" strike="noStrike">
              <a:latin typeface="Arial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838080" y="1305720"/>
            <a:ext cx="10503000" cy="3836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endParaRPr b="0" lang="en-GB" sz="1800" spc="-1" strike="noStrike">
              <a:latin typeface="Arial"/>
            </a:endParaRPr>
          </a:p>
          <a:p>
            <a:pPr marL="228600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GB" sz="26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Step 2</a:t>
            </a:r>
            <a:r>
              <a:rPr b="0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: Use </a:t>
            </a:r>
            <a:r>
              <a:rPr b="1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Mongoose population</a:t>
            </a:r>
            <a:r>
              <a:rPr b="0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!</a:t>
            </a:r>
            <a:endParaRPr b="0" lang="en-GB" sz="2600" spc="-1" strike="noStrike">
              <a:latin typeface="Arial"/>
            </a:endParaRPr>
          </a:p>
          <a:p>
            <a:pPr marL="228600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“</a:t>
            </a:r>
            <a:r>
              <a:rPr b="0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Population is the process of automatically </a:t>
            </a:r>
            <a:r>
              <a:rPr b="0" lang="en-GB" sz="26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replacing</a:t>
            </a:r>
            <a:r>
              <a:rPr b="0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 the specified paths in the document </a:t>
            </a:r>
            <a:r>
              <a:rPr b="0" lang="en-GB" sz="26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with document(s) from other collection(s)</a:t>
            </a:r>
            <a:r>
              <a:rPr b="0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.” (</a:t>
            </a:r>
            <a:r>
              <a:rPr b="0" i="1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Mongoose docs</a:t>
            </a:r>
            <a:r>
              <a:rPr b="0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, emphasis mine)</a:t>
            </a:r>
            <a:endParaRPr b="0" lang="en-GB" sz="2600" spc="-1" strike="noStrike">
              <a:latin typeface="Arial"/>
            </a:endParaRPr>
          </a:p>
          <a:p>
            <a:pPr marL="228600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When making a query, </a:t>
            </a:r>
            <a:r>
              <a:rPr b="1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population</a:t>
            </a:r>
            <a:r>
              <a:rPr b="0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 lets us </a:t>
            </a:r>
            <a:r>
              <a:rPr b="0" lang="en-GB" sz="26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“fill in” (“populate”)</a:t>
            </a:r>
            <a:r>
              <a:rPr b="0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 the details of each album using </a:t>
            </a:r>
            <a:r>
              <a:rPr b="0" lang="en-GB" sz="26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only its id</a:t>
            </a:r>
            <a:r>
              <a:rPr b="0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. It lets us </a:t>
            </a:r>
            <a:r>
              <a:rPr b="0" lang="en-GB" sz="26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“reach across”</a:t>
            </a:r>
            <a:r>
              <a:rPr b="0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 to the “albums” collection and </a:t>
            </a:r>
            <a:r>
              <a:rPr b="0" lang="en-GB" sz="26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“bring back”</a:t>
            </a:r>
            <a:r>
              <a:rPr b="0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 the document corresponding to each id.</a:t>
            </a:r>
            <a:endParaRPr b="0" lang="en-GB" sz="2600" spc="-1" strike="noStrike">
              <a:latin typeface="Arial"/>
            </a:endParaRPr>
          </a:p>
          <a:p>
            <a:pPr marL="228600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“</a:t>
            </a:r>
            <a:r>
              <a:rPr b="0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We may populate a single document, multiple documents, a plain object, multiple plain objects, or all objects returned from a query.” (</a:t>
            </a:r>
            <a:r>
              <a:rPr b="0" i="1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Mongoose docs</a:t>
            </a:r>
            <a:r>
              <a:rPr b="0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)</a:t>
            </a:r>
            <a:endParaRPr b="0" lang="en-GB" sz="2600" spc="-1" strike="noStrike">
              <a:latin typeface="Arial"/>
            </a:endParaRPr>
          </a:p>
          <a:p>
            <a:pPr marL="228600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Let’s check out how population works in practice...</a:t>
            </a:r>
            <a:endParaRPr b="0" lang="en-GB" sz="2600" spc="-1" strike="noStrike">
              <a:latin typeface="Arial"/>
            </a:endParaRPr>
          </a:p>
        </p:txBody>
      </p:sp>
      <p:pic>
        <p:nvPicPr>
          <p:cNvPr id="115" name="" descr=""/>
          <p:cNvPicPr/>
          <p:nvPr/>
        </p:nvPicPr>
        <p:blipFill>
          <a:blip r:embed="rId1"/>
          <a:stretch/>
        </p:blipFill>
        <p:spPr>
          <a:xfrm>
            <a:off x="8352000" y="748800"/>
            <a:ext cx="3211560" cy="709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3174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2021-01-11T19:30:28Z</dcterms:created>
  <dc:creator>Jamie Cartwright</dc:creator>
  <dc:description/>
  <dc:language>en-GB</dc:language>
  <cp:lastModifiedBy/>
  <dcterms:modified xsi:type="dcterms:W3CDTF">2022-06-15T00:55:52Z</dcterms:modified>
  <cp:revision>495</cp:revision>
  <dc:subject/>
  <dc:title>Error Handling in Express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7</vt:i4>
  </property>
</Properties>
</file>