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86720" cy="6852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rot="2700000">
            <a:off x="82800" y="-1384200"/>
            <a:ext cx="2419560" cy="3605760"/>
          </a:xfrm>
          <a:custGeom>
            <a:avLst/>
            <a:gdLst/>
            <a:ahLst/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 rot="2700000">
            <a:off x="1571040" y="-336960"/>
            <a:ext cx="1630440" cy="1630440"/>
          </a:xfrm>
          <a:custGeom>
            <a:avLst/>
            <a:gdLst/>
            <a:ahLst/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 rot="2700000">
            <a:off x="9627840" y="-4320"/>
            <a:ext cx="4053960" cy="2542680"/>
          </a:xfrm>
          <a:custGeom>
            <a:avLst/>
            <a:gdLst/>
            <a:ahLst/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rot="2700000">
            <a:off x="10265400" y="1461600"/>
            <a:ext cx="1180440" cy="118044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rot="2700000">
            <a:off x="-24120" y="5194440"/>
            <a:ext cx="2439360" cy="2360880"/>
          </a:xfrm>
          <a:custGeom>
            <a:avLst/>
            <a:gdLst/>
            <a:ahLst/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 rot="2700000">
            <a:off x="1772640" y="5436360"/>
            <a:ext cx="923040" cy="92304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"/>
          <p:cNvSpPr/>
          <p:nvPr/>
        </p:nvSpPr>
        <p:spPr>
          <a:xfrm rot="2700000">
            <a:off x="3401280" y="730080"/>
            <a:ext cx="5383800" cy="5383800"/>
          </a:xfrm>
          <a:custGeom>
            <a:avLst/>
            <a:gdLst/>
            <a:ahLst/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9"/>
          <p:cNvSpPr/>
          <p:nvPr/>
        </p:nvSpPr>
        <p:spPr>
          <a:xfrm rot="2700000">
            <a:off x="2700000" y="29160"/>
            <a:ext cx="6786000" cy="6786000"/>
          </a:xfrm>
          <a:custGeom>
            <a:avLst/>
            <a:gdLst/>
            <a:ahLst/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4439520" y="4519080"/>
            <a:ext cx="3307320" cy="11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80808"/>
                </a:solidFill>
                <a:latin typeface="Calibri"/>
                <a:ea typeface="DejaVu Sans"/>
              </a:rPr>
              <a:t>18.05.2022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 rot="2700000">
            <a:off x="9629640" y="5453640"/>
            <a:ext cx="2226240" cy="2563560"/>
          </a:xfrm>
          <a:custGeom>
            <a:avLst/>
            <a:gdLst/>
            <a:ahLst/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2"/>
          <p:cNvSpPr/>
          <p:nvPr/>
        </p:nvSpPr>
        <p:spPr>
          <a:xfrm rot="2700000">
            <a:off x="9722520" y="5239800"/>
            <a:ext cx="954720" cy="954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3"/>
          <p:cNvSpPr/>
          <p:nvPr/>
        </p:nvSpPr>
        <p:spPr>
          <a:xfrm>
            <a:off x="3204720" y="2353680"/>
            <a:ext cx="5773680" cy="21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Backend Module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80808"/>
                </a:solidFill>
                <a:uFillTx/>
                <a:latin typeface="Calibri Light"/>
                <a:ea typeface="DejaVu Sans"/>
              </a:rPr>
              <a:t>Part 2: Database Basics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B. SQL vs NoSQL (MongoDB) databases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66080" y="365040"/>
            <a:ext cx="751392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0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MongoDB – 2B. No Schemas and 2C. Not Relational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8503200" y="468360"/>
            <a:ext cx="3358800" cy="90468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730080" y="1872000"/>
            <a:ext cx="10510200" cy="43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NoSQL databases like MongoDB allow you to expand your database </a:t>
            </a:r>
            <a:r>
              <a:rPr b="0" lang="en-GB" sz="2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flexibly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, without having to conform to a pre-defined schema.</a:t>
            </a:r>
            <a:endParaRPr b="0" lang="en-GB" sz="2200" spc="-1" strike="noStrike"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Without a schema, you have the ability to store semi-structured and 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unstructured data as well as structured data. </a:t>
            </a:r>
            <a:endParaRPr b="0" lang="en-GB" sz="2200" spc="-1" strike="noStrike"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This makes NoSQL databases like MongoDB easier to </a:t>
            </a:r>
            <a:r>
              <a:rPr b="0" lang="en-GB" sz="2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scale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(remember 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Part 1?) and </a:t>
            </a:r>
            <a:r>
              <a:rPr b="0" lang="en-GB" sz="2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manage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. It also makes such databases highly suitable for 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“big data” companies and those with large storage needs, where the 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data being managed may not all “fit into the same box”.</a:t>
            </a:r>
            <a:endParaRPr b="0" lang="en-GB" sz="2200" spc="-1" strike="noStrike"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It also means that NoSQL databases are better at managing complex 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data, e.g. JSON data, which can contain objects, lists and other data 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types, which may not fit easily into the rows and columns of SQL tables. </a:t>
            </a:r>
            <a:endParaRPr b="0" lang="en-GB" sz="2200" spc="-1" strike="noStrike"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More information for anyone interested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https://www.mongodb.com/compare/relational-vs-non-relational-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databases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MongoDB – 2D. CRUD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74080" y="1968120"/>
            <a:ext cx="10510200" cy="43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Just like in a SQL database, we can:</a:t>
            </a:r>
            <a:endParaRPr b="0" lang="en-GB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REATE</a:t>
            </a:r>
            <a:endParaRPr b="0" lang="en-GB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EAD</a:t>
            </a:r>
            <a:endParaRPr b="0" lang="en-GB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U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PDATE</a:t>
            </a:r>
            <a:endParaRPr b="0" lang="en-GB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ELETE 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from our MongoDB collections.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8503200" y="468360"/>
            <a:ext cx="3358800" cy="90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is a NoSQL Database?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593720"/>
            <a:ext cx="10510200" cy="43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NoSQL stands for “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Not Only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SQL”.</a:t>
            </a:r>
            <a:endParaRPr b="0" lang="en-GB" sz="2500" spc="-1" strike="noStrike"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NoSQL databases allow you to store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unstructured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data – no fixed schema for the data is required!</a:t>
            </a:r>
            <a:endParaRPr b="0" lang="en-GB" sz="2500" spc="-1" strike="noStrike"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NoSQL databases are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non-relational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and don’t use SQL.</a:t>
            </a:r>
            <a:endParaRPr b="0" lang="en-GB" sz="2500" spc="-1" strike="noStrike"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Instead of tables, NoSQL databases can contain the following data types:</a:t>
            </a:r>
            <a:endParaRPr b="0" lang="en-GB" sz="25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 stores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(store data as “documents”, e.g. in JSON format).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MongoDB is a document based database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5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Key-value stores 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(store data as key-value pairs)</a:t>
            </a:r>
            <a:endParaRPr b="0" lang="en-GB" sz="25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Graph stores 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(store data about networks in a graph format)</a:t>
            </a:r>
            <a:endParaRPr b="0" lang="en-GB" sz="25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Wide-column stores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(handle lots of data in the form of columns)</a:t>
            </a:r>
            <a:endParaRPr b="0" lang="en-GB" sz="25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502840" y="468000"/>
            <a:ext cx="3358800" cy="90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185040"/>
            <a:ext cx="1051020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SQL vs MongoDB 1: Scaling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485720"/>
            <a:ext cx="10510200" cy="43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SQL databases are designed to run on a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single server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500" spc="-1" strike="noStrike"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SQL databases 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scale vertically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. To scale a SQL database (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increase capacity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), you need to increase the capacity of the server (e.g. buy more memory, or buy a better server). This is not very efficient if your data needs increase a lot!</a:t>
            </a:r>
            <a:endParaRPr b="0" lang="en-GB" sz="2500" spc="-1" strike="noStrike"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NoSQL databases are built to run across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multiple servers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(e.g. via the cloud). This means they can handle much more data than SQL databases.</a:t>
            </a:r>
            <a:endParaRPr b="0" lang="en-GB" sz="2500" spc="-1" strike="noStrike"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NoSQL databases 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scale horizontally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. To increase capacity, you just need to add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more servers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to share the processing. </a:t>
            </a:r>
            <a:endParaRPr b="0" lang="en-GB" sz="2500" spc="-1" strike="noStrike"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This means NoSQL databases are a great choice for organizations which need to handle “big data”, as they can be scaled easily, cheaply and with little impact on performance.</a:t>
            </a:r>
            <a:endParaRPr b="0" lang="en-GB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185040"/>
            <a:ext cx="1051020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SQL vs MongoDB 1: Scaling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485720"/>
            <a:ext cx="10510200" cy="43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If we imagine managing a database is like making a cake…</a:t>
            </a:r>
            <a:endParaRPr b="0" lang="en-GB" sz="2500" spc="-1" strike="noStrike"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As we get more and more data (make more and more cake mix)…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5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090960" y="2964600"/>
            <a:ext cx="2164680" cy="329904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613440" y="3132000"/>
            <a:ext cx="2374200" cy="30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Vertical scaling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(e.g. a wedding cake)</a:t>
            </a:r>
            <a:br/>
            <a:br/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Keep adding more and more to the original cake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5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5437440" y="3105720"/>
            <a:ext cx="2950200" cy="29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Horizontal scaling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(e.g. cupcakes)</a:t>
            </a:r>
            <a:br/>
            <a:br/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Make as many new cakes as you need!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5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8181000" y="3230280"/>
            <a:ext cx="3375720" cy="2241360"/>
          </a:xfrm>
          <a:prstGeom prst="rect">
            <a:avLst/>
          </a:prstGeom>
          <a:ln>
            <a:noFill/>
          </a:ln>
        </p:spPr>
      </p:pic>
      <p:sp>
        <p:nvSpPr>
          <p:cNvPr id="100" name="CustomShape 5"/>
          <p:cNvSpPr/>
          <p:nvPr/>
        </p:nvSpPr>
        <p:spPr>
          <a:xfrm>
            <a:off x="5400000" y="6273720"/>
            <a:ext cx="69357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13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Image 1 source</a:t>
            </a:r>
            <a:r>
              <a:rPr b="0" lang="en-GB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: https://commons.wikimedia.org/w/index.php?curid=10310913</a:t>
            </a:r>
            <a:br/>
            <a:r>
              <a:rPr b="0" lang="en-GB" sz="13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Image 2 source</a:t>
            </a:r>
            <a:r>
              <a:rPr b="0" lang="en-GB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: https://commons.wikimedia.org/w/index.php?curid=10271855</a:t>
            </a:r>
            <a:endParaRPr b="0" lang="en-GB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9443880" y="324000"/>
            <a:ext cx="2071440" cy="143496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SQL vs MongoDB 2 - Key Concepts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953720"/>
            <a:ext cx="10510200" cy="43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SQL Databases: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200" spc="-1" strike="noStrike">
              <a:latin typeface="Arial"/>
            </a:endParaRPr>
          </a:p>
          <a:p>
            <a:pPr lvl="1" marL="432000" indent="-212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A. Use </a:t>
            </a:r>
            <a:r>
              <a:rPr b="0" lang="en-GB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tables</a:t>
            </a:r>
            <a:endParaRPr b="0" lang="en-GB" sz="3200" spc="-1" strike="noStrike">
              <a:latin typeface="Arial"/>
            </a:endParaRPr>
          </a:p>
          <a:p>
            <a:pPr lvl="1" marL="432000" indent="-212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B. Use pre-defined </a:t>
            </a:r>
            <a:r>
              <a:rPr b="0" lang="en-GB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schemas</a:t>
            </a:r>
            <a:endParaRPr b="0" lang="en-GB" sz="3200" spc="-1" strike="noStrike">
              <a:latin typeface="Arial"/>
            </a:endParaRPr>
          </a:p>
          <a:p>
            <a:pPr lvl="1" marL="432000" indent="-212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C. Are </a:t>
            </a:r>
            <a:r>
              <a:rPr b="0" lang="en-GB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relational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databases</a:t>
            </a:r>
            <a:endParaRPr b="0" lang="en-GB" sz="3200" spc="-1" strike="noStrike">
              <a:latin typeface="Arial"/>
            </a:endParaRPr>
          </a:p>
          <a:p>
            <a:pPr lvl="1" marL="432000" indent="-212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D. Use </a:t>
            </a:r>
            <a:r>
              <a:rPr b="0" lang="en-GB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CRUD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operations</a:t>
            </a:r>
            <a:endParaRPr b="0" lang="en-GB" sz="3200" spc="-1" strike="noStrike">
              <a:latin typeface="Arial"/>
            </a:endParaRPr>
          </a:p>
          <a:p>
            <a:pPr lvl="2" marL="648000" indent="-212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reate, 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ead, 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pdate, 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elete”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8502840" y="468360"/>
            <a:ext cx="3358800" cy="90468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838080" y="1953720"/>
            <a:ext cx="10510200" cy="43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MongoDB Databases: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200" spc="-1" strike="noStrike">
              <a:latin typeface="Arial"/>
            </a:endParaRPr>
          </a:p>
          <a:p>
            <a:pPr lvl="1" marL="432000" indent="-212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A. </a:t>
            </a:r>
            <a:r>
              <a:rPr b="0" lang="en-GB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Do not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use tables</a:t>
            </a:r>
            <a:endParaRPr b="0" lang="en-GB" sz="3200" spc="-1" strike="noStrike">
              <a:latin typeface="Arial"/>
            </a:endParaRPr>
          </a:p>
          <a:p>
            <a:pPr lvl="1" marL="432000" indent="-212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B. </a:t>
            </a:r>
            <a:r>
              <a:rPr b="0" lang="en-GB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Do not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use pre-defined schemas by default</a:t>
            </a:r>
            <a:endParaRPr b="0" lang="en-GB" sz="3200" spc="-1" strike="noStrike">
              <a:latin typeface="Arial"/>
            </a:endParaRPr>
          </a:p>
          <a:p>
            <a:pPr lvl="1" marL="432000" indent="-212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C. </a:t>
            </a:r>
            <a:r>
              <a:rPr b="0" lang="en-GB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Are not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relational databases</a:t>
            </a:r>
            <a:endParaRPr b="0" lang="en-GB" sz="3200" spc="-1" strike="noStrike">
              <a:latin typeface="Arial"/>
            </a:endParaRPr>
          </a:p>
          <a:p>
            <a:pPr lvl="1" marL="432000" indent="-212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D. Use </a:t>
            </a:r>
            <a:r>
              <a:rPr b="0" lang="en-GB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CRUD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operations</a:t>
            </a:r>
            <a:endParaRPr b="0" lang="en-GB" sz="3200" spc="-1" strike="noStrike">
              <a:latin typeface="Arial"/>
            </a:endParaRPr>
          </a:p>
          <a:p>
            <a:pPr lvl="2" marL="648000" indent="-212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reate, 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ead, 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pdate, 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elete”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2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SQL vs MongoDB 2 - Key Concepts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0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MongoDB – 2A. No Tables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730080" y="1737720"/>
            <a:ext cx="10510200" cy="43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MongoDB databases use 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collections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400" spc="-1" strike="noStrike"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"A collection is the </a:t>
            </a:r>
            <a:r>
              <a:rPr b="0" lang="en-GB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equivalent of a table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in a relational database system" (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MongoDB docs, emphasis mine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).</a:t>
            </a:r>
            <a:endParaRPr b="0" lang="en-GB" sz="2400" spc="-1" strike="noStrike"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collection is a place you can store MongoDB 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documents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400" spc="-1" strike="noStrike"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Data is stored in MongoDB in a </a:t>
            </a:r>
            <a:r>
              <a:rPr b="0" lang="en-GB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BSON ("Binary JSON")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format. This is only readable by machines.</a:t>
            </a:r>
            <a:endParaRPr b="0" lang="en-GB" sz="2400" spc="-1" strike="noStrike"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This allows the data to be searched and indexed very quickly, and also reduces the space it requires.</a:t>
            </a:r>
            <a:endParaRPr b="0" lang="en-GB" sz="2400" spc="-1" strike="noStrike"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However, </a:t>
            </a:r>
            <a:r>
              <a:rPr b="0" lang="en-GB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you can read and write your data in a JSON format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which makes it much more user friendly!</a:t>
            </a:r>
            <a:endParaRPr b="0" lang="en-GB" sz="2400" spc="-1" strike="noStrike"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"Anything you can represent in JSON can be natively stored in MongoDB, and retrieved just as easily in JSON" (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MongoDB docs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8503200" y="468360"/>
            <a:ext cx="3358800" cy="90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0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MongoDB – 2A. No Tables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269160" y="1659600"/>
            <a:ext cx="5714280" cy="380916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864000" y="5411520"/>
            <a:ext cx="1051020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Database Structures (source: BeginnersBook.com)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8503200" y="468360"/>
            <a:ext cx="3358800" cy="90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0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MongoDB – 2A. No Tables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0" y="5411520"/>
            <a:ext cx="121917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A MongoDB Collection of 3 Documents (source: MongoDB.com)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274200" y="2311920"/>
            <a:ext cx="5714280" cy="28569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8503200" y="468360"/>
            <a:ext cx="3358800" cy="90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Application>LibreOffice/6.4.7.2$Linux_X86_64 LibreOffice_project/40$Build-2</Application>
  <Words>785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2021-01-11T19:30:28Z</dcterms:created>
  <dc:creator>Jamie Cartwright</dc:creator>
  <dc:description/>
  <dc:language>en-GB</dc:language>
  <cp:lastModifiedBy/>
  <dcterms:modified xsi:type="dcterms:W3CDTF">2022-05-18T14:57:41Z</dcterms:modified>
  <cp:revision>245</cp:revision>
  <dc:subject/>
  <dc:title>Error Handling in Express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