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0" y="0"/>
            <a:ext cx="12181320" cy="6847200"/>
          </a:xfrm>
          <a:prstGeom prst="rect">
            <a:avLst/>
          </a:prstGeom>
          <a:solidFill>
            <a:srgbClr val="e7e6e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2"/>
          <p:cNvSpPr/>
          <p:nvPr/>
        </p:nvSpPr>
        <p:spPr>
          <a:xfrm rot="2700000">
            <a:off x="82800" y="-1382760"/>
            <a:ext cx="2414160" cy="3600360"/>
          </a:xfrm>
          <a:custGeom>
            <a:avLst/>
            <a:gdLst/>
            <a:ahLst/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rgbClr val="ffc000">
              <a:alpha val="40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3"/>
          <p:cNvSpPr/>
          <p:nvPr/>
        </p:nvSpPr>
        <p:spPr>
          <a:xfrm rot="2700000">
            <a:off x="1571040" y="-335880"/>
            <a:ext cx="1625040" cy="1625040"/>
          </a:xfrm>
          <a:custGeom>
            <a:avLst/>
            <a:gdLst/>
            <a:ahLst/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rgbClr val="ffc000">
              <a:alpha val="40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4"/>
          <p:cNvSpPr/>
          <p:nvPr/>
        </p:nvSpPr>
        <p:spPr>
          <a:xfrm rot="2700000">
            <a:off x="9627840" y="-3240"/>
            <a:ext cx="4048560" cy="2537280"/>
          </a:xfrm>
          <a:custGeom>
            <a:avLst/>
            <a:gdLst/>
            <a:ahLst/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rgbClr val="4472c4">
              <a:alpha val="30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5"/>
          <p:cNvSpPr/>
          <p:nvPr/>
        </p:nvSpPr>
        <p:spPr>
          <a:xfrm rot="2700000">
            <a:off x="10268280" y="1458000"/>
            <a:ext cx="1175040" cy="1175040"/>
          </a:xfrm>
          <a:prstGeom prst="rect">
            <a:avLst/>
          </a:prstGeom>
          <a:solidFill>
            <a:srgbClr val="4472c4">
              <a:alpha val="30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6"/>
          <p:cNvSpPr/>
          <p:nvPr/>
        </p:nvSpPr>
        <p:spPr>
          <a:xfrm rot="2700000">
            <a:off x="-18720" y="5191200"/>
            <a:ext cx="2433960" cy="2355480"/>
          </a:xfrm>
          <a:custGeom>
            <a:avLst/>
            <a:gdLst/>
            <a:ahLst/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rgbClr val="4472c4">
              <a:alpha val="30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7"/>
          <p:cNvSpPr/>
          <p:nvPr/>
        </p:nvSpPr>
        <p:spPr>
          <a:xfrm rot="2700000">
            <a:off x="1775160" y="5432040"/>
            <a:ext cx="917640" cy="917640"/>
          </a:xfrm>
          <a:prstGeom prst="rect">
            <a:avLst/>
          </a:prstGeom>
          <a:solidFill>
            <a:srgbClr val="4472c4">
              <a:alpha val="30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8"/>
          <p:cNvSpPr/>
          <p:nvPr/>
        </p:nvSpPr>
        <p:spPr>
          <a:xfrm rot="2700000">
            <a:off x="3401280" y="726840"/>
            <a:ext cx="5378400" cy="5378400"/>
          </a:xfrm>
          <a:custGeom>
            <a:avLst/>
            <a:gdLst/>
            <a:ahLst/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9"/>
          <p:cNvSpPr/>
          <p:nvPr/>
        </p:nvSpPr>
        <p:spPr>
          <a:xfrm rot="2700000">
            <a:off x="2700000" y="25200"/>
            <a:ext cx="6780600" cy="6780600"/>
          </a:xfrm>
          <a:custGeom>
            <a:avLst/>
            <a:gdLst/>
            <a:ahLst/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10"/>
          <p:cNvSpPr/>
          <p:nvPr/>
        </p:nvSpPr>
        <p:spPr>
          <a:xfrm>
            <a:off x="4439520" y="4519080"/>
            <a:ext cx="3301920" cy="113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080808"/>
                </a:solidFill>
                <a:latin typeface="Calibri"/>
                <a:ea typeface="DejaVu Sans"/>
              </a:rPr>
              <a:t>25.05.2022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86" name="CustomShape 11"/>
          <p:cNvSpPr/>
          <p:nvPr/>
        </p:nvSpPr>
        <p:spPr>
          <a:xfrm rot="2700000">
            <a:off x="9629640" y="5450040"/>
            <a:ext cx="2220840" cy="2558160"/>
          </a:xfrm>
          <a:custGeom>
            <a:avLst/>
            <a:gdLst/>
            <a:ahLst/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rgbClr val="ffc000">
              <a:alpha val="40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12"/>
          <p:cNvSpPr/>
          <p:nvPr/>
        </p:nvSpPr>
        <p:spPr>
          <a:xfrm rot="2700000">
            <a:off x="9725040" y="5236200"/>
            <a:ext cx="949320" cy="949320"/>
          </a:xfrm>
          <a:prstGeom prst="rect">
            <a:avLst/>
          </a:prstGeom>
          <a:solidFill>
            <a:srgbClr val="ffc000">
              <a:alpha val="40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13"/>
          <p:cNvSpPr/>
          <p:nvPr/>
        </p:nvSpPr>
        <p:spPr>
          <a:xfrm>
            <a:off x="3204720" y="2353680"/>
            <a:ext cx="5768280" cy="213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en-GB" sz="3600" spc="-1" strike="noStrike">
                <a:solidFill>
                  <a:srgbClr val="080808"/>
                </a:solidFill>
                <a:latin typeface="Calibri Light"/>
                <a:ea typeface="DejaVu Sans"/>
              </a:rPr>
              <a:t>Backend Module</a:t>
            </a:r>
            <a:endParaRPr b="0" lang="en-GB" sz="36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GB" sz="3600" spc="-1" strike="noStrike" u="sng">
                <a:solidFill>
                  <a:srgbClr val="080808"/>
                </a:solidFill>
                <a:uFillTx/>
                <a:latin typeface="Calibri Light"/>
                <a:ea typeface="DejaVu Sans"/>
              </a:rPr>
              <a:t>Part 3: Database Advanced</a:t>
            </a:r>
            <a:endParaRPr b="0" lang="en-GB" sz="36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GB" sz="3600" spc="-1" strike="noStrike">
                <a:solidFill>
                  <a:srgbClr val="080808"/>
                </a:solidFill>
                <a:latin typeface="Calibri Light"/>
                <a:ea typeface="DejaVu Sans"/>
              </a:rPr>
              <a:t>A. Mongoose Intro</a:t>
            </a:r>
            <a:endParaRPr b="0" lang="en-GB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365040"/>
            <a:ext cx="7511400" cy="131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36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What is Mongoose?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38080" y="1881720"/>
            <a:ext cx="10504800" cy="38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1800" spc="-1" strike="noStrike">
              <a:latin typeface="Arial"/>
            </a:endParaRPr>
          </a:p>
          <a:p>
            <a:pPr marL="228600" indent="-217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First, let’s ask a different question: </a:t>
            </a:r>
            <a:r>
              <a:rPr b="0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what is an ORM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? </a:t>
            </a:r>
            <a:endParaRPr b="0" lang="en-GB" sz="26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8352000" y="748800"/>
            <a:ext cx="3213360" cy="711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838080" y="365040"/>
            <a:ext cx="7511400" cy="131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36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What is an ORM?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838080" y="1521720"/>
            <a:ext cx="10504800" cy="38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1800" spc="-1" strike="noStrike">
              <a:latin typeface="Arial"/>
            </a:endParaRPr>
          </a:p>
          <a:p>
            <a:pPr marL="228600" indent="-217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An ORM is an </a:t>
            </a:r>
            <a:r>
              <a:rPr b="1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Object-Relational-Mapper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GB" sz="2600" spc="-1" strike="noStrike">
              <a:latin typeface="Arial"/>
            </a:endParaRPr>
          </a:p>
          <a:p>
            <a:pPr marL="228600" indent="-217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Object Relational Mapping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is a technique, which lets you query </a:t>
            </a:r>
            <a:r>
              <a:rPr b="0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relational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databases (e.g. SQL)…</a:t>
            </a:r>
            <a:endParaRPr b="0" lang="en-GB" sz="2600" spc="-1" strike="noStrike">
              <a:latin typeface="Arial"/>
            </a:endParaRPr>
          </a:p>
          <a:p>
            <a:pPr marL="228600" indent="-217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... but using an object-oriented programming language (including JavaScript!)</a:t>
            </a:r>
            <a:endParaRPr b="0" lang="en-GB" sz="2600" spc="-1" strike="noStrike">
              <a:latin typeface="Arial"/>
            </a:endParaRPr>
          </a:p>
          <a:p>
            <a:pPr marL="228600" indent="-217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An </a:t>
            </a:r>
            <a:r>
              <a:rPr b="0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Object Relational Mapper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is a library that implements this technique, so you can use a language like JavaScript to query relational databases.</a:t>
            </a:r>
            <a:endParaRPr b="0" lang="en-GB" sz="2600" spc="-1" strike="noStrike">
              <a:latin typeface="Arial"/>
            </a:endParaRPr>
          </a:p>
          <a:p>
            <a:pPr marL="228600" indent="-217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Usually, the abbreviation “ORM” is used to refer to the </a:t>
            </a:r>
            <a:r>
              <a:rPr b="0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library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, not the technique. </a:t>
            </a:r>
            <a:endParaRPr b="0" lang="en-GB" sz="26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8352000" y="748800"/>
            <a:ext cx="3213360" cy="711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838080" y="365040"/>
            <a:ext cx="7511400" cy="131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36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So is Mongoose an ORM?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838080" y="1521720"/>
            <a:ext cx="10504800" cy="38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1800" spc="-1" strike="noStrike">
              <a:latin typeface="Arial"/>
            </a:endParaRPr>
          </a:p>
          <a:p>
            <a:pPr marL="228600" indent="-217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No! It’s an </a:t>
            </a:r>
            <a:r>
              <a:rPr b="1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ODM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GB" sz="2600" spc="-1" strike="noStrike">
              <a:latin typeface="Arial"/>
            </a:endParaRPr>
          </a:p>
          <a:p>
            <a:pPr marL="228600" indent="-217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An ODM (</a:t>
            </a:r>
            <a:r>
              <a:rPr b="0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Object Document Mapper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) is like an ORM, but for a </a:t>
            </a:r>
            <a:r>
              <a:rPr b="1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document database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GB" sz="2600" spc="-1" strike="noStrike">
              <a:latin typeface="Arial"/>
            </a:endParaRPr>
          </a:p>
          <a:p>
            <a:pPr marL="228600" indent="-217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As </a:t>
            </a:r>
            <a:r>
              <a:rPr b="0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MongoDB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is a document database, we can use Mongoose in our server to query it using JavaScript!</a:t>
            </a:r>
            <a:endParaRPr b="0" lang="en-GB" sz="2600" spc="-1" strike="noStrike">
              <a:latin typeface="Arial"/>
            </a:endParaRPr>
          </a:p>
          <a:p>
            <a:pPr marL="228600" indent="-217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ORMs and ODMs are useful because they let our server communicate with a database easily, instead of having to create an interface ourselves. This lets us stay focused on our </a:t>
            </a:r>
            <a:r>
              <a:rPr b="0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business logic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- the "rules" for how our server handles requests. </a:t>
            </a:r>
            <a:endParaRPr b="0" lang="en-GB" sz="26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8352000" y="748800"/>
            <a:ext cx="3213360" cy="711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838080" y="365040"/>
            <a:ext cx="7511400" cy="131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36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So is Mongoose an ORM?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838080" y="1521720"/>
            <a:ext cx="10504800" cy="38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1800" spc="-1" strike="noStrike">
              <a:latin typeface="Arial"/>
            </a:endParaRPr>
          </a:p>
          <a:p>
            <a:pPr marL="228600" indent="-217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No! It’s an </a:t>
            </a:r>
            <a:r>
              <a:rPr b="1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ODM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GB" sz="2600" spc="-1" strike="noStrike">
              <a:latin typeface="Arial"/>
            </a:endParaRPr>
          </a:p>
          <a:p>
            <a:pPr marL="228600" indent="-217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An ODM (</a:t>
            </a:r>
            <a:r>
              <a:rPr b="0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Object Document Mapper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) is like an ORM, but for a </a:t>
            </a:r>
            <a:r>
              <a:rPr b="1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document database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GB" sz="2600" spc="-1" strike="noStrike">
              <a:latin typeface="Arial"/>
            </a:endParaRPr>
          </a:p>
          <a:p>
            <a:pPr marL="228600" indent="-217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As </a:t>
            </a:r>
            <a:r>
              <a:rPr b="0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MongoDB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is a document database, we can use Mongoose in our server to query it using JavaScript!</a:t>
            </a:r>
            <a:endParaRPr b="0" lang="en-GB" sz="2600" spc="-1" strike="noStrike">
              <a:latin typeface="Arial"/>
            </a:endParaRPr>
          </a:p>
          <a:p>
            <a:pPr marL="228600" indent="-217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ORMs and ODMs are useful because they let our server communicate with a database easily, instead of having to create an interface ourselves. This lets us stay focused on our </a:t>
            </a:r>
            <a:r>
              <a:rPr b="0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business logic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- the "rules" for how our server handles requests. </a:t>
            </a:r>
            <a:endParaRPr b="0" lang="en-GB" sz="26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8352000" y="748800"/>
            <a:ext cx="3213360" cy="711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838080" y="185040"/>
            <a:ext cx="7511400" cy="131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36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What does Mongoose give us?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838080" y="945720"/>
            <a:ext cx="10504800" cy="38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1. Mongoose lets us </a:t>
            </a:r>
            <a:r>
              <a:rPr b="1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connect to MongoDB</a:t>
            </a: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 from our server, and gives us access to </a:t>
            </a:r>
            <a:r>
              <a:rPr b="0" lang="en-GB" sz="25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CRUD methods</a:t>
            </a: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, so we can query MongoDB.</a:t>
            </a:r>
            <a:endParaRPr b="0" lang="en-GB" sz="25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2. Mongoose also lets us define a </a:t>
            </a:r>
            <a:r>
              <a:rPr b="1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schema</a:t>
            </a: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 for each “type” of document we want to create.</a:t>
            </a:r>
            <a:endParaRPr b="0" lang="en-GB" sz="25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Each schema maps to a MongoDB collection and </a:t>
            </a:r>
            <a:r>
              <a:rPr b="0" lang="en-GB" sz="25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defines the shape</a:t>
            </a: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 of the documents within that collection” (</a:t>
            </a:r>
            <a:r>
              <a:rPr b="0" i="1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Mongoose docs</a:t>
            </a: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, emphasis mine)</a:t>
            </a:r>
            <a:endParaRPr b="0" lang="en-GB" sz="25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This makes sense as we want our “user” documents to be </a:t>
            </a:r>
            <a:r>
              <a:rPr b="0" lang="en-GB" sz="25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regularized</a:t>
            </a: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 - to all have the same format.</a:t>
            </a:r>
            <a:endParaRPr b="0" lang="en-GB" sz="25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Using a schema gives you some of the useful functionality of a </a:t>
            </a:r>
            <a:r>
              <a:rPr b="0" lang="en-GB" sz="25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SQL database</a:t>
            </a: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 (e.g. more control over your data), while keeping the </a:t>
            </a:r>
            <a:r>
              <a:rPr b="0" lang="en-GB" sz="25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speed/scaleability benefits of MongoDB</a:t>
            </a: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GB" sz="2500" spc="-1" strike="noStrike"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8352000" y="532800"/>
            <a:ext cx="3213360" cy="711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838080" y="185040"/>
            <a:ext cx="7511400" cy="131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36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What does Mongoose give us?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838080" y="945720"/>
            <a:ext cx="10504800" cy="38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3. Mongoose also lets us </a:t>
            </a:r>
            <a:r>
              <a:rPr b="0" lang="en-GB" sz="25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use the schemas</a:t>
            </a: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 we define to create </a:t>
            </a:r>
            <a:r>
              <a:rPr b="1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models </a:t>
            </a: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for our server.</a:t>
            </a:r>
            <a:endParaRPr b="0" lang="en-GB" sz="2500" spc="-1" strike="noStrike">
              <a:latin typeface="Arial"/>
            </a:endParaRPr>
          </a:p>
          <a:p>
            <a:pPr lvl="1" marL="432000" indent="-2145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A Mongoose model gives us an </a:t>
            </a:r>
            <a:r>
              <a:rPr b="0" lang="en-GB" sz="25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interface</a:t>
            </a: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 to a particular collection in our MongoDB database.</a:t>
            </a:r>
            <a:endParaRPr b="0" lang="en-GB" sz="2500" spc="-1" strike="noStrike">
              <a:latin typeface="Arial"/>
            </a:endParaRPr>
          </a:p>
          <a:p>
            <a:pPr lvl="1" marL="432000" indent="-2145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You can think of it as like a </a:t>
            </a:r>
            <a:r>
              <a:rPr b="0" lang="en-GB" sz="25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“magic door”</a:t>
            </a: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, connecting your server to a particular MongoDB collection.</a:t>
            </a:r>
            <a:endParaRPr b="0" lang="en-GB" sz="2500" spc="-1" strike="noStrike">
              <a:latin typeface="Arial"/>
            </a:endParaRPr>
          </a:p>
          <a:p>
            <a:pPr lvl="1" marL="432000" indent="-2145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Our </a:t>
            </a:r>
            <a:r>
              <a:rPr b="1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“User” model </a:t>
            </a: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will</a:t>
            </a:r>
            <a:r>
              <a:rPr b="1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give us the ability to </a:t>
            </a:r>
            <a:r>
              <a:rPr b="1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create</a:t>
            </a: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 “user” documents in the </a:t>
            </a:r>
            <a:r>
              <a:rPr b="0" lang="en-GB" sz="25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“users” collection</a:t>
            </a: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 in our MongoDB database. Each document will use the </a:t>
            </a:r>
            <a:r>
              <a:rPr b="0" lang="en-GB" sz="25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schema</a:t>
            </a: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 we defined when creating the “User” model.</a:t>
            </a:r>
            <a:endParaRPr b="0" lang="en-GB" sz="2500" spc="-1" strike="noStrike">
              <a:latin typeface="Arial"/>
            </a:endParaRPr>
          </a:p>
          <a:p>
            <a:pPr lvl="1" marL="432000" indent="-2145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We can also use the User model to query the “users” collection, e.g. to </a:t>
            </a:r>
            <a:r>
              <a:rPr b="1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read</a:t>
            </a: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 the collection, and </a:t>
            </a:r>
            <a:r>
              <a:rPr b="1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update</a:t>
            </a: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 or </a:t>
            </a:r>
            <a:r>
              <a:rPr b="1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delete</a:t>
            </a:r>
            <a:r>
              <a:rPr b="0" lang="en-GB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 documents.</a:t>
            </a:r>
            <a:endParaRPr b="0" lang="en-GB" sz="2500" spc="-1" strike="noStrike"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8352000" y="532800"/>
            <a:ext cx="3213360" cy="711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2021-01-11T19:30:28Z</dcterms:created>
  <dc:creator>Jamie Cartwright</dc:creator>
  <dc:description/>
  <dc:language>en-GB</dc:language>
  <cp:lastModifiedBy/>
  <dcterms:modified xsi:type="dcterms:W3CDTF">2022-05-30T10:23:18Z</dcterms:modified>
  <cp:revision>436</cp:revision>
  <dc:subject/>
  <dc:title>Error Handling in Express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