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72" r:id="rId5"/>
    <p:sldId id="267" r:id="rId6"/>
    <p:sldId id="274" r:id="rId7"/>
    <p:sldId id="270" r:id="rId8"/>
    <p:sldId id="276" r:id="rId9"/>
    <p:sldId id="275" r:id="rId10"/>
    <p:sldId id="265" r:id="rId11"/>
    <p:sldId id="273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2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B930C-C2AE-416A-93C6-C2CBA278B7E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0441-BD63-4AE6-AF59-7532B94B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0441-BD63-4AE6-AF59-7532B94B03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7422" y="689292"/>
            <a:ext cx="716915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12" y="69754"/>
            <a:ext cx="9013825" cy="6692265"/>
          </a:xfrm>
          <a:custGeom>
            <a:avLst/>
            <a:gdLst/>
            <a:ahLst/>
            <a:cxnLst/>
            <a:rect l="l" t="t" r="r" b="b"/>
            <a:pathLst>
              <a:path w="9013825" h="6692265">
                <a:moveTo>
                  <a:pt x="0" y="329856"/>
                </a:moveTo>
                <a:lnTo>
                  <a:pt x="3576" y="281113"/>
                </a:lnTo>
                <a:lnTo>
                  <a:pt x="13965" y="234590"/>
                </a:lnTo>
                <a:lnTo>
                  <a:pt x="30657" y="190797"/>
                </a:lnTo>
                <a:lnTo>
                  <a:pt x="53142" y="150246"/>
                </a:lnTo>
                <a:lnTo>
                  <a:pt x="80908" y="113446"/>
                </a:lnTo>
                <a:lnTo>
                  <a:pt x="113447" y="80908"/>
                </a:lnTo>
                <a:lnTo>
                  <a:pt x="150247" y="53142"/>
                </a:lnTo>
                <a:lnTo>
                  <a:pt x="190798" y="30657"/>
                </a:lnTo>
                <a:lnTo>
                  <a:pt x="234591" y="13965"/>
                </a:lnTo>
                <a:lnTo>
                  <a:pt x="281114" y="3576"/>
                </a:lnTo>
                <a:lnTo>
                  <a:pt x="329858" y="0"/>
                </a:lnTo>
                <a:lnTo>
                  <a:pt x="8683494" y="0"/>
                </a:lnTo>
                <a:lnTo>
                  <a:pt x="8735402" y="4109"/>
                </a:lnTo>
                <a:lnTo>
                  <a:pt x="8785567" y="16192"/>
                </a:lnTo>
                <a:lnTo>
                  <a:pt x="8833103" y="35881"/>
                </a:lnTo>
                <a:lnTo>
                  <a:pt x="8877123" y="62810"/>
                </a:lnTo>
                <a:lnTo>
                  <a:pt x="8916744" y="96613"/>
                </a:lnTo>
                <a:lnTo>
                  <a:pt x="8950540" y="136226"/>
                </a:lnTo>
                <a:lnTo>
                  <a:pt x="8977466" y="180243"/>
                </a:lnTo>
                <a:lnTo>
                  <a:pt x="8997153" y="227778"/>
                </a:lnTo>
                <a:lnTo>
                  <a:pt x="9009235" y="277944"/>
                </a:lnTo>
                <a:lnTo>
                  <a:pt x="9013343" y="329856"/>
                </a:lnTo>
                <a:lnTo>
                  <a:pt x="9013343" y="6362332"/>
                </a:lnTo>
                <a:lnTo>
                  <a:pt x="9009767" y="6411075"/>
                </a:lnTo>
                <a:lnTo>
                  <a:pt x="8999378" y="6457598"/>
                </a:lnTo>
                <a:lnTo>
                  <a:pt x="8982687" y="6501390"/>
                </a:lnTo>
                <a:lnTo>
                  <a:pt x="8960204" y="6541940"/>
                </a:lnTo>
                <a:lnTo>
                  <a:pt x="8932438" y="6578739"/>
                </a:lnTo>
                <a:lnTo>
                  <a:pt x="8899901" y="6611276"/>
                </a:lnTo>
                <a:lnTo>
                  <a:pt x="8863102" y="6639041"/>
                </a:lnTo>
                <a:lnTo>
                  <a:pt x="8822552" y="6661525"/>
                </a:lnTo>
                <a:lnTo>
                  <a:pt x="8778760" y="6678216"/>
                </a:lnTo>
                <a:lnTo>
                  <a:pt x="8732238" y="6688605"/>
                </a:lnTo>
                <a:lnTo>
                  <a:pt x="8683494" y="6692181"/>
                </a:lnTo>
                <a:lnTo>
                  <a:pt x="329858" y="6692181"/>
                </a:lnTo>
                <a:lnTo>
                  <a:pt x="281114" y="6688605"/>
                </a:lnTo>
                <a:lnTo>
                  <a:pt x="234591" y="6678216"/>
                </a:lnTo>
                <a:lnTo>
                  <a:pt x="190798" y="6661525"/>
                </a:lnTo>
                <a:lnTo>
                  <a:pt x="150247" y="6639041"/>
                </a:lnTo>
                <a:lnTo>
                  <a:pt x="113447" y="6611276"/>
                </a:lnTo>
                <a:lnTo>
                  <a:pt x="80908" y="6578739"/>
                </a:lnTo>
                <a:lnTo>
                  <a:pt x="53142" y="6541940"/>
                </a:lnTo>
                <a:lnTo>
                  <a:pt x="30657" y="6501390"/>
                </a:lnTo>
                <a:lnTo>
                  <a:pt x="13965" y="6457598"/>
                </a:lnTo>
                <a:lnTo>
                  <a:pt x="3576" y="6411075"/>
                </a:lnTo>
                <a:lnTo>
                  <a:pt x="0" y="6362332"/>
                </a:lnTo>
                <a:lnTo>
                  <a:pt x="0" y="32985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930" y="1396717"/>
            <a:ext cx="9022080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9021525" y="120579"/>
                </a:moveTo>
                <a:lnTo>
                  <a:pt x="0" y="120579"/>
                </a:lnTo>
                <a:lnTo>
                  <a:pt x="0" y="0"/>
                </a:lnTo>
                <a:lnTo>
                  <a:pt x="9021525" y="0"/>
                </a:lnTo>
                <a:lnTo>
                  <a:pt x="9021525" y="120579"/>
                </a:lnTo>
                <a:close/>
              </a:path>
            </a:pathLst>
          </a:custGeom>
          <a:solidFill>
            <a:srgbClr val="E6A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2930" y="2976644"/>
            <a:ext cx="9022080" cy="111125"/>
          </a:xfrm>
          <a:custGeom>
            <a:avLst/>
            <a:gdLst/>
            <a:ahLst/>
            <a:cxnLst/>
            <a:rect l="l" t="t" r="r" b="b"/>
            <a:pathLst>
              <a:path w="9022080" h="111125">
                <a:moveTo>
                  <a:pt x="9021525" y="110524"/>
                </a:moveTo>
                <a:lnTo>
                  <a:pt x="0" y="110524"/>
                </a:lnTo>
                <a:lnTo>
                  <a:pt x="0" y="0"/>
                </a:lnTo>
                <a:lnTo>
                  <a:pt x="9021525" y="0"/>
                </a:lnTo>
                <a:lnTo>
                  <a:pt x="9021525" y="110524"/>
                </a:lnTo>
                <a:close/>
              </a:path>
            </a:pathLst>
          </a:custGeom>
          <a:solidFill>
            <a:srgbClr val="9183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69754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16"/>
                </a:moveTo>
                <a:lnTo>
                  <a:pt x="3577" y="281164"/>
                </a:lnTo>
                <a:lnTo>
                  <a:pt x="13968" y="234632"/>
                </a:lnTo>
                <a:lnTo>
                  <a:pt x="30663" y="190832"/>
                </a:lnTo>
                <a:lnTo>
                  <a:pt x="53151" y="150273"/>
                </a:lnTo>
                <a:lnTo>
                  <a:pt x="80923" y="113467"/>
                </a:lnTo>
                <a:lnTo>
                  <a:pt x="113467" y="80923"/>
                </a:lnTo>
                <a:lnTo>
                  <a:pt x="150273" y="53151"/>
                </a:lnTo>
                <a:lnTo>
                  <a:pt x="190832" y="30663"/>
                </a:lnTo>
                <a:lnTo>
                  <a:pt x="234632" y="13968"/>
                </a:lnTo>
                <a:lnTo>
                  <a:pt x="281163" y="3577"/>
                </a:lnTo>
                <a:lnTo>
                  <a:pt x="329916" y="0"/>
                </a:lnTo>
                <a:lnTo>
                  <a:pt x="8683424" y="0"/>
                </a:lnTo>
                <a:lnTo>
                  <a:pt x="8735347" y="4109"/>
                </a:lnTo>
                <a:lnTo>
                  <a:pt x="8785525" y="16194"/>
                </a:lnTo>
                <a:lnTo>
                  <a:pt x="8833072" y="35888"/>
                </a:lnTo>
                <a:lnTo>
                  <a:pt x="8877100" y="62822"/>
                </a:lnTo>
                <a:lnTo>
                  <a:pt x="8916724" y="96630"/>
                </a:lnTo>
                <a:lnTo>
                  <a:pt x="8950532" y="136251"/>
                </a:lnTo>
                <a:lnTo>
                  <a:pt x="8977465" y="180275"/>
                </a:lnTo>
                <a:lnTo>
                  <a:pt x="8997156" y="227819"/>
                </a:lnTo>
                <a:lnTo>
                  <a:pt x="9009239" y="277994"/>
                </a:lnTo>
                <a:lnTo>
                  <a:pt x="9013348" y="329916"/>
                </a:lnTo>
                <a:lnTo>
                  <a:pt x="9013348" y="6363482"/>
                </a:lnTo>
                <a:lnTo>
                  <a:pt x="9009771" y="6412233"/>
                </a:lnTo>
                <a:lnTo>
                  <a:pt x="8999381" y="6458764"/>
                </a:lnTo>
                <a:lnTo>
                  <a:pt x="8982686" y="6502564"/>
                </a:lnTo>
                <a:lnTo>
                  <a:pt x="8960199" y="6543123"/>
                </a:lnTo>
                <a:lnTo>
                  <a:pt x="8932428" y="6579931"/>
                </a:lnTo>
                <a:lnTo>
                  <a:pt x="8899884" y="6612477"/>
                </a:lnTo>
                <a:lnTo>
                  <a:pt x="8863077" y="6640250"/>
                </a:lnTo>
                <a:lnTo>
                  <a:pt x="8822517" y="6662740"/>
                </a:lnTo>
                <a:lnTo>
                  <a:pt x="8778715" y="6679436"/>
                </a:lnTo>
                <a:lnTo>
                  <a:pt x="8732181" y="6689829"/>
                </a:lnTo>
                <a:lnTo>
                  <a:pt x="8683424" y="6693406"/>
                </a:lnTo>
                <a:lnTo>
                  <a:pt x="329916" y="6693406"/>
                </a:lnTo>
                <a:lnTo>
                  <a:pt x="281163" y="6689829"/>
                </a:lnTo>
                <a:lnTo>
                  <a:pt x="234632" y="6679436"/>
                </a:lnTo>
                <a:lnTo>
                  <a:pt x="190832" y="6662740"/>
                </a:lnTo>
                <a:lnTo>
                  <a:pt x="150273" y="6640250"/>
                </a:lnTo>
                <a:lnTo>
                  <a:pt x="113467" y="6612477"/>
                </a:lnTo>
                <a:lnTo>
                  <a:pt x="80923" y="6579931"/>
                </a:lnTo>
                <a:lnTo>
                  <a:pt x="53151" y="6543123"/>
                </a:lnTo>
                <a:lnTo>
                  <a:pt x="30663" y="6502564"/>
                </a:lnTo>
                <a:lnTo>
                  <a:pt x="13968" y="6458764"/>
                </a:lnTo>
                <a:lnTo>
                  <a:pt x="3577" y="6412233"/>
                </a:lnTo>
                <a:lnTo>
                  <a:pt x="0" y="6363482"/>
                </a:lnTo>
                <a:lnTo>
                  <a:pt x="0" y="32991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989" y="1517296"/>
            <a:ext cx="9026021" cy="1459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3886200"/>
            <a:ext cx="7315200" cy="24096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10" dirty="0">
                <a:latin typeface="Times New Roman"/>
                <a:cs typeface="Times New Roman"/>
              </a:rPr>
              <a:t>Group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Members:</a:t>
            </a: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ts val="2935"/>
              </a:lnSpc>
              <a:spcBef>
                <a:spcPts val="40"/>
              </a:spcBef>
            </a:pPr>
            <a:r>
              <a:rPr sz="2450" spc="10" dirty="0">
                <a:latin typeface="Times New Roman"/>
                <a:cs typeface="Times New Roman"/>
              </a:rPr>
              <a:t>1.</a:t>
            </a:r>
            <a:r>
              <a:rPr lang="en-IN" sz="2450" spc="10" dirty="0" err="1">
                <a:latin typeface="Times New Roman"/>
                <a:cs typeface="Times New Roman"/>
              </a:rPr>
              <a:t>Pooja</a:t>
            </a:r>
            <a:r>
              <a:rPr lang="en-IN" sz="2450" spc="10" dirty="0">
                <a:latin typeface="Times New Roman"/>
                <a:cs typeface="Times New Roman"/>
              </a:rPr>
              <a:t> </a:t>
            </a:r>
            <a:r>
              <a:rPr lang="en-IN" sz="2450" spc="10" dirty="0" err="1">
                <a:latin typeface="Times New Roman"/>
                <a:cs typeface="Times New Roman"/>
              </a:rPr>
              <a:t>Birajdar</a:t>
            </a: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ts val="2925"/>
              </a:lnSpc>
            </a:pPr>
            <a:r>
              <a:rPr sz="2450" spc="10" dirty="0">
                <a:latin typeface="Times New Roman"/>
                <a:cs typeface="Times New Roman"/>
              </a:rPr>
              <a:t>2.</a:t>
            </a:r>
            <a:r>
              <a:rPr lang="en-IN" sz="2450" spc="10" dirty="0" err="1">
                <a:latin typeface="Times New Roman"/>
                <a:cs typeface="Times New Roman"/>
              </a:rPr>
              <a:t>Mansi</a:t>
            </a:r>
            <a:r>
              <a:rPr lang="en-IN" sz="2450" spc="10" dirty="0">
                <a:latin typeface="Times New Roman"/>
                <a:cs typeface="Times New Roman"/>
              </a:rPr>
              <a:t> </a:t>
            </a:r>
            <a:r>
              <a:rPr lang="en-IN" sz="2450" spc="10" dirty="0" err="1">
                <a:latin typeface="Times New Roman"/>
                <a:cs typeface="Times New Roman"/>
              </a:rPr>
              <a:t>Housalmal</a:t>
            </a: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ts val="2930"/>
              </a:lnSpc>
            </a:pPr>
            <a:r>
              <a:rPr sz="2450" spc="10" dirty="0">
                <a:latin typeface="Times New Roman"/>
                <a:cs typeface="Times New Roman"/>
              </a:rPr>
              <a:t>3.</a:t>
            </a:r>
            <a:r>
              <a:rPr lang="en-IN" sz="2450" spc="10" dirty="0" err="1">
                <a:latin typeface="Times New Roman"/>
                <a:cs typeface="Times New Roman"/>
              </a:rPr>
              <a:t>Vedant</a:t>
            </a:r>
            <a:r>
              <a:rPr lang="en-IN" sz="2450" spc="10" dirty="0">
                <a:latin typeface="Times New Roman"/>
                <a:cs typeface="Times New Roman"/>
              </a:rPr>
              <a:t> </a:t>
            </a:r>
            <a:r>
              <a:rPr lang="en-IN" sz="2450" spc="10" dirty="0" err="1">
                <a:latin typeface="Times New Roman"/>
                <a:cs typeface="Times New Roman"/>
              </a:rPr>
              <a:t>Todase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 dirty="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Under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Guidance </a:t>
            </a:r>
            <a:r>
              <a:rPr sz="3200" dirty="0">
                <a:latin typeface="Times New Roman"/>
                <a:cs typeface="Times New Roman"/>
              </a:rPr>
              <a:t>of:</a:t>
            </a:r>
            <a:r>
              <a:rPr lang="en-IN" sz="3200" dirty="0">
                <a:latin typeface="Times New Roman"/>
                <a:cs typeface="Times New Roman"/>
              </a:rPr>
              <a:t> Prof .</a:t>
            </a:r>
            <a:r>
              <a:rPr lang="en-IN" sz="3200" dirty="0" err="1">
                <a:latin typeface="Times New Roman"/>
                <a:cs typeface="Times New Roman"/>
              </a:rPr>
              <a:t>Priyanka</a:t>
            </a:r>
            <a:r>
              <a:rPr lang="en-IN" sz="3200" dirty="0">
                <a:latin typeface="Times New Roman"/>
                <a:cs typeface="Times New Roman"/>
              </a:rPr>
              <a:t> </a:t>
            </a:r>
            <a:r>
              <a:rPr lang="en-IN" sz="3200" dirty="0" err="1">
                <a:latin typeface="Times New Roman"/>
                <a:cs typeface="Times New Roman"/>
              </a:rPr>
              <a:t>Patil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30" y="1517296"/>
            <a:ext cx="9022080" cy="1837041"/>
          </a:xfrm>
          <a:prstGeom prst="rect">
            <a:avLst/>
          </a:prstGeom>
          <a:solidFill>
            <a:srgbClr val="D34817"/>
          </a:solidFill>
        </p:spPr>
        <p:txBody>
          <a:bodyPr vert="horz" wrap="square" lIns="0" tIns="28575" rIns="0" bIns="0" rtlCol="0">
            <a:spAutoFit/>
          </a:bodyPr>
          <a:lstStyle/>
          <a:p>
            <a:pPr marL="147320" algn="ctr">
              <a:lnSpc>
                <a:spcPct val="100000"/>
              </a:lnSpc>
              <a:spcBef>
                <a:spcPts val="225"/>
              </a:spcBef>
            </a:pPr>
            <a:r>
              <a:rPr lang="en-US"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Project Stage-I</a:t>
            </a:r>
            <a:endParaRPr lang="en-US" sz="32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47320" algn="ctr">
              <a:lnSpc>
                <a:spcPct val="100000"/>
              </a:lnSpc>
              <a:spcBef>
                <a:spcPts val="225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Presentation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3200" dirty="0">
              <a:latin typeface="Times New Roman"/>
              <a:cs typeface="Times New Roman"/>
            </a:endParaRPr>
          </a:p>
          <a:p>
            <a:pPr marL="140335" algn="ctr">
              <a:lnSpc>
                <a:spcPct val="100000"/>
              </a:lnSpc>
              <a:spcBef>
                <a:spcPts val="1880"/>
              </a:spcBef>
            </a:pP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r>
              <a:rPr lang="en-IN"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Design of Elevator </a:t>
            </a:r>
            <a:r>
              <a:rPr lang="en-IN" sz="3600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Touchless</a:t>
            </a:r>
            <a:r>
              <a:rPr lang="en-IN"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 Panel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”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079" y="402780"/>
            <a:ext cx="7615555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820"/>
              </a:spcBef>
            </a:pPr>
            <a:r>
              <a:rPr sz="2400" b="1" spc="-5" dirty="0">
                <a:solidFill>
                  <a:srgbClr val="742117"/>
                </a:solidFill>
                <a:latin typeface="Times New Roman"/>
                <a:cs typeface="Times New Roman"/>
              </a:rPr>
              <a:t>Dr. D. Y. Patil Institute </a:t>
            </a:r>
            <a:r>
              <a:rPr sz="2400" b="1" dirty="0">
                <a:solidFill>
                  <a:srgbClr val="742117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742117"/>
                </a:solidFill>
                <a:latin typeface="Times New Roman"/>
                <a:cs typeface="Times New Roman"/>
              </a:rPr>
              <a:t>Technology,</a:t>
            </a:r>
            <a:r>
              <a:rPr sz="2400" b="1" spc="-35" dirty="0">
                <a:solidFill>
                  <a:srgbClr val="742117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42117"/>
                </a:solidFill>
                <a:latin typeface="Times New Roman"/>
                <a:cs typeface="Times New Roman"/>
              </a:rPr>
              <a:t>Pimpri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imes New Roman"/>
                <a:cs typeface="Times New Roman"/>
              </a:rPr>
              <a:t>Department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Electronics </a:t>
            </a:r>
            <a:r>
              <a:rPr sz="2400" dirty="0">
                <a:latin typeface="Times New Roman"/>
                <a:cs typeface="Times New Roman"/>
              </a:rPr>
              <a:t>&amp; </a:t>
            </a:r>
            <a:r>
              <a:rPr sz="2400" spc="-5" dirty="0">
                <a:latin typeface="Times New Roman"/>
                <a:cs typeface="Times New Roman"/>
              </a:rPr>
              <a:t>Telecommunication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Engineering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6192" y="152399"/>
            <a:ext cx="1162047" cy="42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B2785B-98A6-44D4-8529-4C0E1D792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685800"/>
            <a:ext cx="8229600" cy="615553"/>
          </a:xfrm>
        </p:spPr>
        <p:txBody>
          <a:bodyPr/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524000"/>
            <a:ext cx="838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C.E. </a:t>
            </a:r>
            <a:r>
              <a:rPr lang="en-US" dirty="0" err="1"/>
              <a:t>Kandel</a:t>
            </a:r>
            <a:r>
              <a:rPr lang="en-US" dirty="0"/>
              <a:t>, A.E. </a:t>
            </a:r>
            <a:r>
              <a:rPr lang="en-US" dirty="0" err="1"/>
              <a:t>Simor</a:t>
            </a:r>
            <a:r>
              <a:rPr lang="en-US" dirty="0"/>
              <a:t> and D.A. </a:t>
            </a:r>
            <a:r>
              <a:rPr lang="en-US" dirty="0" err="1"/>
              <a:t>Redelmeier</a:t>
            </a:r>
            <a:r>
              <a:rPr lang="en-US" dirty="0"/>
              <a:t>, </a:t>
            </a:r>
            <a:r>
              <a:rPr lang="en-US" dirty="0" err="1"/>
              <a:t>Èelevator</a:t>
            </a:r>
            <a:r>
              <a:rPr lang="en-US" dirty="0"/>
              <a:t> buttons as unrecognized sources of bacterial colonization in </a:t>
            </a:r>
            <a:r>
              <a:rPr lang="en-US" dirty="0" err="1"/>
              <a:t>hospitals.È</a:t>
            </a:r>
            <a:r>
              <a:rPr lang="en-US" dirty="0"/>
              <a:t> Open Med, vol. 8, no.3, pp.e81-e86, 2014.</a:t>
            </a:r>
          </a:p>
          <a:p>
            <a:r>
              <a:rPr lang="en-US" dirty="0"/>
              <a:t> [2] Canadian Institute for Health Information, "Spending," 2015. [Online]. Available: https://www.cihi.ca/en/spending-and-health-workforce/spending. [Accessed 4 April 2016].</a:t>
            </a:r>
          </a:p>
          <a:p>
            <a:r>
              <a:rPr lang="en-US" dirty="0"/>
              <a:t> [3] </a:t>
            </a:r>
            <a:r>
              <a:rPr lang="en-US" dirty="0" err="1"/>
              <a:t>Tundong</a:t>
            </a:r>
            <a:r>
              <a:rPr lang="en-US" dirty="0"/>
              <a:t> Liu; </a:t>
            </a:r>
            <a:r>
              <a:rPr lang="en-US" dirty="0" err="1"/>
              <a:t>Xiaosheng</a:t>
            </a:r>
            <a:r>
              <a:rPr lang="en-US" dirty="0"/>
              <a:t> Liao; </a:t>
            </a:r>
            <a:r>
              <a:rPr lang="en-US" dirty="0" err="1"/>
              <a:t>Jianping</a:t>
            </a:r>
            <a:r>
              <a:rPr lang="en-US" dirty="0"/>
              <a:t> </a:t>
            </a:r>
            <a:r>
              <a:rPr lang="en-US" dirty="0" err="1"/>
              <a:t>Zeng</a:t>
            </a:r>
            <a:r>
              <a:rPr lang="en-US" dirty="0"/>
              <a:t>. Design of Intelligent Elevator Remote Monitoring System Based on Ethernet. China, 2010</a:t>
            </a:r>
          </a:p>
          <a:p>
            <a:r>
              <a:rPr lang="en-US" dirty="0"/>
              <a:t> [4] Hyundai Elevator Co. Ltd, "New </a:t>
            </a:r>
            <a:r>
              <a:rPr lang="en-US" dirty="0" err="1"/>
              <a:t>Yzer</a:t>
            </a:r>
            <a:r>
              <a:rPr lang="en-US" dirty="0"/>
              <a:t>," 1 May 2014. [Online]. </a:t>
            </a:r>
            <a:r>
              <a:rPr lang="en-US" dirty="0" err="1"/>
              <a:t>Available:http</a:t>
            </a:r>
            <a:r>
              <a:rPr lang="en-US" dirty="0"/>
              <a:t>://www.hyundaielevator.co.kr/eng/about/PR/news/1189331_1881.jsp. [Accessed 5 April 2016]. </a:t>
            </a:r>
          </a:p>
          <a:p>
            <a:r>
              <a:rPr lang="en-US" dirty="0"/>
              <a:t>[5]</a:t>
            </a:r>
            <a:r>
              <a:rPr lang="en-US" altLang="ja-JP" dirty="0"/>
              <a:t>"</a:t>
            </a:r>
            <a:r>
              <a:rPr lang="en-US" dirty="0"/>
              <a:t>Contact-free elevator button". China Patent CN 201310313137, 9 Oct 2013.</a:t>
            </a:r>
          </a:p>
          <a:p>
            <a:r>
              <a:rPr lang="en-US" dirty="0"/>
              <a:t> [6] </a:t>
            </a:r>
            <a:r>
              <a:rPr lang="en-US" dirty="0" err="1"/>
              <a:t>Xibo</a:t>
            </a:r>
            <a:r>
              <a:rPr lang="en-US" dirty="0"/>
              <a:t> Wang and </a:t>
            </a:r>
            <a:r>
              <a:rPr lang="en-US" dirty="0" err="1"/>
              <a:t>Hongshuai</a:t>
            </a:r>
            <a:r>
              <a:rPr lang="en-US" dirty="0"/>
              <a:t> </a:t>
            </a:r>
            <a:r>
              <a:rPr lang="en-US" dirty="0" err="1"/>
              <a:t>Ge</a:t>
            </a:r>
            <a:r>
              <a:rPr lang="en-US" dirty="0"/>
              <a:t>; </a:t>
            </a:r>
            <a:r>
              <a:rPr lang="en-US" dirty="0" err="1"/>
              <a:t>Wenbo</a:t>
            </a:r>
            <a:r>
              <a:rPr lang="en-US" dirty="0"/>
              <a:t> Zhang; </a:t>
            </a:r>
            <a:r>
              <a:rPr lang="en-US" dirty="0" err="1"/>
              <a:t>Yingzhen</a:t>
            </a:r>
            <a:r>
              <a:rPr lang="en-US" dirty="0"/>
              <a:t> Li. Design of Elevator Running Parameters Remote Monitoring System Based on Internet of Things. China, 2015. </a:t>
            </a:r>
          </a:p>
        </p:txBody>
      </p:sp>
    </p:spTree>
    <p:extLst>
      <p:ext uri="{BB962C8B-B14F-4D97-AF65-F5344CB8AC3E}">
        <p14:creationId xmlns:p14="http://schemas.microsoft.com/office/powerpoint/2010/main" val="227732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6857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312" y="69754"/>
              <a:ext cx="9013825" cy="6692265"/>
            </a:xfrm>
            <a:custGeom>
              <a:avLst/>
              <a:gdLst/>
              <a:ahLst/>
              <a:cxnLst/>
              <a:rect l="l" t="t" r="r" b="b"/>
              <a:pathLst>
                <a:path w="9013825" h="6692265">
                  <a:moveTo>
                    <a:pt x="0" y="329856"/>
                  </a:moveTo>
                  <a:lnTo>
                    <a:pt x="3576" y="281113"/>
                  </a:lnTo>
                  <a:lnTo>
                    <a:pt x="13965" y="234590"/>
                  </a:lnTo>
                  <a:lnTo>
                    <a:pt x="30657" y="190797"/>
                  </a:lnTo>
                  <a:lnTo>
                    <a:pt x="53142" y="150246"/>
                  </a:lnTo>
                  <a:lnTo>
                    <a:pt x="80908" y="113446"/>
                  </a:lnTo>
                  <a:lnTo>
                    <a:pt x="113447" y="80908"/>
                  </a:lnTo>
                  <a:lnTo>
                    <a:pt x="150247" y="53142"/>
                  </a:lnTo>
                  <a:lnTo>
                    <a:pt x="190798" y="30657"/>
                  </a:lnTo>
                  <a:lnTo>
                    <a:pt x="234591" y="13965"/>
                  </a:lnTo>
                  <a:lnTo>
                    <a:pt x="281114" y="3576"/>
                  </a:lnTo>
                  <a:lnTo>
                    <a:pt x="329858" y="0"/>
                  </a:lnTo>
                  <a:lnTo>
                    <a:pt x="8683494" y="0"/>
                  </a:lnTo>
                  <a:lnTo>
                    <a:pt x="8735402" y="4109"/>
                  </a:lnTo>
                  <a:lnTo>
                    <a:pt x="8785567" y="16192"/>
                  </a:lnTo>
                  <a:lnTo>
                    <a:pt x="8833103" y="35881"/>
                  </a:lnTo>
                  <a:lnTo>
                    <a:pt x="8877123" y="62810"/>
                  </a:lnTo>
                  <a:lnTo>
                    <a:pt x="8916744" y="96613"/>
                  </a:lnTo>
                  <a:lnTo>
                    <a:pt x="8950540" y="136226"/>
                  </a:lnTo>
                  <a:lnTo>
                    <a:pt x="8977466" y="180243"/>
                  </a:lnTo>
                  <a:lnTo>
                    <a:pt x="8997153" y="227778"/>
                  </a:lnTo>
                  <a:lnTo>
                    <a:pt x="9009235" y="277944"/>
                  </a:lnTo>
                  <a:lnTo>
                    <a:pt x="9013343" y="329856"/>
                  </a:lnTo>
                  <a:lnTo>
                    <a:pt x="9013343" y="6362332"/>
                  </a:lnTo>
                  <a:lnTo>
                    <a:pt x="9009767" y="6411075"/>
                  </a:lnTo>
                  <a:lnTo>
                    <a:pt x="8999378" y="6457598"/>
                  </a:lnTo>
                  <a:lnTo>
                    <a:pt x="8982687" y="6501390"/>
                  </a:lnTo>
                  <a:lnTo>
                    <a:pt x="8960204" y="6541940"/>
                  </a:lnTo>
                  <a:lnTo>
                    <a:pt x="8932438" y="6578739"/>
                  </a:lnTo>
                  <a:lnTo>
                    <a:pt x="8899901" y="6611276"/>
                  </a:lnTo>
                  <a:lnTo>
                    <a:pt x="8863102" y="6639041"/>
                  </a:lnTo>
                  <a:lnTo>
                    <a:pt x="8822552" y="6661525"/>
                  </a:lnTo>
                  <a:lnTo>
                    <a:pt x="8778760" y="6678216"/>
                  </a:lnTo>
                  <a:lnTo>
                    <a:pt x="8732238" y="6688605"/>
                  </a:lnTo>
                  <a:lnTo>
                    <a:pt x="8683494" y="6692181"/>
                  </a:lnTo>
                  <a:lnTo>
                    <a:pt x="329858" y="6692181"/>
                  </a:lnTo>
                  <a:lnTo>
                    <a:pt x="281114" y="6688605"/>
                  </a:lnTo>
                  <a:lnTo>
                    <a:pt x="234591" y="6678216"/>
                  </a:lnTo>
                  <a:lnTo>
                    <a:pt x="190798" y="6661525"/>
                  </a:lnTo>
                  <a:lnTo>
                    <a:pt x="150247" y="6639041"/>
                  </a:lnTo>
                  <a:lnTo>
                    <a:pt x="113447" y="6611276"/>
                  </a:lnTo>
                  <a:lnTo>
                    <a:pt x="80908" y="6578739"/>
                  </a:lnTo>
                  <a:lnTo>
                    <a:pt x="53142" y="6541940"/>
                  </a:lnTo>
                  <a:lnTo>
                    <a:pt x="30657" y="6501390"/>
                  </a:lnTo>
                  <a:lnTo>
                    <a:pt x="13965" y="6457598"/>
                  </a:lnTo>
                  <a:lnTo>
                    <a:pt x="3576" y="6411075"/>
                  </a:lnTo>
                  <a:lnTo>
                    <a:pt x="0" y="6362332"/>
                  </a:lnTo>
                  <a:lnTo>
                    <a:pt x="0" y="32985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930" y="1396717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1525" y="120579"/>
                  </a:moveTo>
                  <a:lnTo>
                    <a:pt x="0" y="120579"/>
                  </a:lnTo>
                  <a:lnTo>
                    <a:pt x="0" y="0"/>
                  </a:lnTo>
                  <a:lnTo>
                    <a:pt x="9021525" y="0"/>
                  </a:lnTo>
                  <a:lnTo>
                    <a:pt x="9021525" y="120579"/>
                  </a:lnTo>
                  <a:close/>
                </a:path>
              </a:pathLst>
            </a:custGeom>
            <a:solidFill>
              <a:srgbClr val="E6AE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930" y="2976644"/>
              <a:ext cx="9022080" cy="111125"/>
            </a:xfrm>
            <a:custGeom>
              <a:avLst/>
              <a:gdLst/>
              <a:ahLst/>
              <a:cxnLst/>
              <a:rect l="l" t="t" r="r" b="b"/>
              <a:pathLst>
                <a:path w="9022080" h="111125">
                  <a:moveTo>
                    <a:pt x="9021525" y="110524"/>
                  </a:moveTo>
                  <a:lnTo>
                    <a:pt x="0" y="110524"/>
                  </a:lnTo>
                  <a:lnTo>
                    <a:pt x="0" y="0"/>
                  </a:lnTo>
                  <a:lnTo>
                    <a:pt x="9021525" y="0"/>
                  </a:lnTo>
                  <a:lnTo>
                    <a:pt x="9021525" y="110524"/>
                  </a:lnTo>
                  <a:close/>
                </a:path>
              </a:pathLst>
            </a:custGeom>
            <a:solidFill>
              <a:srgbClr val="9183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608" y="1516779"/>
            <a:ext cx="9022080" cy="1459865"/>
          </a:xfrm>
          <a:prstGeom prst="rect">
            <a:avLst/>
          </a:prstGeom>
          <a:solidFill>
            <a:srgbClr val="D34817"/>
          </a:solidFill>
        </p:spPr>
        <p:txBody>
          <a:bodyPr vert="horz" wrap="square" lIns="0" tIns="306705" rIns="0" bIns="0" rtlCol="0">
            <a:spAutoFit/>
          </a:bodyPr>
          <a:lstStyle/>
          <a:p>
            <a:pPr marR="147320" algn="ctr">
              <a:lnSpc>
                <a:spcPct val="100000"/>
              </a:lnSpc>
              <a:spcBef>
                <a:spcPts val="2415"/>
              </a:spcBef>
            </a:pPr>
            <a:r>
              <a:rPr spc="-10" dirty="0"/>
              <a:t>Thank</a:t>
            </a:r>
            <a:r>
              <a:rPr spc="-15" dirty="0"/>
              <a:t> </a:t>
            </a:r>
            <a:r>
              <a:rPr spc="-5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15817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7" y="69754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16"/>
                </a:moveTo>
                <a:lnTo>
                  <a:pt x="3577" y="281164"/>
                </a:lnTo>
                <a:lnTo>
                  <a:pt x="13968" y="234632"/>
                </a:lnTo>
                <a:lnTo>
                  <a:pt x="30663" y="190832"/>
                </a:lnTo>
                <a:lnTo>
                  <a:pt x="53151" y="150273"/>
                </a:lnTo>
                <a:lnTo>
                  <a:pt x="80923" y="113467"/>
                </a:lnTo>
                <a:lnTo>
                  <a:pt x="113467" y="80923"/>
                </a:lnTo>
                <a:lnTo>
                  <a:pt x="150273" y="53151"/>
                </a:lnTo>
                <a:lnTo>
                  <a:pt x="190832" y="30663"/>
                </a:lnTo>
                <a:lnTo>
                  <a:pt x="234632" y="13968"/>
                </a:lnTo>
                <a:lnTo>
                  <a:pt x="281163" y="3577"/>
                </a:lnTo>
                <a:lnTo>
                  <a:pt x="329916" y="0"/>
                </a:lnTo>
                <a:lnTo>
                  <a:pt x="8683424" y="0"/>
                </a:lnTo>
                <a:lnTo>
                  <a:pt x="8735347" y="4109"/>
                </a:lnTo>
                <a:lnTo>
                  <a:pt x="8785525" y="16194"/>
                </a:lnTo>
                <a:lnTo>
                  <a:pt x="8833072" y="35888"/>
                </a:lnTo>
                <a:lnTo>
                  <a:pt x="8877100" y="62822"/>
                </a:lnTo>
                <a:lnTo>
                  <a:pt x="8916724" y="96630"/>
                </a:lnTo>
                <a:lnTo>
                  <a:pt x="8950532" y="136251"/>
                </a:lnTo>
                <a:lnTo>
                  <a:pt x="8977465" y="180275"/>
                </a:lnTo>
                <a:lnTo>
                  <a:pt x="8997156" y="227819"/>
                </a:lnTo>
                <a:lnTo>
                  <a:pt x="9009239" y="277994"/>
                </a:lnTo>
                <a:lnTo>
                  <a:pt x="9013348" y="329916"/>
                </a:lnTo>
                <a:lnTo>
                  <a:pt x="9013348" y="6363482"/>
                </a:lnTo>
                <a:lnTo>
                  <a:pt x="9009771" y="6412233"/>
                </a:lnTo>
                <a:lnTo>
                  <a:pt x="8999381" y="6458764"/>
                </a:lnTo>
                <a:lnTo>
                  <a:pt x="8982686" y="6502564"/>
                </a:lnTo>
                <a:lnTo>
                  <a:pt x="8960199" y="6543123"/>
                </a:lnTo>
                <a:lnTo>
                  <a:pt x="8932428" y="6579931"/>
                </a:lnTo>
                <a:lnTo>
                  <a:pt x="8899884" y="6612477"/>
                </a:lnTo>
                <a:lnTo>
                  <a:pt x="8863077" y="6640250"/>
                </a:lnTo>
                <a:lnTo>
                  <a:pt x="8822517" y="6662740"/>
                </a:lnTo>
                <a:lnTo>
                  <a:pt x="8778715" y="6679436"/>
                </a:lnTo>
                <a:lnTo>
                  <a:pt x="8732181" y="6689829"/>
                </a:lnTo>
                <a:lnTo>
                  <a:pt x="8683424" y="6693406"/>
                </a:lnTo>
                <a:lnTo>
                  <a:pt x="329916" y="6693406"/>
                </a:lnTo>
                <a:lnTo>
                  <a:pt x="281163" y="6689829"/>
                </a:lnTo>
                <a:lnTo>
                  <a:pt x="234632" y="6679436"/>
                </a:lnTo>
                <a:lnTo>
                  <a:pt x="190832" y="6662740"/>
                </a:lnTo>
                <a:lnTo>
                  <a:pt x="150273" y="6640250"/>
                </a:lnTo>
                <a:lnTo>
                  <a:pt x="113467" y="6612477"/>
                </a:lnTo>
                <a:lnTo>
                  <a:pt x="80923" y="6579931"/>
                </a:lnTo>
                <a:lnTo>
                  <a:pt x="53151" y="6543123"/>
                </a:lnTo>
                <a:lnTo>
                  <a:pt x="30663" y="6502564"/>
                </a:lnTo>
                <a:lnTo>
                  <a:pt x="13968" y="6458764"/>
                </a:lnTo>
                <a:lnTo>
                  <a:pt x="3577" y="6412233"/>
                </a:lnTo>
                <a:lnTo>
                  <a:pt x="0" y="6363482"/>
                </a:lnTo>
                <a:lnTo>
                  <a:pt x="0" y="32991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838200"/>
            <a:ext cx="739457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696464"/>
                </a:solidFill>
              </a:rPr>
              <a:t>Title </a:t>
            </a:r>
            <a:r>
              <a:rPr sz="4000" dirty="0">
                <a:solidFill>
                  <a:srgbClr val="696464"/>
                </a:solidFill>
              </a:rPr>
              <a:t>of </a:t>
            </a:r>
            <a:r>
              <a:rPr lang="en-US" sz="4000" spc="-10" dirty="0">
                <a:solidFill>
                  <a:srgbClr val="696464"/>
                </a:solidFill>
              </a:rPr>
              <a:t>t</a:t>
            </a:r>
            <a:r>
              <a:rPr sz="4000" spc="-10" dirty="0">
                <a:solidFill>
                  <a:srgbClr val="696464"/>
                </a:solidFill>
              </a:rPr>
              <a:t>he</a:t>
            </a:r>
            <a:r>
              <a:rPr sz="4000" spc="-90" dirty="0">
                <a:solidFill>
                  <a:srgbClr val="696464"/>
                </a:solidFill>
              </a:rPr>
              <a:t> </a:t>
            </a:r>
            <a:r>
              <a:rPr sz="4000" spc="-5" dirty="0">
                <a:solidFill>
                  <a:srgbClr val="696464"/>
                </a:solidFill>
              </a:rPr>
              <a:t>Project</a:t>
            </a:r>
            <a:r>
              <a:rPr lang="en-IN" sz="4000" spc="-5" dirty="0">
                <a:solidFill>
                  <a:srgbClr val="696464"/>
                </a:solidFill>
              </a:rPr>
              <a:t>:-</a:t>
            </a:r>
            <a:br>
              <a:rPr lang="en-IN" sz="4000" spc="-5" dirty="0">
                <a:solidFill>
                  <a:srgbClr val="696464"/>
                </a:solidFill>
              </a:rPr>
            </a:br>
            <a:r>
              <a:rPr lang="en-IN" sz="4000" spc="-5" dirty="0">
                <a:solidFill>
                  <a:srgbClr val="696464"/>
                </a:solidFill>
              </a:rPr>
              <a:t/>
            </a:r>
            <a:br>
              <a:rPr lang="en-IN" sz="4000" spc="-5" dirty="0">
                <a:solidFill>
                  <a:srgbClr val="696464"/>
                </a:solidFill>
              </a:rPr>
            </a:br>
            <a:r>
              <a:rPr lang="en-IN" spc="-5" dirty="0">
                <a:solidFill>
                  <a:srgbClr val="696464"/>
                </a:solidFill>
              </a:rPr>
              <a:t>Design of an Elevator </a:t>
            </a:r>
            <a:r>
              <a:rPr lang="en-IN" spc="-5" dirty="0" err="1">
                <a:solidFill>
                  <a:srgbClr val="696464"/>
                </a:solidFill>
              </a:rPr>
              <a:t>Touchless</a:t>
            </a:r>
            <a:r>
              <a:rPr lang="en-IN" spc="-5" dirty="0">
                <a:solidFill>
                  <a:srgbClr val="696464"/>
                </a:solidFill>
              </a:rPr>
              <a:t> Panel</a:t>
            </a:r>
            <a:br>
              <a:rPr lang="en-IN" spc="-5" dirty="0">
                <a:solidFill>
                  <a:srgbClr val="696464"/>
                </a:solidFill>
              </a:rPr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7" y="69754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16"/>
                </a:moveTo>
                <a:lnTo>
                  <a:pt x="3577" y="281164"/>
                </a:lnTo>
                <a:lnTo>
                  <a:pt x="13968" y="234632"/>
                </a:lnTo>
                <a:lnTo>
                  <a:pt x="30663" y="190832"/>
                </a:lnTo>
                <a:lnTo>
                  <a:pt x="53151" y="150273"/>
                </a:lnTo>
                <a:lnTo>
                  <a:pt x="80923" y="113467"/>
                </a:lnTo>
                <a:lnTo>
                  <a:pt x="113467" y="80923"/>
                </a:lnTo>
                <a:lnTo>
                  <a:pt x="150273" y="53151"/>
                </a:lnTo>
                <a:lnTo>
                  <a:pt x="190832" y="30663"/>
                </a:lnTo>
                <a:lnTo>
                  <a:pt x="234632" y="13968"/>
                </a:lnTo>
                <a:lnTo>
                  <a:pt x="281163" y="3577"/>
                </a:lnTo>
                <a:lnTo>
                  <a:pt x="329916" y="0"/>
                </a:lnTo>
                <a:lnTo>
                  <a:pt x="8683424" y="0"/>
                </a:lnTo>
                <a:lnTo>
                  <a:pt x="8735347" y="4109"/>
                </a:lnTo>
                <a:lnTo>
                  <a:pt x="8785525" y="16194"/>
                </a:lnTo>
                <a:lnTo>
                  <a:pt x="8833072" y="35888"/>
                </a:lnTo>
                <a:lnTo>
                  <a:pt x="8877100" y="62822"/>
                </a:lnTo>
                <a:lnTo>
                  <a:pt x="8916724" y="96630"/>
                </a:lnTo>
                <a:lnTo>
                  <a:pt x="8950532" y="136251"/>
                </a:lnTo>
                <a:lnTo>
                  <a:pt x="8977465" y="180275"/>
                </a:lnTo>
                <a:lnTo>
                  <a:pt x="8997156" y="227819"/>
                </a:lnTo>
                <a:lnTo>
                  <a:pt x="9009239" y="277994"/>
                </a:lnTo>
                <a:lnTo>
                  <a:pt x="9013348" y="329916"/>
                </a:lnTo>
                <a:lnTo>
                  <a:pt x="9013348" y="6363482"/>
                </a:lnTo>
                <a:lnTo>
                  <a:pt x="9009771" y="6412233"/>
                </a:lnTo>
                <a:lnTo>
                  <a:pt x="8999381" y="6458764"/>
                </a:lnTo>
                <a:lnTo>
                  <a:pt x="8982686" y="6502564"/>
                </a:lnTo>
                <a:lnTo>
                  <a:pt x="8960199" y="6543123"/>
                </a:lnTo>
                <a:lnTo>
                  <a:pt x="8932428" y="6579931"/>
                </a:lnTo>
                <a:lnTo>
                  <a:pt x="8899884" y="6612477"/>
                </a:lnTo>
                <a:lnTo>
                  <a:pt x="8863077" y="6640250"/>
                </a:lnTo>
                <a:lnTo>
                  <a:pt x="8822517" y="6662740"/>
                </a:lnTo>
                <a:lnTo>
                  <a:pt x="8778715" y="6679436"/>
                </a:lnTo>
                <a:lnTo>
                  <a:pt x="8732181" y="6689829"/>
                </a:lnTo>
                <a:lnTo>
                  <a:pt x="8683424" y="6693406"/>
                </a:lnTo>
                <a:lnTo>
                  <a:pt x="329916" y="6693406"/>
                </a:lnTo>
                <a:lnTo>
                  <a:pt x="281163" y="6689829"/>
                </a:lnTo>
                <a:lnTo>
                  <a:pt x="234632" y="6679436"/>
                </a:lnTo>
                <a:lnTo>
                  <a:pt x="190832" y="6662740"/>
                </a:lnTo>
                <a:lnTo>
                  <a:pt x="150273" y="6640250"/>
                </a:lnTo>
                <a:lnTo>
                  <a:pt x="113467" y="6612477"/>
                </a:lnTo>
                <a:lnTo>
                  <a:pt x="80923" y="6579931"/>
                </a:lnTo>
                <a:lnTo>
                  <a:pt x="53151" y="6543123"/>
                </a:lnTo>
                <a:lnTo>
                  <a:pt x="30663" y="6502564"/>
                </a:lnTo>
                <a:lnTo>
                  <a:pt x="13968" y="6458764"/>
                </a:lnTo>
                <a:lnTo>
                  <a:pt x="3577" y="6412233"/>
                </a:lnTo>
                <a:lnTo>
                  <a:pt x="0" y="6363482"/>
                </a:lnTo>
                <a:lnTo>
                  <a:pt x="0" y="32991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7422" y="689292"/>
            <a:ext cx="533717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10" dirty="0">
                <a:solidFill>
                  <a:srgbClr val="696464"/>
                </a:solidFill>
              </a:rPr>
              <a:t>Objective</a:t>
            </a:r>
            <a:r>
              <a:rPr sz="4000" spc="-10" dirty="0">
                <a:solidFill>
                  <a:srgbClr val="696464"/>
                </a:solidFill>
              </a:rPr>
              <a:t> </a:t>
            </a:r>
            <a:r>
              <a:rPr sz="4000" dirty="0">
                <a:solidFill>
                  <a:srgbClr val="696464"/>
                </a:solidFill>
              </a:rPr>
              <a:t>of </a:t>
            </a:r>
            <a:r>
              <a:rPr lang="en-US" sz="4000" dirty="0">
                <a:solidFill>
                  <a:srgbClr val="696464"/>
                </a:solidFill>
              </a:rPr>
              <a:t>t</a:t>
            </a:r>
            <a:r>
              <a:rPr sz="4000" spc="-10" dirty="0">
                <a:solidFill>
                  <a:srgbClr val="696464"/>
                </a:solidFill>
              </a:rPr>
              <a:t>he</a:t>
            </a:r>
            <a:r>
              <a:rPr sz="4000" spc="-90" dirty="0">
                <a:solidFill>
                  <a:srgbClr val="696464"/>
                </a:solidFill>
              </a:rPr>
              <a:t> </a:t>
            </a:r>
            <a:r>
              <a:rPr sz="4000" spc="-5" dirty="0">
                <a:solidFill>
                  <a:srgbClr val="696464"/>
                </a:solidFill>
              </a:rPr>
              <a:t>Project</a:t>
            </a:r>
            <a:r>
              <a:rPr lang="en-IN" sz="4000" spc="-5" dirty="0">
                <a:solidFill>
                  <a:srgbClr val="696464"/>
                </a:solidFill>
              </a:rPr>
              <a:t>:- </a:t>
            </a:r>
            <a:endParaRPr sz="4000" dirty="0"/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+mj-lt"/>
              </a:rPr>
              <a:t>The main idea behind this project is to create an affordable, easy-to-build, and easy-to-use touch-free elevator "button". 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24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+mj-lt"/>
              </a:rPr>
              <a:t>Historically, the focus of elevator improvements has been on reliability and efficiency. 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24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+mj-lt"/>
              </a:rPr>
              <a:t>With COVID-19, These still important aspects have given way to a focus on touchless elevator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42639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7" y="69754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16"/>
                </a:moveTo>
                <a:lnTo>
                  <a:pt x="3577" y="281164"/>
                </a:lnTo>
                <a:lnTo>
                  <a:pt x="13968" y="234632"/>
                </a:lnTo>
                <a:lnTo>
                  <a:pt x="30663" y="190832"/>
                </a:lnTo>
                <a:lnTo>
                  <a:pt x="53151" y="150273"/>
                </a:lnTo>
                <a:lnTo>
                  <a:pt x="80923" y="113467"/>
                </a:lnTo>
                <a:lnTo>
                  <a:pt x="113467" y="80923"/>
                </a:lnTo>
                <a:lnTo>
                  <a:pt x="150273" y="53151"/>
                </a:lnTo>
                <a:lnTo>
                  <a:pt x="190832" y="30663"/>
                </a:lnTo>
                <a:lnTo>
                  <a:pt x="234632" y="13968"/>
                </a:lnTo>
                <a:lnTo>
                  <a:pt x="281163" y="3577"/>
                </a:lnTo>
                <a:lnTo>
                  <a:pt x="329916" y="0"/>
                </a:lnTo>
                <a:lnTo>
                  <a:pt x="8683424" y="0"/>
                </a:lnTo>
                <a:lnTo>
                  <a:pt x="8735347" y="4109"/>
                </a:lnTo>
                <a:lnTo>
                  <a:pt x="8785525" y="16194"/>
                </a:lnTo>
                <a:lnTo>
                  <a:pt x="8833072" y="35888"/>
                </a:lnTo>
                <a:lnTo>
                  <a:pt x="8877100" y="62822"/>
                </a:lnTo>
                <a:lnTo>
                  <a:pt x="8916724" y="96630"/>
                </a:lnTo>
                <a:lnTo>
                  <a:pt x="8950532" y="136251"/>
                </a:lnTo>
                <a:lnTo>
                  <a:pt x="8977465" y="180275"/>
                </a:lnTo>
                <a:lnTo>
                  <a:pt x="8997156" y="227819"/>
                </a:lnTo>
                <a:lnTo>
                  <a:pt x="9009239" y="277994"/>
                </a:lnTo>
                <a:lnTo>
                  <a:pt x="9013348" y="329916"/>
                </a:lnTo>
                <a:lnTo>
                  <a:pt x="9013348" y="6363482"/>
                </a:lnTo>
                <a:lnTo>
                  <a:pt x="9009771" y="6412233"/>
                </a:lnTo>
                <a:lnTo>
                  <a:pt x="8999381" y="6458764"/>
                </a:lnTo>
                <a:lnTo>
                  <a:pt x="8982686" y="6502564"/>
                </a:lnTo>
                <a:lnTo>
                  <a:pt x="8960199" y="6543123"/>
                </a:lnTo>
                <a:lnTo>
                  <a:pt x="8932428" y="6579931"/>
                </a:lnTo>
                <a:lnTo>
                  <a:pt x="8899884" y="6612477"/>
                </a:lnTo>
                <a:lnTo>
                  <a:pt x="8863077" y="6640250"/>
                </a:lnTo>
                <a:lnTo>
                  <a:pt x="8822517" y="6662740"/>
                </a:lnTo>
                <a:lnTo>
                  <a:pt x="8778715" y="6679436"/>
                </a:lnTo>
                <a:lnTo>
                  <a:pt x="8732181" y="6689829"/>
                </a:lnTo>
                <a:lnTo>
                  <a:pt x="8683424" y="6693406"/>
                </a:lnTo>
                <a:lnTo>
                  <a:pt x="329916" y="6693406"/>
                </a:lnTo>
                <a:lnTo>
                  <a:pt x="281163" y="6689829"/>
                </a:lnTo>
                <a:lnTo>
                  <a:pt x="234632" y="6679436"/>
                </a:lnTo>
                <a:lnTo>
                  <a:pt x="190832" y="6662740"/>
                </a:lnTo>
                <a:lnTo>
                  <a:pt x="150273" y="6640250"/>
                </a:lnTo>
                <a:lnTo>
                  <a:pt x="113467" y="6612477"/>
                </a:lnTo>
                <a:lnTo>
                  <a:pt x="80923" y="6579931"/>
                </a:lnTo>
                <a:lnTo>
                  <a:pt x="53151" y="6543123"/>
                </a:lnTo>
                <a:lnTo>
                  <a:pt x="30663" y="6502564"/>
                </a:lnTo>
                <a:lnTo>
                  <a:pt x="13968" y="6458764"/>
                </a:lnTo>
                <a:lnTo>
                  <a:pt x="3577" y="6412233"/>
                </a:lnTo>
                <a:lnTo>
                  <a:pt x="0" y="6363482"/>
                </a:lnTo>
                <a:lnTo>
                  <a:pt x="0" y="32991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7422" y="689292"/>
            <a:ext cx="4727578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10" dirty="0">
                <a:solidFill>
                  <a:srgbClr val="696464"/>
                </a:solidFill>
              </a:rPr>
              <a:t>Problem Statement:-</a:t>
            </a:r>
            <a:endParaRPr sz="4000" dirty="0"/>
          </a:p>
        </p:txBody>
      </p:sp>
      <p:sp>
        <p:nvSpPr>
          <p:cNvPr id="4" name="Rectangle 3"/>
          <p:cNvSpPr/>
          <p:nvPr/>
        </p:nvSpPr>
        <p:spPr>
          <a:xfrm>
            <a:off x="228600" y="1582341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Ensuring a safe work environment is key to the success of any organization. 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When putting together a health and safety plan for your facility, adhering to governmental compliance requirements and reducing liability are a top priority. 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Building elevators offer a unique challenge across the return to work landscape, as elevator buttons are among the most-touched surfaces in a multi-tenant facility, and the small, enclosed footprint of an elevator makes it difficult to social                            distance. </a:t>
            </a:r>
          </a:p>
        </p:txBody>
      </p:sp>
    </p:spTree>
    <p:extLst>
      <p:ext uri="{BB962C8B-B14F-4D97-AF65-F5344CB8AC3E}">
        <p14:creationId xmlns:p14="http://schemas.microsoft.com/office/powerpoint/2010/main" val="186440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7" y="69754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16"/>
                </a:moveTo>
                <a:lnTo>
                  <a:pt x="3577" y="281164"/>
                </a:lnTo>
                <a:lnTo>
                  <a:pt x="13968" y="234632"/>
                </a:lnTo>
                <a:lnTo>
                  <a:pt x="30663" y="190832"/>
                </a:lnTo>
                <a:lnTo>
                  <a:pt x="53151" y="150273"/>
                </a:lnTo>
                <a:lnTo>
                  <a:pt x="80923" y="113467"/>
                </a:lnTo>
                <a:lnTo>
                  <a:pt x="113467" y="80923"/>
                </a:lnTo>
                <a:lnTo>
                  <a:pt x="150273" y="53151"/>
                </a:lnTo>
                <a:lnTo>
                  <a:pt x="190832" y="30663"/>
                </a:lnTo>
                <a:lnTo>
                  <a:pt x="234632" y="13968"/>
                </a:lnTo>
                <a:lnTo>
                  <a:pt x="281163" y="3577"/>
                </a:lnTo>
                <a:lnTo>
                  <a:pt x="329916" y="0"/>
                </a:lnTo>
                <a:lnTo>
                  <a:pt x="8683424" y="0"/>
                </a:lnTo>
                <a:lnTo>
                  <a:pt x="8735347" y="4109"/>
                </a:lnTo>
                <a:lnTo>
                  <a:pt x="8785525" y="16194"/>
                </a:lnTo>
                <a:lnTo>
                  <a:pt x="8833072" y="35888"/>
                </a:lnTo>
                <a:lnTo>
                  <a:pt x="8877100" y="62822"/>
                </a:lnTo>
                <a:lnTo>
                  <a:pt x="8916724" y="96630"/>
                </a:lnTo>
                <a:lnTo>
                  <a:pt x="8950532" y="136251"/>
                </a:lnTo>
                <a:lnTo>
                  <a:pt x="8977465" y="180275"/>
                </a:lnTo>
                <a:lnTo>
                  <a:pt x="8997156" y="227819"/>
                </a:lnTo>
                <a:lnTo>
                  <a:pt x="9009239" y="277994"/>
                </a:lnTo>
                <a:lnTo>
                  <a:pt x="9013348" y="329916"/>
                </a:lnTo>
                <a:lnTo>
                  <a:pt x="9013348" y="6363482"/>
                </a:lnTo>
                <a:lnTo>
                  <a:pt x="9009771" y="6412233"/>
                </a:lnTo>
                <a:lnTo>
                  <a:pt x="8999381" y="6458764"/>
                </a:lnTo>
                <a:lnTo>
                  <a:pt x="8982686" y="6502564"/>
                </a:lnTo>
                <a:lnTo>
                  <a:pt x="8960199" y="6543123"/>
                </a:lnTo>
                <a:lnTo>
                  <a:pt x="8932428" y="6579931"/>
                </a:lnTo>
                <a:lnTo>
                  <a:pt x="8899884" y="6612477"/>
                </a:lnTo>
                <a:lnTo>
                  <a:pt x="8863077" y="6640250"/>
                </a:lnTo>
                <a:lnTo>
                  <a:pt x="8822517" y="6662740"/>
                </a:lnTo>
                <a:lnTo>
                  <a:pt x="8778715" y="6679436"/>
                </a:lnTo>
                <a:lnTo>
                  <a:pt x="8732181" y="6689829"/>
                </a:lnTo>
                <a:lnTo>
                  <a:pt x="8683424" y="6693406"/>
                </a:lnTo>
                <a:lnTo>
                  <a:pt x="329916" y="6693406"/>
                </a:lnTo>
                <a:lnTo>
                  <a:pt x="281163" y="6689829"/>
                </a:lnTo>
                <a:lnTo>
                  <a:pt x="234632" y="6679436"/>
                </a:lnTo>
                <a:lnTo>
                  <a:pt x="190832" y="6662740"/>
                </a:lnTo>
                <a:lnTo>
                  <a:pt x="150273" y="6640250"/>
                </a:lnTo>
                <a:lnTo>
                  <a:pt x="113467" y="6612477"/>
                </a:lnTo>
                <a:lnTo>
                  <a:pt x="80923" y="6579931"/>
                </a:lnTo>
                <a:lnTo>
                  <a:pt x="53151" y="6543123"/>
                </a:lnTo>
                <a:lnTo>
                  <a:pt x="30663" y="6502564"/>
                </a:lnTo>
                <a:lnTo>
                  <a:pt x="13968" y="6458764"/>
                </a:lnTo>
                <a:lnTo>
                  <a:pt x="3577" y="6412233"/>
                </a:lnTo>
                <a:lnTo>
                  <a:pt x="0" y="6363482"/>
                </a:lnTo>
                <a:lnTo>
                  <a:pt x="0" y="32991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667023"/>
            <a:ext cx="487997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10" dirty="0">
                <a:solidFill>
                  <a:srgbClr val="696464"/>
                </a:solidFill>
              </a:rPr>
              <a:t>Circuit Diagram:-</a:t>
            </a:r>
            <a:endParaRPr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t="10236" r="19643" b="-664"/>
          <a:stretch/>
        </p:blipFill>
        <p:spPr bwMode="auto">
          <a:xfrm>
            <a:off x="1903919" y="1892669"/>
            <a:ext cx="5334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30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026021" cy="615553"/>
          </a:xfrm>
        </p:spPr>
        <p:txBody>
          <a:bodyPr/>
          <a:lstStyle/>
          <a:p>
            <a:r>
              <a:rPr lang="en-US" dirty="0" smtClean="0"/>
              <a:t>Detail of </a:t>
            </a:r>
            <a:r>
              <a:rPr lang="en-US" sz="4000" dirty="0" smtClean="0"/>
              <a:t>Coding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8453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7" y="69754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16"/>
                </a:moveTo>
                <a:lnTo>
                  <a:pt x="3577" y="281164"/>
                </a:lnTo>
                <a:lnTo>
                  <a:pt x="13968" y="234632"/>
                </a:lnTo>
                <a:lnTo>
                  <a:pt x="30663" y="190832"/>
                </a:lnTo>
                <a:lnTo>
                  <a:pt x="53151" y="150273"/>
                </a:lnTo>
                <a:lnTo>
                  <a:pt x="80923" y="113467"/>
                </a:lnTo>
                <a:lnTo>
                  <a:pt x="113467" y="80923"/>
                </a:lnTo>
                <a:lnTo>
                  <a:pt x="150273" y="53151"/>
                </a:lnTo>
                <a:lnTo>
                  <a:pt x="190832" y="30663"/>
                </a:lnTo>
                <a:lnTo>
                  <a:pt x="234632" y="13968"/>
                </a:lnTo>
                <a:lnTo>
                  <a:pt x="281163" y="3577"/>
                </a:lnTo>
                <a:lnTo>
                  <a:pt x="329916" y="0"/>
                </a:lnTo>
                <a:lnTo>
                  <a:pt x="8683424" y="0"/>
                </a:lnTo>
                <a:lnTo>
                  <a:pt x="8735347" y="4109"/>
                </a:lnTo>
                <a:lnTo>
                  <a:pt x="8785525" y="16194"/>
                </a:lnTo>
                <a:lnTo>
                  <a:pt x="8833072" y="35888"/>
                </a:lnTo>
                <a:lnTo>
                  <a:pt x="8877100" y="62822"/>
                </a:lnTo>
                <a:lnTo>
                  <a:pt x="8916724" y="96630"/>
                </a:lnTo>
                <a:lnTo>
                  <a:pt x="8950532" y="136251"/>
                </a:lnTo>
                <a:lnTo>
                  <a:pt x="8977465" y="180275"/>
                </a:lnTo>
                <a:lnTo>
                  <a:pt x="8997156" y="227819"/>
                </a:lnTo>
                <a:lnTo>
                  <a:pt x="9009239" y="277994"/>
                </a:lnTo>
                <a:lnTo>
                  <a:pt x="9013348" y="329916"/>
                </a:lnTo>
                <a:lnTo>
                  <a:pt x="9013348" y="6363482"/>
                </a:lnTo>
                <a:lnTo>
                  <a:pt x="9009771" y="6412233"/>
                </a:lnTo>
                <a:lnTo>
                  <a:pt x="8999381" y="6458764"/>
                </a:lnTo>
                <a:lnTo>
                  <a:pt x="8982686" y="6502564"/>
                </a:lnTo>
                <a:lnTo>
                  <a:pt x="8960199" y="6543123"/>
                </a:lnTo>
                <a:lnTo>
                  <a:pt x="8932428" y="6579931"/>
                </a:lnTo>
                <a:lnTo>
                  <a:pt x="8899884" y="6612477"/>
                </a:lnTo>
                <a:lnTo>
                  <a:pt x="8863077" y="6640250"/>
                </a:lnTo>
                <a:lnTo>
                  <a:pt x="8822517" y="6662740"/>
                </a:lnTo>
                <a:lnTo>
                  <a:pt x="8778715" y="6679436"/>
                </a:lnTo>
                <a:lnTo>
                  <a:pt x="8732181" y="6689829"/>
                </a:lnTo>
                <a:lnTo>
                  <a:pt x="8683424" y="6693406"/>
                </a:lnTo>
                <a:lnTo>
                  <a:pt x="329916" y="6693406"/>
                </a:lnTo>
                <a:lnTo>
                  <a:pt x="281163" y="6689829"/>
                </a:lnTo>
                <a:lnTo>
                  <a:pt x="234632" y="6679436"/>
                </a:lnTo>
                <a:lnTo>
                  <a:pt x="190832" y="6662740"/>
                </a:lnTo>
                <a:lnTo>
                  <a:pt x="150273" y="6640250"/>
                </a:lnTo>
                <a:lnTo>
                  <a:pt x="113467" y="6612477"/>
                </a:lnTo>
                <a:lnTo>
                  <a:pt x="80923" y="6579931"/>
                </a:lnTo>
                <a:lnTo>
                  <a:pt x="53151" y="6543123"/>
                </a:lnTo>
                <a:lnTo>
                  <a:pt x="30663" y="6502564"/>
                </a:lnTo>
                <a:lnTo>
                  <a:pt x="13968" y="6458764"/>
                </a:lnTo>
                <a:lnTo>
                  <a:pt x="3577" y="6412233"/>
                </a:lnTo>
                <a:lnTo>
                  <a:pt x="0" y="6363482"/>
                </a:lnTo>
                <a:lnTo>
                  <a:pt x="0" y="32991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7422" y="689292"/>
            <a:ext cx="625157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10" dirty="0" smtClean="0">
                <a:solidFill>
                  <a:srgbClr val="696464"/>
                </a:solidFill>
              </a:rPr>
              <a:t>Results:</a:t>
            </a:r>
            <a:endParaRPr sz="4000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7162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Touch-free Elevator Operations.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is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Less chances to get infected by us of elevator buttons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Helps to reduce the risk of contracting the COVID-19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82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79" y="838200"/>
            <a:ext cx="9026021" cy="615553"/>
          </a:xfrm>
        </p:spPr>
        <p:txBody>
          <a:bodyPr/>
          <a:lstStyle/>
          <a:p>
            <a:r>
              <a:rPr lang="en-US" sz="4000" dirty="0" smtClean="0"/>
              <a:t>Conclusion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Touch-free Elevator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ewer </a:t>
            </a:r>
            <a:r>
              <a:rPr lang="en-US" dirty="0"/>
              <a:t>chances to get infected by use of elevator </a:t>
            </a:r>
            <a:r>
              <a:rPr lang="en-US" dirty="0" smtClean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Updating the technology of your elevator system is another way to minimize </a:t>
            </a:r>
            <a:r>
              <a:rPr lang="en-US" dirty="0" smtClean="0"/>
              <a:t> liability </a:t>
            </a:r>
            <a:r>
              <a:rPr lang="en-US" dirty="0"/>
              <a:t>in your building, but make sure your system is reliable and offers </a:t>
            </a:r>
            <a:r>
              <a:rPr lang="en-US" dirty="0" smtClean="0"/>
              <a:t>                                                          added protection </a:t>
            </a:r>
            <a:r>
              <a:rPr lang="en-US" dirty="0"/>
              <a:t>like tailgating security and multi-factor authentication </a:t>
            </a:r>
            <a:r>
              <a:rPr lang="en-US" dirty="0" smtClean="0"/>
              <a:t>   capabilities</a:t>
            </a:r>
            <a:r>
              <a:rPr lang="en-US" dirty="0"/>
              <a:t>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02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026021" cy="615553"/>
          </a:xfrm>
        </p:spPr>
        <p:txBody>
          <a:bodyPr/>
          <a:lstStyle/>
          <a:p>
            <a:r>
              <a:rPr lang="en-US" sz="4000" dirty="0" smtClean="0"/>
              <a:t>Paper </a:t>
            </a:r>
            <a:r>
              <a:rPr lang="en-US" sz="4000" dirty="0"/>
              <a:t>S</a:t>
            </a:r>
            <a:r>
              <a:rPr lang="en-US" sz="4000" dirty="0" smtClean="0"/>
              <a:t>ubmission </a:t>
            </a:r>
            <a:r>
              <a:rPr lang="en-US" sz="4000" dirty="0" smtClean="0"/>
              <a:t>Detail</a:t>
            </a:r>
            <a:endParaRPr lang="en-IN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950030"/>
              </p:ext>
            </p:extLst>
          </p:nvPr>
        </p:nvGraphicFramePr>
        <p:xfrm>
          <a:off x="2667000" y="2438400"/>
          <a:ext cx="2305239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914400" imgH="792360" progId="Package">
                  <p:embed/>
                </p:oleObj>
              </mc:Choice>
              <mc:Fallback>
                <p:oleObj name="Packager Shell Object" showAsIcon="1" r:id="rId3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2438400"/>
                        <a:ext cx="2305239" cy="199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15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472</Words>
  <Application>Microsoft Office PowerPoint</Application>
  <PresentationFormat>On-screen Show (4:3)</PresentationFormat>
  <Paragraphs>46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Times New Roman</vt:lpstr>
      <vt:lpstr>Wingdings</vt:lpstr>
      <vt:lpstr>Office Theme</vt:lpstr>
      <vt:lpstr>Package</vt:lpstr>
      <vt:lpstr>PowerPoint Presentation</vt:lpstr>
      <vt:lpstr>Title of the Project:-  Design of an Elevator Touchless Panel </vt:lpstr>
      <vt:lpstr>Objective of the Project:- </vt:lpstr>
      <vt:lpstr>Problem Statement:-</vt:lpstr>
      <vt:lpstr>Circuit Diagram:-</vt:lpstr>
      <vt:lpstr>Detail of Coding</vt:lpstr>
      <vt:lpstr>Results:</vt:lpstr>
      <vt:lpstr>Conclusion</vt:lpstr>
      <vt:lpstr>Paper Submission Detail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ved</cp:lastModifiedBy>
  <cp:revision>33</cp:revision>
  <dcterms:created xsi:type="dcterms:W3CDTF">2021-11-15T07:52:59Z</dcterms:created>
  <dcterms:modified xsi:type="dcterms:W3CDTF">2022-03-02T19:00:14Z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2021-11-15T00:00:00Z</vt:filetime>
  </property>
</Properties>
</file>