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326" r:id="rId2"/>
    <p:sldId id="327" r:id="rId3"/>
    <p:sldId id="329" r:id="rId4"/>
    <p:sldId id="370" r:id="rId5"/>
    <p:sldId id="371" r:id="rId6"/>
    <p:sldId id="403" r:id="rId7"/>
    <p:sldId id="406" r:id="rId8"/>
    <p:sldId id="408" r:id="rId9"/>
    <p:sldId id="407" r:id="rId10"/>
    <p:sldId id="404" r:id="rId11"/>
    <p:sldId id="379" r:id="rId12"/>
    <p:sldId id="372" r:id="rId13"/>
    <p:sldId id="373" r:id="rId14"/>
    <p:sldId id="380" r:id="rId15"/>
    <p:sldId id="381" r:id="rId16"/>
    <p:sldId id="382" r:id="rId17"/>
    <p:sldId id="391" r:id="rId18"/>
    <p:sldId id="392" r:id="rId19"/>
    <p:sldId id="402" r:id="rId20"/>
    <p:sldId id="393" r:id="rId21"/>
    <p:sldId id="394" r:id="rId22"/>
    <p:sldId id="401" r:id="rId23"/>
    <p:sldId id="395" r:id="rId24"/>
    <p:sldId id="396" r:id="rId25"/>
    <p:sldId id="399" r:id="rId26"/>
    <p:sldId id="397" r:id="rId27"/>
    <p:sldId id="398" r:id="rId28"/>
    <p:sldId id="400" r:id="rId29"/>
    <p:sldId id="367" r:id="rId30"/>
  </p:sldIdLst>
  <p:sldSz cx="9906000" cy="6858000" type="A4"/>
  <p:notesSz cx="6797675" cy="9928225"/>
  <p:defaultTextStyle>
    <a:defPPr>
      <a:defRPr lang="ko-KR"/>
    </a:defPPr>
    <a:lvl1pPr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77838" indent="-571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57263" indent="-117475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435100" indent="-176213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914525" indent="-234950" algn="l" defTabSz="957263" rtl="0" fontAlgn="base" latinLnBrk="1">
      <a:spcBef>
        <a:spcPct val="0"/>
      </a:spcBef>
      <a:spcAft>
        <a:spcPct val="0"/>
      </a:spcAft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19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18">
          <p15:clr>
            <a:srgbClr val="A4A3A4"/>
          </p15:clr>
        </p15:guide>
        <p15:guide id="2" orient="horz" pos="3974">
          <p15:clr>
            <a:srgbClr val="A4A3A4"/>
          </p15:clr>
        </p15:guide>
        <p15:guide id="3" pos="172">
          <p15:clr>
            <a:srgbClr val="A4A3A4"/>
          </p15:clr>
        </p15:guide>
        <p15:guide id="4" pos="5842">
          <p15:clr>
            <a:srgbClr val="A4A3A4"/>
          </p15:clr>
        </p15:guide>
        <p15:guide id="5" pos="3120">
          <p15:clr>
            <a:srgbClr val="A4A3A4"/>
          </p15:clr>
        </p15:guide>
        <p15:guide id="6" pos="6068">
          <p15:clr>
            <a:srgbClr val="A4A3A4"/>
          </p15:clr>
        </p15:guide>
        <p15:guide id="7" pos="39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구서현" initials="구" lastIdx="1" clrIdx="0">
    <p:extLst>
      <p:ext uri="{19B8F6BF-5375-455C-9EA6-DF929625EA0E}">
        <p15:presenceInfo xmlns:p15="http://schemas.microsoft.com/office/powerpoint/2012/main" userId="87e266231149e9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00FF"/>
    <a:srgbClr val="2263A4"/>
    <a:srgbClr val="0092DD"/>
    <a:srgbClr val="E9F1F7"/>
    <a:srgbClr val="CCDBE6"/>
    <a:srgbClr val="F2F2F2"/>
    <a:srgbClr val="B3B7B6"/>
    <a:srgbClr val="EE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8" autoAdjust="0"/>
    <p:restoredTop sz="74040" autoAdjust="0"/>
  </p:normalViewPr>
  <p:slideViewPr>
    <p:cSldViewPr showGuides="1">
      <p:cViewPr varScale="1">
        <p:scale>
          <a:sx n="85" d="100"/>
          <a:sy n="85" d="100"/>
        </p:scale>
        <p:origin x="1392" y="90"/>
      </p:cViewPr>
      <p:guideLst>
        <p:guide orient="horz" pos="618"/>
        <p:guide orient="horz" pos="3974"/>
        <p:guide pos="172"/>
        <p:guide pos="5842"/>
        <p:guide pos="3120"/>
        <p:guide pos="6068"/>
        <p:guide pos="39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86" y="-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A2DF80D-4F73-4A30-BDB1-A240526C7AEB}" type="datetimeFigureOut">
              <a:rPr lang="ko-KR" altLang="en-US"/>
              <a:pPr>
                <a:defRPr/>
              </a:pPr>
              <a:t>2025-04-09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EF4841D-071E-48B9-9D91-6A3EB41319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1348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C0CE943-5CE7-4478-9834-6ED93E3C117C}" type="datetimeFigureOut">
              <a:rPr lang="ko-KR" altLang="en-US"/>
              <a:pPr>
                <a:defRPr/>
              </a:pPr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2" tIns="45712" rIns="91422" bIns="45712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22" tIns="45712" rIns="91422" bIns="45712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l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22" tIns="45712" rIns="91422" bIns="45712" rtlCol="0" anchor="b"/>
          <a:lstStyle>
            <a:lvl1pPr algn="r" defTabSz="957776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589D66C-A647-496C-947F-4695843827C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109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191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38200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588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677988" algn="l" rtl="0" eaLnBrk="0" fontAlgn="base" latinLnBrk="1" hangingPunct="0">
      <a:spcBef>
        <a:spcPct val="30000"/>
      </a:spcBef>
      <a:spcAft>
        <a:spcPct val="0"/>
      </a:spcAft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9923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19081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38927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358774" algn="l" defTabSz="839694" rtl="0" eaLnBrk="1" latinLnBrk="1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12788" y="746125"/>
            <a:ext cx="5372100" cy="3721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2B8D10A-A645-4798-A4E8-4FE60972ED9C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321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ko-KR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PRODUCT_CATEGORIES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MAX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로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SEQ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채번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	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카테고리명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수정사항이 생긴 경우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목록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/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검색조건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재조회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 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 smtClean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버튼 변경사항 여부 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7419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프로시저명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SP_BICITEM_INS (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주석필수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endParaRPr lang="en-US" altLang="ko-KR" dirty="0"/>
          </a:p>
          <a:p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카테고리명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상품명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수량 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수정사항이 생긴 경우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목록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/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검색조건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재조회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CATEGORY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 smtClean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버튼 변경사항 여부 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PRODUCT_CATEGORIES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  <a:endParaRPr lang="en-US" altLang="ko-K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PRODUCTS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CUSTOMERS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MAX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로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SEQ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채번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Validation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단가*수량이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소수점이면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ROUND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처리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삭제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주문하기 버튼 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171450" marR="0" lvl="0" indent="-17145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프로시저 </a:t>
            </a:r>
            <a:r>
              <a:rPr lang="ko-KR" altLang="en-US" sz="1100" dirty="0" err="1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구현시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ORDERS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 err="1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ㅣ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ORDERS_ITEMS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추가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및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INVENTORUES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수량 제거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하나의 창고에서 먼저 차감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후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수량이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없어지면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다른 창고에서 차감  </a:t>
            </a:r>
            <a:endParaRPr lang="en-US" altLang="ko-K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ORDERES</a:t>
            </a:r>
            <a:endParaRPr lang="en-US" altLang="ko-KR"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ORDER_ITEMS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 smtClean="0"/>
              <a:t>Grid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Pivot</a:t>
            </a:r>
          </a:p>
          <a:p>
            <a:endParaRPr lang="en-US" altLang="ko-KR" baseline="0" dirty="0" smtClean="0"/>
          </a:p>
          <a:p>
            <a:pPr marL="228600" indent="-228600">
              <a:buAutoNum type="arabicParenR"/>
            </a:pPr>
            <a:r>
              <a:rPr lang="ko-KR" altLang="en-US" baseline="0" dirty="0" err="1" smtClean="0"/>
              <a:t>넥사크로</a:t>
            </a:r>
            <a:r>
              <a:rPr lang="ko-KR" altLang="en-US" baseline="0" dirty="0" smtClean="0"/>
              <a:t> 내 기능 사용</a:t>
            </a:r>
            <a:endParaRPr lang="en-US" altLang="ko-KR" baseline="0" dirty="0" smtClean="0"/>
          </a:p>
          <a:p>
            <a:pPr marL="0" indent="0">
              <a:buNone/>
            </a:pPr>
            <a:r>
              <a:rPr lang="en-US" altLang="ko-KR" baseline="0" dirty="0" smtClean="0"/>
              <a:t>or</a:t>
            </a:r>
          </a:p>
          <a:p>
            <a:r>
              <a:rPr lang="en-US" altLang="ko-KR" baseline="0" dirty="0" smtClean="0"/>
              <a:t>2) </a:t>
            </a:r>
            <a:r>
              <a:rPr lang="ko-KR" altLang="en-US" baseline="0" dirty="0" smtClean="0"/>
              <a:t>스크립트에서 그리드 양식 생성하여 그리드에 입력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298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12788" y="746125"/>
            <a:ext cx="5372100" cy="3721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CBE327A-A9C5-450D-8566-50DDBCE5C2A1}" type="slidenum">
              <a:rPr lang="ko-KR" altLang="en-US" smtClean="0">
                <a:latin typeface="굴림" pitchFamily="50" charset="-127"/>
                <a:ea typeface="굴림" pitchFamily="50" charset="-127"/>
              </a:rPr>
              <a:pPr eaLnBrk="1" hangingPunct="1">
                <a:spcBef>
                  <a:spcPct val="0"/>
                </a:spcBef>
              </a:pPr>
              <a:t>2</a:t>
            </a:fld>
            <a:endParaRPr lang="ko-KR" altLang="en-US"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096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965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434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17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dirty="0"/>
              <a:t>연관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EMPLOYEES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</a:endParaRPr>
          </a:p>
          <a:p>
            <a:endParaRPr lang="en-US" altLang="ko-KR" sz="1100" baseline="0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100" baseline="0" dirty="0" err="1" smtClean="0">
                <a:latin typeface="맑은 고딕" pitchFamily="50" charset="-127"/>
                <a:ea typeface="맑은 고딕" pitchFamily="50" charset="-127"/>
              </a:rPr>
              <a:t>관리자명</a:t>
            </a:r>
            <a:r>
              <a:rPr lang="ko-KR" altLang="en-US" sz="1100" baseline="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aseline="0" dirty="0">
                <a:latin typeface="맑은 고딕" pitchFamily="50" charset="-127"/>
                <a:ea typeface="맑은 고딕" pitchFamily="50" charset="-127"/>
              </a:rPr>
              <a:t>: FUNCTION </a:t>
            </a:r>
            <a:r>
              <a:rPr lang="ko-KR" altLang="en-US" sz="1100" baseline="0" dirty="0">
                <a:latin typeface="맑은 고딕" pitchFamily="50" charset="-127"/>
                <a:ea typeface="맑은 고딕" pitchFamily="50" charset="-127"/>
              </a:rPr>
              <a:t>구현 </a:t>
            </a:r>
            <a:r>
              <a:rPr lang="en-US" altLang="ko-KR" sz="1100" baseline="0" dirty="0">
                <a:latin typeface="맑은 고딕" pitchFamily="50" charset="-127"/>
                <a:ea typeface="맑은 고딕" pitchFamily="50" charset="-127"/>
              </a:rPr>
              <a:t>FN_MAN_NM(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EMPLOYEE_ID</a:t>
            </a:r>
            <a:r>
              <a:rPr lang="en-US" altLang="ko-KR" sz="1100" baseline="0" dirty="0"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aseline="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+mn-cs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  <a:sym typeface="Cambria"/>
              </a:rPr>
              <a:t>*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Validation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고용일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(1900-01-01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이전 입력 금지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aseline="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baseline="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그리드에서 팝업을 호출할 경우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해당 열은 손가락 모양의 커서로 변경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다른 화면도 동일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402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dirty="0"/>
              <a:t>연관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EMPLOYEES</a:t>
            </a:r>
            <a:endParaRPr lang="en-US" altLang="ko-KR" sz="1100" dirty="0">
              <a:solidFill>
                <a:schemeClr val="lt1"/>
              </a:solidFill>
              <a:latin typeface="Cambria"/>
              <a:ea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b="0" i="0" u="none" strike="noStrike" cap="none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시퀀스 생성하여 저장한다</a:t>
            </a:r>
            <a:r>
              <a:rPr lang="en-US" altLang="ko-KR" sz="1100" b="0" i="0" u="none" strike="noStrike" cap="none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lang="ko-KR" alt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시퀀스 명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시스템코드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_SEQ_BS_EMPID (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초기값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200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부턴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1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증가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f</a:t>
            </a: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ile</a:t>
            </a:r>
            <a:r>
              <a:rPr lang="en-US" altLang="ko-KR" sz="1100" baseline="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 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upload :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현대의 경우 </a:t>
            </a:r>
            <a:r>
              <a:rPr lang="en-US" altLang="ko-KR" sz="1100" baseline="0" dirty="0" err="1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dextupload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를 통해 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(</a:t>
            </a:r>
            <a:r>
              <a:rPr lang="en-US" altLang="ko-KR" sz="1100" baseline="0" dirty="0" err="1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zcmafile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테이블사용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) 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이미지파일</a:t>
            </a:r>
            <a:r>
              <a:rPr lang="en-US" altLang="ko-KR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/</a:t>
            </a:r>
            <a:r>
              <a:rPr lang="ko-KR" altLang="en-US" sz="1100" baseline="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문서파일 업로드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ATTC_FIL_ID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컬럼사용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관리자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콤보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: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전체직원목록을 가져온다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. (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첨부파일 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ID :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테이블명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_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날짜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Validation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관리자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이름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직업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,email,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직책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고용일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 phone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필수 값 처리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시 데이터 변경사항 여부 체크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변경된 값이 없습니다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‘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Alert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최종 확인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Confirm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endParaRPr lang="en-US" altLang="ko-KR" sz="110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버튼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저장하시겠습니까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?’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버튼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‘’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수정하시겠습니까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?’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삭제 버튼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삭제하시겠습니까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?’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(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)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신규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저장되었습니다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’ Alert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이후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목록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/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검색조건 </a:t>
            </a:r>
            <a:r>
              <a:rPr lang="ko-KR" altLang="en-US" sz="1100" baseline="0" dirty="0" err="1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재조회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및 팝업 닫기 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리스트의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Row position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을 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수정한 직원으로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변경</a:t>
            </a:r>
            <a:endParaRPr lang="en-US" altLang="ko-KR" sz="1100" baseline="0" dirty="0" smtClean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 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: 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‘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수정되었습니다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’ Alert </a:t>
            </a:r>
            <a:r>
              <a:rPr lang="ko-KR" altLang="en-US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창 표시</a:t>
            </a:r>
            <a:r>
              <a:rPr lang="en-US" altLang="ko-KR" sz="110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신규와 동일하지만 팝업을 닫지 않음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관리자 이름 </a:t>
            </a:r>
            <a:r>
              <a:rPr lang="ko-KR" altLang="en-US" sz="1100" baseline="0" dirty="0" err="1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수정시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 </a:t>
            </a:r>
            <a:r>
              <a:rPr lang="ko-KR" altLang="en-US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리스트 및 팝업의 관리자 콤보 최신화</a:t>
            </a:r>
            <a:r>
              <a:rPr lang="en-US" altLang="ko-KR" sz="1100" baseline="0" dirty="0" smtClean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.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ko-KR" altLang="en-US" dirty="0"/>
              <a:t>연관 </a:t>
            </a:r>
            <a:r>
              <a:rPr lang="ko-KR" altLang="en-US" dirty="0" err="1"/>
              <a:t>테이블명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WHAREHOUSE</a:t>
            </a:r>
            <a:endParaRPr lang="en-US" altLang="ko-KR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* 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신규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저장시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GROUP MAX</a:t>
            </a:r>
            <a:r>
              <a:rPr lang="ko-KR" altLang="en-US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로 </a:t>
            </a:r>
            <a:r>
              <a:rPr lang="en-US" altLang="ko-KR" sz="1100" dirty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SEQ </a:t>
            </a:r>
            <a:r>
              <a:rPr lang="ko-KR" altLang="en-US" sz="1100" dirty="0" err="1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채번</a:t>
            </a:r>
            <a:endParaRPr lang="ko-KR" altLang="en-US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WAREHOUSE_ID :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지역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ID_+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국가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ID_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+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+mn-cs"/>
                <a:sym typeface="Cambria"/>
              </a:rPr>
              <a:t>위치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+mn-cs"/>
                <a:sym typeface="Cambria"/>
              </a:rPr>
              <a:t>_+ MAX</a:t>
            </a:r>
          </a:p>
          <a:p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+mn-cs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 Validation</a:t>
            </a:r>
          </a:p>
          <a:p>
            <a:r>
              <a:rPr lang="ko-KR" altLang="en-US" dirty="0"/>
              <a:t>추가</a:t>
            </a:r>
            <a:r>
              <a:rPr lang="en-US" altLang="ko-KR" dirty="0"/>
              <a:t>,</a:t>
            </a:r>
            <a:r>
              <a:rPr lang="ko-KR" altLang="en-US" dirty="0"/>
              <a:t>저장 시 </a:t>
            </a:r>
            <a:r>
              <a:rPr lang="ko-KR" altLang="en-US" dirty="0" err="1"/>
              <a:t>창고명</a:t>
            </a:r>
            <a:r>
              <a:rPr lang="ko-KR" altLang="en-US" dirty="0"/>
              <a:t> 중복 체크 </a:t>
            </a:r>
            <a:endParaRPr lang="en-US" altLang="ko-KR" dirty="0"/>
          </a:p>
          <a:p>
            <a:r>
              <a:rPr lang="ko-KR" altLang="en-US" dirty="0"/>
              <a:t>삭제 시 사용중인 창고인 경우 삭제 불가 </a:t>
            </a:r>
            <a:r>
              <a:rPr lang="en-US" altLang="ko-KR" dirty="0" smtClean="0"/>
              <a:t>alert </a:t>
            </a:r>
            <a:r>
              <a:rPr lang="ko-KR" altLang="en-US" dirty="0" smtClean="0"/>
              <a:t>띄우기</a:t>
            </a:r>
            <a:endParaRPr lang="en-US" altLang="ko-KR" dirty="0"/>
          </a:p>
          <a:p>
            <a:r>
              <a:rPr lang="ko-KR" altLang="en-US" dirty="0"/>
              <a:t>지역</a:t>
            </a:r>
            <a:r>
              <a:rPr lang="en-US" altLang="ko-KR" dirty="0"/>
              <a:t>/</a:t>
            </a:r>
            <a:r>
              <a:rPr lang="ko-KR" altLang="en-US" dirty="0"/>
              <a:t>나라</a:t>
            </a:r>
            <a:r>
              <a:rPr lang="en-US" altLang="ko-KR" dirty="0"/>
              <a:t>/</a:t>
            </a:r>
            <a:r>
              <a:rPr lang="ko-KR" altLang="en-US" dirty="0"/>
              <a:t>위치</a:t>
            </a:r>
            <a:r>
              <a:rPr lang="en-US" altLang="ko-KR" dirty="0"/>
              <a:t>/</a:t>
            </a:r>
            <a:r>
              <a:rPr lang="ko-KR" altLang="en-US" dirty="0" err="1"/>
              <a:t>창고명</a:t>
            </a:r>
            <a:r>
              <a:rPr lang="ko-KR" altLang="en-US" dirty="0"/>
              <a:t> 필수 값 체크 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ko-KR" alt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*</a:t>
            </a:r>
            <a:r>
              <a:rPr lang="en-US" altLang="ko-KR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 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저장</a:t>
            </a:r>
            <a:r>
              <a:rPr lang="en-US" altLang="ko-KR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,</a:t>
            </a:r>
            <a:r>
              <a:rPr lang="ko-KR" altLang="en-US" sz="1100" dirty="0">
                <a:solidFill>
                  <a:schemeClr val="dk1"/>
                </a:solidFill>
                <a:latin typeface="맑은 고딕" pitchFamily="50" charset="-127"/>
                <a:ea typeface="+mn-ea"/>
                <a:cs typeface="Cambria"/>
                <a:sym typeface="Cambria"/>
              </a:rPr>
              <a:t>삭제 후 이벤트</a:t>
            </a:r>
            <a:endParaRPr lang="en-US" altLang="ko-KR" sz="110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창고목록</a:t>
            </a: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ko-KR" altLang="en-US" sz="1100" baseline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재조회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5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연관 테이블 </a:t>
            </a:r>
            <a:r>
              <a:rPr lang="en-US" altLang="ko-KR" sz="1100" b="0" i="0" u="none" strike="noStrike" cap="none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</a:rPr>
              <a:t>REGION</a:t>
            </a: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COUNTRY</a:t>
            </a:r>
            <a:endParaRPr lang="en-US" altLang="ko-KR" sz="1100" b="0" i="0" u="none" strike="noStrike" cap="none" dirty="0" smtClean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sym typeface="Cambria"/>
              </a:rPr>
              <a:t>LOCATION</a:t>
            </a:r>
            <a:endParaRPr lang="en-US" altLang="ko-KR" sz="1100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lang="en-US" altLang="ko-KR" sz="1100" dirty="0" smtClean="0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rPr>
              <a:t>INVENTORIES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cs typeface="Cambria"/>
              <a:sym typeface="Cambria"/>
            </a:endParaRPr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1100" baseline="0" dirty="0">
                <a:solidFill>
                  <a:schemeClr val="dk1"/>
                </a:solidFill>
                <a:latin typeface="맑은 고딕" pitchFamily="50" charset="-127"/>
                <a:ea typeface="+mn-ea"/>
                <a:sym typeface="Cambria"/>
              </a:rPr>
              <a:t> </a:t>
            </a:r>
            <a:endParaRPr lang="en-US" altLang="ko-KR" sz="1100" baseline="0" dirty="0">
              <a:solidFill>
                <a:schemeClr val="dk1"/>
              </a:solidFill>
              <a:latin typeface="맑은 고딕" pitchFamily="50" charset="-127"/>
              <a:ea typeface="+mn-ea"/>
              <a:sym typeface="Cambri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dirty="0"/>
          </a:p>
          <a:p>
            <a:endParaRPr lang="ko-KR" altLang="en-US" dirty="0"/>
          </a:p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1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89D66C-A647-496C-947F-4695843827CF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9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3.png"/><Relationship Id="rId9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 userDrawn="1"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5" name="Picture 46"/>
          <p:cNvPicPr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0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54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0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0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3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2CFAFF9F-6975-4F8F-A2E7-C06E9EBF902B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143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pic>
        <p:nvPicPr>
          <p:cNvPr id="6" name="Picture 17" descr="시안11_수정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" y="0"/>
            <a:ext cx="7497813" cy="6858000"/>
          </a:xfrm>
          <a:prstGeom prst="rect">
            <a:avLst/>
          </a:prstGeom>
        </p:spPr>
      </p:pic>
      <p:pic>
        <p:nvPicPr>
          <p:cNvPr id="7" name="Picture 6" descr="시안11_표지01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38" y="0"/>
            <a:ext cx="8597493" cy="6858000"/>
          </a:xfrm>
          <a:prstGeom prst="rect">
            <a:avLst/>
          </a:prstGeom>
        </p:spPr>
      </p:pic>
      <p:pic>
        <p:nvPicPr>
          <p:cNvPr id="9" name="Picture 13" descr="E1(주)로고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1" y="6492586"/>
            <a:ext cx="1555108" cy="178455"/>
          </a:xfrm>
          <a:prstGeom prst="rect">
            <a:avLst/>
          </a:prstGeom>
        </p:spPr>
      </p:pic>
      <p:pic>
        <p:nvPicPr>
          <p:cNvPr id="11" name="Picture 5" descr="시안11_03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2250" y="2"/>
            <a:ext cx="4549005" cy="3423983"/>
          </a:xfrm>
          <a:prstGeom prst="rect">
            <a:avLst/>
          </a:prstGeom>
        </p:spPr>
      </p:pic>
      <p:pic>
        <p:nvPicPr>
          <p:cNvPr id="12" name="Picture 9" descr="시안11_04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973" y="5759023"/>
            <a:ext cx="1395851" cy="1107055"/>
          </a:xfrm>
          <a:prstGeom prst="rect">
            <a:avLst/>
          </a:prstGeom>
        </p:spPr>
      </p:pic>
      <p:pic>
        <p:nvPicPr>
          <p:cNvPr id="13" name="Picture 7" descr="시안11_수정2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590" y="-5015"/>
            <a:ext cx="5698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07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목차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5" y="0"/>
            <a:ext cx="9911657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495301" y="361904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 sz="4000" b="1" i="0">
                <a:solidFill>
                  <a:srgbClr val="064774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Malgun Gothic Bold"/>
                <a:ea typeface="다음_SemiBold" pitchFamily="2" charset="-127"/>
                <a:cs typeface="Malgun Gothic Bold"/>
              </a:defRPr>
            </a:lvl1pPr>
          </a:lstStyle>
          <a:p>
            <a:r>
              <a:rPr lang="ko-KR" altLang="en-US" dirty="0"/>
              <a:t>목 차</a:t>
            </a:r>
          </a:p>
        </p:txBody>
      </p:sp>
      <p:sp>
        <p:nvSpPr>
          <p:cNvPr id="5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797301" y="6555657"/>
            <a:ext cx="2311400" cy="302344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ea"/>
                <a:ea typeface="+mn-ea"/>
                <a:cs typeface="Arial Unicode MS" pitchFamily="50" charset="-127"/>
              </a:defRPr>
            </a:lvl1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23" y="6589133"/>
            <a:ext cx="780087" cy="24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80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시안11_컨텐츠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1" y="0"/>
            <a:ext cx="4498688" cy="6858000"/>
          </a:xfrm>
          <a:prstGeom prst="rect">
            <a:avLst/>
          </a:prstGeom>
        </p:spPr>
      </p:pic>
      <p:pic>
        <p:nvPicPr>
          <p:cNvPr id="7" name="Picture 10" descr="시안11_속지06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6" y="0"/>
            <a:ext cx="9061422" cy="6858000"/>
          </a:xfrm>
          <a:prstGeom prst="rect">
            <a:avLst/>
          </a:prstGeom>
        </p:spPr>
      </p:pic>
      <p:pic>
        <p:nvPicPr>
          <p:cNvPr id="8" name="Picture 3" descr="시안11_속지01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47" y="10949"/>
            <a:ext cx="9877120" cy="6858000"/>
          </a:xfrm>
          <a:prstGeom prst="rect">
            <a:avLst/>
          </a:prstGeom>
        </p:spPr>
      </p:pic>
      <p:pic>
        <p:nvPicPr>
          <p:cNvPr id="9" name="Picture 5" descr="시안11_속지02.png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477" y="3262717"/>
            <a:ext cx="4057010" cy="3606231"/>
          </a:xfrm>
          <a:prstGeom prst="rect">
            <a:avLst/>
          </a:prstGeom>
        </p:spPr>
      </p:pic>
      <p:pic>
        <p:nvPicPr>
          <p:cNvPr id="10" name="Picture 6" descr="시안11_속지03.png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221" y="5237672"/>
            <a:ext cx="1850922" cy="1633167"/>
          </a:xfrm>
          <a:prstGeom prst="rect">
            <a:avLst/>
          </a:prstGeom>
        </p:spPr>
      </p:pic>
      <p:pic>
        <p:nvPicPr>
          <p:cNvPr id="11" name="Picture 8" descr="시안11_속지04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501" y="2973547"/>
            <a:ext cx="566166" cy="762146"/>
          </a:xfrm>
          <a:prstGeom prst="rect">
            <a:avLst/>
          </a:prstGeom>
        </p:spPr>
      </p:pic>
      <p:pic>
        <p:nvPicPr>
          <p:cNvPr id="12" name="Picture 14" descr="시안11_속지05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4239" y="296178"/>
            <a:ext cx="1125451" cy="1302605"/>
          </a:xfrm>
          <a:prstGeom prst="rect">
            <a:avLst/>
          </a:prstGeom>
        </p:spPr>
      </p:pic>
      <p:pic>
        <p:nvPicPr>
          <p:cNvPr id="13" name="Picture 13" descr="E1(주)로고_white.pn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861" y="6492586"/>
            <a:ext cx="1555108" cy="178455"/>
          </a:xfrm>
          <a:prstGeom prst="rect">
            <a:avLst/>
          </a:prstGeom>
        </p:spPr>
      </p:pic>
      <p:pic>
        <p:nvPicPr>
          <p:cNvPr id="16" name="Picture 11" descr="시안11_속지07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337" y="0"/>
            <a:ext cx="1986074" cy="1780264"/>
          </a:xfrm>
          <a:prstGeom prst="rect">
            <a:avLst/>
          </a:prstGeom>
        </p:spPr>
      </p:pic>
      <p:sp>
        <p:nvSpPr>
          <p:cNvPr id="17" name="슬라이드 번호 개체 틀 2"/>
          <p:cNvSpPr>
            <a:spLocks noGrp="1"/>
          </p:cNvSpPr>
          <p:nvPr>
            <p:ph type="sldNum" sz="quarter" idx="10"/>
          </p:nvPr>
        </p:nvSpPr>
        <p:spPr>
          <a:xfrm>
            <a:off x="3797301" y="6555657"/>
            <a:ext cx="2311400" cy="302344"/>
          </a:xfrm>
          <a:prstGeom prst="rect">
            <a:avLst/>
          </a:prstGeom>
        </p:spPr>
        <p:txBody>
          <a:bodyPr/>
          <a:lstStyle>
            <a:lvl1pPr algn="ctr">
              <a:defRPr sz="1000">
                <a:latin typeface="+mn-ea"/>
                <a:ea typeface="+mn-ea"/>
                <a:cs typeface="Arial Unicode MS" pitchFamily="50" charset="-127"/>
              </a:defRPr>
            </a:lvl1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29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/>
          <p:nvPr userDrawn="1"/>
        </p:nvSpPr>
        <p:spPr>
          <a:xfrm>
            <a:off x="-10949" y="0"/>
            <a:ext cx="9921552" cy="6858000"/>
          </a:xfrm>
          <a:prstGeom prst="rect">
            <a:avLst/>
          </a:prstGeom>
          <a:solidFill>
            <a:srgbClr val="2E333D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Triangle 13"/>
          <p:cNvSpPr/>
          <p:nvPr userDrawn="1"/>
        </p:nvSpPr>
        <p:spPr>
          <a:xfrm rot="10800000">
            <a:off x="7390492" y="-5"/>
            <a:ext cx="2515503" cy="5715232"/>
          </a:xfrm>
          <a:prstGeom prst="rtTriangle">
            <a:avLst/>
          </a:prstGeom>
          <a:solidFill>
            <a:srgbClr val="1828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Text Placeholder 2"/>
          <p:cNvSpPr txBox="1">
            <a:spLocks/>
          </p:cNvSpPr>
          <p:nvPr userDrawn="1"/>
        </p:nvSpPr>
        <p:spPr>
          <a:xfrm>
            <a:off x="396386" y="828287"/>
            <a:ext cx="8915400" cy="4525963"/>
          </a:xfrm>
          <a:prstGeom prst="rect">
            <a:avLst/>
          </a:prstGeom>
        </p:spPr>
        <p:txBody>
          <a:bodyPr vert="horz" lIns="91429" tIns="45715" rIns="91429" bIns="45715" rtlCol="0">
            <a:normAutofit/>
          </a:bodyPr>
          <a:lstStyle>
            <a:lvl1pPr marL="357188" indent="-357188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288" indent="-298450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95388" indent="-23812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74813" indent="-23812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4238" indent="-238125" algn="l" defTabSz="957263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4055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2975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1894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0813" indent="-239460" algn="l" defTabSz="9578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7188" marR="0" lvl="0" indent="-357188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34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Click to edit Master text styles</a:t>
            </a:r>
          </a:p>
          <a:p>
            <a:pPr marL="776288" marR="0" lvl="1" indent="-298450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9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Second level</a:t>
            </a:r>
          </a:p>
          <a:p>
            <a:pPr marL="1195388" marR="0" lvl="2" indent="-238125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altLang="ko-KR" sz="25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Third level</a:t>
            </a:r>
          </a:p>
          <a:p>
            <a:pPr marL="1674813" marR="0" lvl="3" indent="-238125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altLang="ko-KR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Fourth level</a:t>
            </a:r>
          </a:p>
          <a:p>
            <a:pPr marL="2154238" marR="0" lvl="4" indent="-238125" algn="l" defTabSz="957263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»"/>
              <a:tabLst/>
              <a:defRPr/>
            </a:pPr>
            <a:r>
              <a:rPr kumimoji="0" lang="en-US" altLang="ko-KR" sz="21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Fifth level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141453" y="6625957"/>
            <a:ext cx="1170121" cy="200045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defTabSz="457148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sz="700" b="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ea typeface="+mn-ea"/>
                <a:cs typeface="Trebuchet MS"/>
              </a:rPr>
              <a:t>Copyright </a:t>
            </a:r>
            <a:r>
              <a:rPr kumimoji="0" lang="de-DE" sz="700" b="0" dirty="0">
                <a:solidFill>
                  <a:prstClr val="black">
                    <a:lumMod val="50000"/>
                    <a:lumOff val="50000"/>
                  </a:prstClr>
                </a:solidFill>
                <a:latin typeface="Trebuchet MS"/>
                <a:ea typeface="+mn-ea"/>
                <a:cs typeface="Trebuchet MS"/>
              </a:rPr>
              <a:t>© E1 Co., Ltd.</a:t>
            </a:r>
            <a:endParaRPr kumimoji="0" lang="en-US" sz="700" b="0" dirty="0">
              <a:solidFill>
                <a:prstClr val="black">
                  <a:lumMod val="50000"/>
                  <a:lumOff val="50000"/>
                </a:prstClr>
              </a:solidFill>
              <a:latin typeface="Trebuchet MS"/>
              <a:ea typeface="+mn-ea"/>
              <a:cs typeface="Trebuchet MS"/>
            </a:endParaRPr>
          </a:p>
        </p:txBody>
      </p:sp>
      <p:sp>
        <p:nvSpPr>
          <p:cNvPr id="31" name="Rectangle 7"/>
          <p:cNvSpPr/>
          <p:nvPr userDrawn="1"/>
        </p:nvSpPr>
        <p:spPr>
          <a:xfrm>
            <a:off x="9043776" y="0"/>
            <a:ext cx="877776" cy="6858000"/>
          </a:xfrm>
          <a:prstGeom prst="rect">
            <a:avLst/>
          </a:prstGeom>
          <a:solidFill>
            <a:srgbClr val="1828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  </a:t>
            </a:r>
          </a:p>
        </p:txBody>
      </p:sp>
      <p:sp>
        <p:nvSpPr>
          <p:cNvPr id="33" name="Right Triangle 16"/>
          <p:cNvSpPr/>
          <p:nvPr userDrawn="1"/>
        </p:nvSpPr>
        <p:spPr>
          <a:xfrm flipH="1">
            <a:off x="8193422" y="4149564"/>
            <a:ext cx="1700703" cy="2698336"/>
          </a:xfrm>
          <a:prstGeom prst="rtTriangle">
            <a:avLst/>
          </a:prstGeom>
          <a:solidFill>
            <a:srgbClr val="18283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14"/>
          <p:cNvSpPr/>
          <p:nvPr userDrawn="1"/>
        </p:nvSpPr>
        <p:spPr>
          <a:xfrm>
            <a:off x="95617" y="548681"/>
            <a:ext cx="9720895" cy="6048671"/>
          </a:xfrm>
          <a:prstGeom prst="roundRect">
            <a:avLst>
              <a:gd name="adj" fmla="val 1386"/>
            </a:avLst>
          </a:prstGeom>
          <a:solidFill>
            <a:sysClr val="window" lastClr="FFFFFF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14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5" name="Picture 17" descr="E1(주)로고_white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057" y="6668730"/>
            <a:ext cx="1040608" cy="119414"/>
          </a:xfrm>
          <a:prstGeom prst="rect">
            <a:avLst/>
          </a:prstGeom>
        </p:spPr>
      </p:pic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19D4FCE-1ACF-0642-87BE-3C5D1CE3CC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8" name="제목 1"/>
          <p:cNvSpPr>
            <a:spLocks noGrp="1"/>
          </p:cNvSpPr>
          <p:nvPr>
            <p:ph type="title"/>
          </p:nvPr>
        </p:nvSpPr>
        <p:spPr>
          <a:xfrm>
            <a:off x="185200" y="31488"/>
            <a:ext cx="8741262" cy="571501"/>
          </a:xfrm>
          <a:prstGeom prst="rect">
            <a:avLst/>
          </a:prstGeom>
        </p:spPr>
        <p:txBody>
          <a:bodyPr anchor="ctr"/>
          <a:lstStyle>
            <a:lvl1pPr algn="l">
              <a:defRPr sz="2400" b="1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j-ea"/>
                <a:ea typeface="+mj-ea"/>
                <a:cs typeface="Malgun Gothic Bold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8426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4FC6A28-3FAB-4B1F-B12A-D4F9A011703F}" type="datetime1">
              <a:rPr lang="ko-KR" altLang="en-US"/>
              <a:pPr>
                <a:defRPr/>
              </a:pPr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266F18F-40FA-44D5-AB79-8FC4EDA89C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7" r:id="rId3"/>
    <p:sldLayoutId id="2147483864" r:id="rId4"/>
    <p:sldLayoutId id="2147483868" r:id="rId5"/>
    <p:sldLayoutId id="2147483869" r:id="rId6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fontAlgn="base" latinLnBrk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tobesoft.co.kr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 txBox="1">
            <a:spLocks/>
          </p:cNvSpPr>
          <p:nvPr/>
        </p:nvSpPr>
        <p:spPr>
          <a:xfrm>
            <a:off x="2648745" y="3933056"/>
            <a:ext cx="7257256" cy="12323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1" hangingPunct="1">
              <a:spcBef>
                <a:spcPct val="0"/>
              </a:spcBef>
              <a:buNone/>
              <a:defRPr sz="3200" b="1" kern="1200">
                <a:solidFill>
                  <a:schemeClr val="bg1"/>
                </a:solidFill>
                <a:latin typeface="Malgun Gothic Bold"/>
                <a:ea typeface="다음_SemiBold" pitchFamily="2" charset="-127"/>
                <a:cs typeface="Malgun Gothic Bold"/>
              </a:defRPr>
            </a:lvl1pPr>
          </a:lstStyle>
          <a:p>
            <a:pPr algn="ctr" fontAlgn="auto">
              <a:spcAft>
                <a:spcPts val="0"/>
              </a:spcAft>
            </a:pPr>
            <a:r>
              <a:rPr kumimoji="0" lang="en-US" altLang="ko-KR" sz="4000" dirty="0">
                <a:latin typeface="+mj-ea"/>
                <a:ea typeface="+mj-ea"/>
              </a:rPr>
              <a:t>BS</a:t>
            </a:r>
            <a:r>
              <a:rPr kumimoji="0" lang="ko-KR" altLang="en-US" sz="4000" dirty="0">
                <a:latin typeface="+mj-ea"/>
                <a:ea typeface="+mj-ea"/>
              </a:rPr>
              <a:t>본부 신입사원 교육자료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9811" y="5733256"/>
            <a:ext cx="1095149" cy="38663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solidFill>
                  <a:schemeClr val="bg1"/>
                </a:solidFill>
                <a:latin typeface="Apple SD 산돌고딕 Neo 일반체"/>
                <a:ea typeface="Apple SD 산돌고딕 Neo 일반체"/>
                <a:cs typeface="Apple SD 산돌고딕 Neo 일반체"/>
              </a:rPr>
              <a:t>2020.11</a:t>
            </a:r>
            <a:endParaRPr lang="en-US" dirty="0">
              <a:solidFill>
                <a:schemeClr val="bg1"/>
              </a:solidFill>
              <a:latin typeface="Apple SD 산돌고딕 Neo 일반체"/>
              <a:ea typeface="Apple SD 산돌고딕 Neo 일반체"/>
              <a:cs typeface="Apple SD 산돌고딕 Neo 일반체"/>
            </a:endParaRPr>
          </a:p>
        </p:txBody>
      </p:sp>
    </p:spTree>
    <p:extLst>
      <p:ext uri="{BB962C8B-B14F-4D97-AF65-F5344CB8AC3E}">
        <p14:creationId xmlns:p14="http://schemas.microsoft.com/office/powerpoint/2010/main" val="172109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0711" y="764704"/>
            <a:ext cx="9362809" cy="2148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285750" indent="-285750">
              <a:buSzPts val="2000"/>
              <a:buFont typeface="Wingdings" panose="05000000000000000000" pitchFamily="2" charset="2"/>
              <a:buChar char="u"/>
            </a:pPr>
            <a:r>
              <a:rPr lang="ko-KR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참고사항</a:t>
            </a:r>
            <a:endParaRPr lang="en-US" altLang="ko-KR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넥사크로에서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작성한 코드가 웹 브라우저에 적용되지 않는 경우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715963" lvl="2" indent="-17145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브라우저의 캐시 삭제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설정 → 개인 정보 보호 및 보안 → 인터넷 사용 기록 삭제 → 캐시 데이터 삭제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715963" lvl="2" indent="-17145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또는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, Eclipse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Clean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Clean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클릭 후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재실행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528638" lvl="1" indent="-171450">
              <a:buSzPts val="2000"/>
              <a:buFont typeface="Arial" panose="020B0604020202020204" pitchFamily="34" charset="0"/>
              <a:buChar char="•"/>
            </a:pP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642938" lvl="1" indent="-285750">
              <a:buSzPts val="2000"/>
              <a:buFont typeface="Wingdings" panose="05000000000000000000" pitchFamily="2" charset="2"/>
              <a:buChar char="ü"/>
            </a:pPr>
            <a:r>
              <a:rPr lang="ko-KR" alt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넥사크로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라이센스가 만료된 경우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30263" lvl="2" indent="-28575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rgbClr val="4F81BD"/>
                </a:solidFill>
                <a:latin typeface="+mn-ea"/>
                <a:ea typeface="+mn-ea"/>
                <a:hlinkClick r:id="rId2"/>
              </a:rPr>
              <a:t>TOBESOFT </a:t>
            </a:r>
            <a:r>
              <a:rPr lang="ko-KR" altLang="en-US" sz="1400" dirty="0" smtClean="0">
                <a:solidFill>
                  <a:srgbClr val="4F81BD"/>
                </a:solidFill>
                <a:latin typeface="+mn-ea"/>
                <a:ea typeface="+mn-ea"/>
                <a:hlinkClick r:id="rId2"/>
              </a:rPr>
              <a:t>홈페이지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830263" lvl="2" indent="-28575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홈 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LICENSE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14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신청하기 → 메일 확인하여 적용 안내에 따라 진행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8776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모서리가 둥근 직사각형 75"/>
          <p:cNvSpPr/>
          <p:nvPr/>
        </p:nvSpPr>
        <p:spPr>
          <a:xfrm>
            <a:off x="2072680" y="1618489"/>
            <a:ext cx="5328592" cy="3178663"/>
          </a:xfrm>
          <a:prstGeom prst="roundRect">
            <a:avLst>
              <a:gd name="adj" fmla="val 2635"/>
            </a:avLst>
          </a:prstGeom>
          <a:solidFill>
            <a:srgbClr val="9BBB59">
              <a:lumMod val="20000"/>
              <a:lumOff val="80000"/>
            </a:srgbClr>
          </a:solidFill>
          <a:ln w="9525" cap="flat" cmpd="sng" algn="ctr">
            <a:noFill/>
            <a:prstDash val="solid"/>
          </a:ln>
          <a:effectLst/>
        </p:spPr>
        <p:txBody>
          <a:bodyPr lIns="77344" tIns="38673" rIns="77344" bIns="38673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algn="ctr" defTabSz="913589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600" kern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프로세스 개념도</a:t>
            </a:r>
          </a:p>
        </p:txBody>
      </p:sp>
      <p:cxnSp>
        <p:nvCxnSpPr>
          <p:cNvPr id="36" name="직선 화살표 연결선 35"/>
          <p:cNvCxnSpPr>
            <a:cxnSpLocks noChangeShapeType="1"/>
            <a:stCxn id="71" idx="1"/>
            <a:endCxn id="69" idx="3"/>
          </p:cNvCxnSpPr>
          <p:nvPr/>
        </p:nvCxnSpPr>
        <p:spPr bwMode="auto">
          <a:xfrm flipH="1">
            <a:off x="3618307" y="3963334"/>
            <a:ext cx="769929" cy="1"/>
          </a:xfrm>
          <a:prstGeom prst="straightConnector1">
            <a:avLst/>
          </a:prstGeom>
          <a:noFill/>
          <a:ln w="12700" algn="ctr">
            <a:solidFill>
              <a:srgbClr val="7F7F7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" name="그룹 38"/>
          <p:cNvGrpSpPr/>
          <p:nvPr/>
        </p:nvGrpSpPr>
        <p:grpSpPr>
          <a:xfrm>
            <a:off x="4388236" y="3325511"/>
            <a:ext cx="1102055" cy="1018341"/>
            <a:chOff x="6118484" y="2321310"/>
            <a:chExt cx="1401941" cy="722573"/>
          </a:xfrm>
        </p:grpSpPr>
        <p:sp>
          <p:nvSpPr>
            <p:cNvPr id="71" name="직사각형 70"/>
            <p:cNvSpPr/>
            <p:nvPr/>
          </p:nvSpPr>
          <p:spPr>
            <a:xfrm>
              <a:off x="6118484" y="2503883"/>
              <a:ext cx="1401941" cy="540000"/>
            </a:xfrm>
            <a:prstGeom prst="rect">
              <a:avLst/>
            </a:prstGeom>
            <a:solidFill>
              <a:srgbClr val="F79646">
                <a:lumMod val="20000"/>
                <a:lumOff val="80000"/>
              </a:srgbClr>
            </a:solidFill>
            <a:ln w="6350" cap="flat" cmpd="sng" algn="ctr">
              <a:solidFill>
                <a:srgbClr val="F79646">
                  <a:lumMod val="75000"/>
                </a:srgbClr>
              </a:solidFill>
              <a:prstDash val="solid"/>
            </a:ln>
            <a:effectLst/>
          </p:spPr>
          <p:txBody>
            <a:bodyPr lIns="36000" tIns="45712" rIns="36000" bIns="457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9pPr>
            </a:lstStyle>
            <a:p>
              <a:pPr marL="217575" lvl="1" indent="-145049" defTabSz="913589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고객정보</a:t>
              </a:r>
              <a:endPara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17575" lvl="1" indent="-145049" defTabSz="913589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담당자</a:t>
              </a:r>
              <a:endParaRPr kumimoji="0" lang="en-US" altLang="ko-KR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marL="217575" lvl="1" indent="-145049" defTabSz="913589" fontAlgn="auto">
                <a:spcBef>
                  <a:spcPts val="0"/>
                </a:spcBef>
                <a:spcAft>
                  <a:spcPts val="0"/>
                </a:spcAft>
                <a:buFont typeface="Wingdings" panose="05000000000000000000" pitchFamily="2" charset="2"/>
                <a:buChar char="ü"/>
                <a:defRPr/>
              </a:pPr>
              <a:r>
                <a:rPr kumimoji="0"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상품정보</a:t>
              </a:r>
            </a:p>
          </p:txBody>
        </p:sp>
        <p:sp>
          <p:nvSpPr>
            <p:cNvPr id="72" name="모서리가 둥근 직사각형 71"/>
            <p:cNvSpPr/>
            <p:nvPr/>
          </p:nvSpPr>
          <p:spPr>
            <a:xfrm>
              <a:off x="6118485" y="2321310"/>
              <a:ext cx="648000" cy="180000"/>
            </a:xfrm>
            <a:prstGeom prst="roundRect">
              <a:avLst/>
            </a:prstGeom>
            <a:solidFill>
              <a:sysClr val="window" lastClr="FFFFFF"/>
            </a:solidFill>
            <a:ln w="635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wrap="none" lIns="91422" tIns="45712" rIns="91422" bIns="45712"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현대하모니 L" pitchFamily="18" charset="-127"/>
                  <a:ea typeface="굴림" charset="-127"/>
                  <a:cs typeface="+mn-cs"/>
                </a:defRPr>
              </a:lvl9pPr>
            </a:lstStyle>
            <a:p>
              <a:pPr algn="ctr" defTabSz="914008">
                <a:defRPr/>
              </a:pPr>
              <a:r>
                <a:rPr lang="ko-KR" altLang="en-US" sz="1200" kern="0" dirty="0">
                  <a:solidFill>
                    <a:prstClr val="black"/>
                  </a:solidFill>
                  <a:latin typeface="맑은 고딕" pitchFamily="50" charset="-127"/>
                  <a:ea typeface="맑은 고딕" pitchFamily="50" charset="-127"/>
                </a:rPr>
                <a:t>주문</a:t>
              </a:r>
            </a:p>
          </p:txBody>
        </p:sp>
      </p:grpSp>
      <p:sp>
        <p:nvSpPr>
          <p:cNvPr id="69" name="직사각형 68"/>
          <p:cNvSpPr/>
          <p:nvPr/>
        </p:nvSpPr>
        <p:spPr>
          <a:xfrm>
            <a:off x="2516252" y="3787703"/>
            <a:ext cx="1102055" cy="351264"/>
          </a:xfrm>
          <a:prstGeom prst="rect">
            <a:avLst/>
          </a:prstGeom>
          <a:solidFill>
            <a:srgbClr val="F79646">
              <a:lumMod val="20000"/>
              <a:lumOff val="80000"/>
            </a:srgbClr>
          </a:solidFill>
          <a:ln w="635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36000" tIns="45712" rIns="36000" bIns="45712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현황</a:t>
            </a:r>
            <a:endParaRPr kumimoji="0" lang="en-US" altLang="ko-KR" sz="12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3" name="직사각형 72"/>
          <p:cNvSpPr/>
          <p:nvPr/>
        </p:nvSpPr>
        <p:spPr bwMode="auto">
          <a:xfrm>
            <a:off x="3071852" y="1978529"/>
            <a:ext cx="1131887" cy="5142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77380" tIns="38691" rIns="77380" bIns="3869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직원 정보</a:t>
            </a:r>
          </a:p>
        </p:txBody>
      </p:sp>
      <p:sp>
        <p:nvSpPr>
          <p:cNvPr id="74" name="직사각형 73"/>
          <p:cNvSpPr/>
          <p:nvPr/>
        </p:nvSpPr>
        <p:spPr bwMode="auto">
          <a:xfrm>
            <a:off x="4379421" y="1978529"/>
            <a:ext cx="1131887" cy="5142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77380" tIns="38691" rIns="77380" bIns="3869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창고 정보</a:t>
            </a:r>
          </a:p>
        </p:txBody>
      </p:sp>
      <p:sp>
        <p:nvSpPr>
          <p:cNvPr id="75" name="직사각형 74"/>
          <p:cNvSpPr/>
          <p:nvPr/>
        </p:nvSpPr>
        <p:spPr bwMode="auto">
          <a:xfrm>
            <a:off x="5601072" y="1978529"/>
            <a:ext cx="1131887" cy="514286"/>
          </a:xfrm>
          <a:prstGeom prst="rect">
            <a:avLst/>
          </a:prstGeom>
          <a:solidFill>
            <a:srgbClr val="4F81BD">
              <a:lumMod val="20000"/>
              <a:lumOff val="80000"/>
            </a:srgbClr>
          </a:solidFill>
          <a:ln w="635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lIns="77380" tIns="38691" rIns="77380" bIns="38691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현대하모니 L" pitchFamily="18" charset="-127"/>
                <a:ea typeface="굴림" charset="-127"/>
                <a:cs typeface="+mn-cs"/>
              </a:defRPr>
            </a:lvl9pPr>
          </a:lstStyle>
          <a:p>
            <a:pPr marL="75196" indent="-75196" defTabSz="913589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상품 정보</a:t>
            </a:r>
          </a:p>
        </p:txBody>
      </p:sp>
      <p:pic>
        <p:nvPicPr>
          <p:cNvPr id="77" name="그림 76" descr="144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7905" y="4047372"/>
            <a:ext cx="512896" cy="737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" name="모서리가 둥근 직사각형 79"/>
          <p:cNvSpPr/>
          <p:nvPr/>
        </p:nvSpPr>
        <p:spPr>
          <a:xfrm>
            <a:off x="7811413" y="3842247"/>
            <a:ext cx="509388" cy="171429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rgbClr val="4F81BD"/>
            </a:solidFill>
            <a:prstDash val="solid"/>
          </a:ln>
          <a:effectLst/>
        </p:spPr>
        <p:txBody>
          <a:bodyPr wrap="none" lIns="91422" tIns="45712" rIns="91422" bIns="45712" anchor="ctr"/>
          <a:lstStyle/>
          <a:p>
            <a:pPr algn="ctr" defTabSz="914008">
              <a:defRPr/>
            </a:pPr>
            <a:r>
              <a:rPr lang="ko-KR" altLang="en-US" sz="12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</a:p>
        </p:txBody>
      </p:sp>
      <p:cxnSp>
        <p:nvCxnSpPr>
          <p:cNvPr id="84" name="꺾인 연결선 83"/>
          <p:cNvCxnSpPr>
            <a:stCxn id="77" idx="3"/>
            <a:endCxn id="71" idx="3"/>
          </p:cNvCxnSpPr>
          <p:nvPr/>
        </p:nvCxnSpPr>
        <p:spPr>
          <a:xfrm rot="10800000">
            <a:off x="5490291" y="3963335"/>
            <a:ext cx="2317614" cy="45294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꺾인 연결선 88"/>
          <p:cNvCxnSpPr>
            <a:stCxn id="73" idx="2"/>
            <a:endCxn id="71" idx="0"/>
          </p:cNvCxnSpPr>
          <p:nvPr/>
        </p:nvCxnSpPr>
        <p:spPr>
          <a:xfrm rot="16200000" flipH="1">
            <a:off x="3743530" y="2387081"/>
            <a:ext cx="1090001" cy="130146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74" idx="2"/>
            <a:endCxn id="71" idx="0"/>
          </p:cNvCxnSpPr>
          <p:nvPr/>
        </p:nvCxnSpPr>
        <p:spPr>
          <a:xfrm rot="5400000">
            <a:off x="4397315" y="3034765"/>
            <a:ext cx="1090001" cy="6101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꺾인 연결선 94"/>
          <p:cNvCxnSpPr>
            <a:stCxn id="75" idx="2"/>
            <a:endCxn id="71" idx="0"/>
          </p:cNvCxnSpPr>
          <p:nvPr/>
        </p:nvCxnSpPr>
        <p:spPr>
          <a:xfrm rot="5400000">
            <a:off x="5008140" y="2423939"/>
            <a:ext cx="1090001" cy="1227752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3"/>
          <p:cNvSpPr/>
          <p:nvPr/>
        </p:nvSpPr>
        <p:spPr bwMode="auto">
          <a:xfrm>
            <a:off x="2070502" y="840079"/>
            <a:ext cx="1567293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구축 시스템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91884" y="4172423"/>
            <a:ext cx="509388" cy="171429"/>
          </a:xfrm>
          <a:prstGeom prst="roundRect">
            <a:avLst/>
          </a:prstGeom>
          <a:solidFill>
            <a:sysClr val="window" lastClr="FFFFFF"/>
          </a:solidFill>
          <a:ln w="6350" cap="flat" cmpd="sng" algn="ctr">
            <a:solidFill>
              <a:srgbClr val="4F81BD"/>
            </a:solidFill>
            <a:prstDash val="solid"/>
          </a:ln>
          <a:effectLst/>
        </p:spPr>
        <p:txBody>
          <a:bodyPr wrap="none" lIns="91422" tIns="45712" rIns="91422" bIns="45712" anchor="ctr"/>
          <a:lstStyle/>
          <a:p>
            <a:pPr algn="ctr" defTabSz="914008">
              <a:defRPr/>
            </a:pPr>
            <a:r>
              <a:rPr lang="en-US" altLang="ko-KR" sz="1000" kern="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login</a:t>
            </a:r>
            <a:endParaRPr lang="ko-KR" altLang="en-US" sz="1000" kern="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ERD 1</a:t>
            </a:r>
            <a:endParaRPr lang="ko-KR" altLang="en-US" dirty="0"/>
          </a:p>
        </p:txBody>
      </p:sp>
      <p:pic>
        <p:nvPicPr>
          <p:cNvPr id="6" name="Google Shape;56;p4"/>
          <p:cNvPicPr preferRelativeResize="0"/>
          <p:nvPr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5097016" y="1048043"/>
            <a:ext cx="4192660" cy="4669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57;p4"/>
          <p:cNvPicPr preferRelativeResize="0"/>
          <p:nvPr/>
        </p:nvPicPr>
        <p:blipFill rotWithShape="1">
          <a:blip r:embed="rId3" cstate="print">
            <a:alphaModFix/>
          </a:blip>
          <a:srcRect/>
          <a:stretch/>
        </p:blipFill>
        <p:spPr>
          <a:xfrm>
            <a:off x="416496" y="1052736"/>
            <a:ext cx="4307747" cy="466908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모서리가 둥근 직사각형 7"/>
          <p:cNvSpPr/>
          <p:nvPr/>
        </p:nvSpPr>
        <p:spPr bwMode="auto">
          <a:xfrm>
            <a:off x="577395" y="659898"/>
            <a:ext cx="1135245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ERD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097016" y="659898"/>
            <a:ext cx="1135245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테이블</a:t>
            </a:r>
            <a:r>
              <a:rPr kumimoji="0" lang="en-US" altLang="ko-KR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</a:t>
            </a:r>
            <a:r>
              <a:rPr kumimoji="0" lang="ko-KR" altLang="en-US" sz="1200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목록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143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ERD 2</a:t>
            </a:r>
            <a:endParaRPr lang="ko-KR" altLang="en-US" dirty="0"/>
          </a:p>
        </p:txBody>
      </p:sp>
      <p:sp>
        <p:nvSpPr>
          <p:cNvPr id="7" name="Google Shape;65;p6"/>
          <p:cNvSpPr txBox="1"/>
          <p:nvPr/>
        </p:nvSpPr>
        <p:spPr>
          <a:xfrm>
            <a:off x="272481" y="1196752"/>
            <a:ext cx="4608512" cy="3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PRODUCT_CATEGORIES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CATEGORY_ID_ID  </a:t>
            </a:r>
            <a:r>
              <a:rPr lang="ko-KR" sz="1000" i="0" u="none" strike="noStrike" cap="none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number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CATEGORY_NAME VARCHAR2( 255 ) NOT NULL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PRODUCTS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PRODUCT_NAME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DESCRIPTION   VARCHAR2( 2000 )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STANDARD_COST NUMBER( 9, 2 )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LIST_PRICE    NUMBER( 9, 2 )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CATEGORY_ID   NUMBER NOT NULL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FK_PRODUCTS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_CATEGORIES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CUSTOMERS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CUSTOMER_ID NUMBER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NAME       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ADDRESS      VARCHAR2( 255 )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WEBSITE      VARCHAR2( 255 )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CREDIT_LIMIT 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NUMBER( 8, 2 )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CONTACTS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CONTACT_ID NUMBER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FIRST_NAME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LAST_NAME 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EMAIL       VARCHAR2( 255 )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PHONE       VARCHAR2( 20 )   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CUSTOMER_ID NUMBER ,--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lvl="1" indent="-2857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NAME : FK_CONTACTS_CUSTOMERS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Google Shape;74;p7"/>
          <p:cNvSpPr txBox="1"/>
          <p:nvPr/>
        </p:nvSpPr>
        <p:spPr>
          <a:xfrm>
            <a:off x="5097016" y="1187956"/>
            <a:ext cx="4464496" cy="3948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ORDERS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6286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CUSTOMER_ID NUMBER( 6, 0 ) NOT NULL,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STATUS      VARCHAR( 20 ) NOT NULL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SALESMAN_ID NUMBER( 6, 0 ) 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ORDER_DATE  DATE NOT NULL   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FK_ORDERS_CUSTOMERS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FK_ORDERS_EMPLOYEES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ORDER_ITEMS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ORDER_ID   NUMBER( 12, 0 )             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ITEM_ID    NUMBER( 12, 0 )                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PRODUCT_ID NUMBER( 12, 0 ) NOT NULL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QUANTITY   NUMBER( 8, 2 ) NOT NULL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UNIT_PRICE NUMBER( 8, 2 ) NOT NULL      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PK_ORDER_ITEMS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FK_ORDER_ITEMS_PRODUCTS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FK_ORDER_ITEMS_ORDERS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lvl="1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INVENTORIES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PRODUCT_ID   NUMBER( 12, 0 )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WAREHOUSE_ID VARCHAR2( 255 )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QUANTITY     NUMBER( 8, 0 ) NOT NULL,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PK_INVENTORIES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FK_INVENTORIES_PRODUCTS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FK_INVENTORIES</a:t>
            </a:r>
            <a:r>
              <a:rPr lang="ko-KR" sz="100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_WAREHOUSES 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77395" y="659898"/>
            <a:ext cx="1567293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테이블 명세 </a:t>
            </a:r>
            <a:r>
              <a:rPr kumimoji="0" lang="en-US" altLang="ko-KR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1</a:t>
            </a:r>
            <a:r>
              <a:rPr kumimoji="0" lang="ko-KR" altLang="en-US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8289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ERD 3</a:t>
            </a:r>
            <a:endParaRPr lang="ko-KR" altLang="en-US" dirty="0"/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77395" y="659898"/>
            <a:ext cx="1567293" cy="360363"/>
          </a:xfrm>
          <a:prstGeom prst="roundRect">
            <a:avLst>
              <a:gd name="adj" fmla="val 13147"/>
            </a:avLst>
          </a:prstGeom>
          <a:gradFill>
            <a:gsLst>
              <a:gs pos="50000">
                <a:srgbClr val="5B9AC5"/>
              </a:gs>
              <a:gs pos="0">
                <a:srgbClr val="438ABC"/>
              </a:gs>
              <a:gs pos="100000">
                <a:srgbClr val="438ABC"/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79400" sx="60000" sy="60000" algn="ctr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 fontAlgn="auto" latinLnBrk="0">
              <a:spcBef>
                <a:spcPct val="5000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테이블 명세 </a:t>
            </a:r>
            <a:r>
              <a:rPr kumimoji="0" lang="en-US" altLang="ko-KR" sz="1200" b="1" kern="0" dirty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 Unicode MS" pitchFamily="50" charset="-127"/>
              </a:rPr>
              <a:t>2</a:t>
            </a:r>
            <a:endParaRPr kumimoji="0" lang="ko-KR" altLang="en-US" sz="1200" b="1" kern="0" dirty="0">
              <a:solidFill>
                <a:srgbClr val="FFFF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 Unicode MS" pitchFamily="50" charset="-127"/>
            </a:endParaRPr>
          </a:p>
        </p:txBody>
      </p:sp>
      <p:sp>
        <p:nvSpPr>
          <p:cNvPr id="10" name="Google Shape;83;g36bc7584f799f4ea_23"/>
          <p:cNvSpPr txBox="1"/>
          <p:nvPr/>
        </p:nvSpPr>
        <p:spPr>
          <a:xfrm>
            <a:off x="488504" y="1196752"/>
            <a:ext cx="4320480" cy="5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REGIONS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REGION_ID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REGION_NAME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VARCHAR2(50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) NOT NULL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COUNTRIES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COUNTRY_ID  CHAR(2)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COUNTRY_NAME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VARCHAR2(40) NOT NULL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REGION_ID NUMBER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FK_COUNTRIES_REGIONS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LOCATIONS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LOCATION_ID   NUMBER       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ADDRESS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VARCHAR2(255) NOT NULL ,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POSTAL_CODE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   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VARCHAR2(20)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CITY     VARCHAR2(50)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STATE     VARCHAR2(50)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COUNTRY_ID     CHAR(2)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FK_LOCATIONS_COUNTRIES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285750" indent="-285750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WAREHOUSE_ID  VARCHAR2( 255 )        ,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WAREHOUSE_NAME VARCHAR2( 255)       , 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LOCATION_ID     NUMBER(12,0) , -- FK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CONSTRAINT NAME :  FK_WAREHOUSES_LOCATIONS</a:t>
            </a: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1" name="Google Shape;83;g36bc7584f799f4ea_23"/>
          <p:cNvSpPr txBox="1"/>
          <p:nvPr/>
        </p:nvSpPr>
        <p:spPr>
          <a:xfrm>
            <a:off x="5097016" y="1196752"/>
            <a:ext cx="4320480" cy="52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000" dirty="0">
                <a:latin typeface="맑은 고딕" pitchFamily="50" charset="-127"/>
                <a:ea typeface="맑은 고딕" pitchFamily="50" charset="-127"/>
              </a:rPr>
              <a:t>EMPLOYEES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EMPLOYEE_ID</a:t>
            </a:r>
            <a:r>
              <a:rPr lang="ko-KR" alt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NUMBER NOT NULL , </a:t>
            </a: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FIRST_NAME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VARCHAR2(100)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LAST_NAME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VARCHAR2(100)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EMAIL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PHONE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VARCHAR2(100)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HIRE_DATE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DATE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MANAGER_ID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VARCHAR2(50)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JOB_TITLE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VARCHAR2(200)</a:t>
            </a:r>
            <a:endParaRPr lang="en-US" sz="10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  <a:p>
            <a:pPr marL="628650" lvl="1" indent="-171450">
              <a:buClr>
                <a:schemeClr val="dk1"/>
              </a:buClr>
              <a:buSzPts val="1200"/>
              <a:buFont typeface="Wingdings" panose="05000000000000000000" pitchFamily="2" charset="2"/>
              <a:buChar char="ü"/>
            </a:pPr>
            <a:r>
              <a:rPr lang="en-US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ATTC_FIL_ID </a:t>
            </a:r>
            <a:r>
              <a:rPr lang="en-US" altLang="ko-KR" sz="10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VARCHAR2(60)</a:t>
            </a: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742950" marR="0" lvl="1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sz="10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60798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화면 설계서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568" y="1268760"/>
            <a:ext cx="518457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관리자용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직원 목록 및 등록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2)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창고 목록 및 등록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3) </a:t>
            </a:r>
            <a:r>
              <a:rPr lang="ko-KR" altLang="en-US" sz="2400" b="0" dirty="0" smtClean="0">
                <a:latin typeface="맑은 고딕" pitchFamily="50" charset="-127"/>
                <a:ea typeface="맑은 고딕" pitchFamily="50" charset="-127"/>
              </a:rPr>
              <a:t>재고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목록 및 등록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4)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상품별 현황</a:t>
            </a:r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2400" b="0" dirty="0">
              <a:latin typeface="맑은 고딕" pitchFamily="50" charset="-127"/>
              <a:ea typeface="맑은 고딕" pitchFamily="50" charset="-127"/>
            </a:endParaRPr>
          </a:p>
          <a:p>
            <a:pPr marL="457200" indent="-457200">
              <a:buAutoNum type="arabicPeriod" startAt="2"/>
            </a:pPr>
            <a:r>
              <a:rPr lang="ko-KR" altLang="en-US" sz="2400" dirty="0">
                <a:latin typeface="맑은 고딕" pitchFamily="50" charset="-127"/>
                <a:ea typeface="맑은 고딕" pitchFamily="50" charset="-127"/>
              </a:rPr>
              <a:t>고객용</a:t>
            </a:r>
            <a:endParaRPr lang="en-US" altLang="ko-KR" sz="2400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2400" b="0" dirty="0">
                <a:latin typeface="맑은 고딕" pitchFamily="50" charset="-127"/>
                <a:ea typeface="맑은 고딕" pitchFamily="50" charset="-127"/>
              </a:rPr>
              <a:t>  1) </a:t>
            </a:r>
            <a:r>
              <a:rPr lang="ko-KR" altLang="en-US" sz="2400" b="0" dirty="0">
                <a:latin typeface="맑은 고딕" pitchFamily="50" charset="-127"/>
                <a:ea typeface="맑은 고딕" pitchFamily="50" charset="-127"/>
              </a:rPr>
              <a:t>상품목록 및 주문 화면</a:t>
            </a:r>
          </a:p>
        </p:txBody>
      </p:sp>
    </p:spTree>
    <p:extLst>
      <p:ext uri="{BB962C8B-B14F-4D97-AF65-F5344CB8AC3E}">
        <p14:creationId xmlns:p14="http://schemas.microsoft.com/office/powerpoint/2010/main" val="10025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373871" y="6588606"/>
            <a:ext cx="1214279" cy="256023"/>
          </a:xfrm>
        </p:spPr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6.1.1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624794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7387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730277"/>
              </p:ext>
            </p:extLst>
          </p:nvPr>
        </p:nvGraphicFramePr>
        <p:xfrm>
          <a:off x="7473683" y="1124240"/>
          <a:ext cx="2055609" cy="6191269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직원목록을 나타낸다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직원상세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등록 팝업을 호출한다</a:t>
                      </a: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r>
                        <a:rPr lang="en-US" altLang="ko-KR" sz="1100" b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이름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editbox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고용일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from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– to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(calendar)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관리자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combox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관리자명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-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고용일 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yyyy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-mm-</a:t>
                      </a:r>
                      <a:r>
                        <a:rPr lang="en-US" altLang="ko-KR" sz="1000" b="0" i="0" u="none" strike="noStrike" cap="none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dd</a:t>
                      </a: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이름</a:t>
                      </a: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더블클릭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-&gt;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 팝업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-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 정렬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관리번호 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등록버튼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직원등록화면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 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5.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의왕연구소에 한해 엑셀버튼구현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r>
                        <a:rPr lang="en-US" altLang="ko-KR" sz="10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6.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검색조건 초기화 </a:t>
                      </a: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-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고용일은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2016-01-01 ~ </a:t>
                      </a:r>
                      <a:r>
                        <a:rPr lang="ko-KR" altLang="en-US" sz="1000" b="0" i="0" u="none" strike="noStrike" cap="none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현재날짜로</a:t>
                      </a:r>
                      <a:r>
                        <a:rPr lang="ko-KR" altLang="en-US" sz="10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초기화</a:t>
                      </a:r>
                      <a:endParaRPr lang="en-US" altLang="ko-KR" sz="1000" b="0" i="0" u="none" strike="noStrike" cap="none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en-US" altLang="ko-KR" sz="10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7.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이름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링크표시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직원 목록 및 관리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8" name="Google Shape;109;p10"/>
          <p:cNvSpPr/>
          <p:nvPr/>
        </p:nvSpPr>
        <p:spPr>
          <a:xfrm>
            <a:off x="617138" y="1692756"/>
            <a:ext cx="643680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9" name="Google Shape;110;p10"/>
          <p:cNvSpPr/>
          <p:nvPr/>
        </p:nvSpPr>
        <p:spPr>
          <a:xfrm>
            <a:off x="704528" y="1755873"/>
            <a:ext cx="46465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이름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Google Shape;111;p10"/>
          <p:cNvSpPr/>
          <p:nvPr/>
        </p:nvSpPr>
        <p:spPr>
          <a:xfrm>
            <a:off x="1147036" y="1755873"/>
            <a:ext cx="905470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1" name="Google Shape;112;p10"/>
          <p:cNvSpPr/>
          <p:nvPr/>
        </p:nvSpPr>
        <p:spPr>
          <a:xfrm>
            <a:off x="2144688" y="1755873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고용일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4" name="Google Shape;115;p10"/>
          <p:cNvSpPr/>
          <p:nvPr/>
        </p:nvSpPr>
        <p:spPr>
          <a:xfrm>
            <a:off x="4932354" y="1755873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관리자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aphicFrame>
        <p:nvGraphicFramePr>
          <p:cNvPr id="36" name="Google Shape;117;p10"/>
          <p:cNvGraphicFramePr/>
          <p:nvPr>
            <p:extLst>
              <p:ext uri="{D42A27DB-BD31-4B8C-83A1-F6EECF244321}">
                <p14:modId xmlns:p14="http://schemas.microsoft.com/office/powerpoint/2010/main" val="3057700343"/>
              </p:ext>
            </p:extLst>
          </p:nvPr>
        </p:nvGraphicFramePr>
        <p:xfrm>
          <a:off x="627077" y="2133176"/>
          <a:ext cx="6434388" cy="288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2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3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관리번호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sz="1100" u="none" strike="noStrike" cap="none" dirty="0"/>
                        <a:t>직</a:t>
                      </a:r>
                      <a:r>
                        <a:rPr lang="ko-KR" altLang="en-US" sz="1100" u="none" strike="noStrike" cap="none" dirty="0"/>
                        <a:t>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sz="1100" u="none" strike="noStrike" cap="none" dirty="0"/>
                        <a:t>이름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EMAIL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dirty="0"/>
                        <a:t>고용일</a:t>
                      </a:r>
                      <a:endParaRPr sz="11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100" u="none" strike="noStrike" cap="none" dirty="0"/>
                        <a:t>관리자명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</a:tbl>
          </a:graphicData>
        </a:graphic>
      </p:graphicFrame>
      <p:sp>
        <p:nvSpPr>
          <p:cNvPr id="37" name="Google Shape;118;p10"/>
          <p:cNvSpPr/>
          <p:nvPr/>
        </p:nvSpPr>
        <p:spPr>
          <a:xfrm>
            <a:off x="4929993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Google Shape;119;p10"/>
          <p:cNvSpPr/>
          <p:nvPr/>
        </p:nvSpPr>
        <p:spPr>
          <a:xfrm>
            <a:off x="6368690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엑셀</a:t>
            </a:r>
            <a:endParaRPr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Google Shape;122;p10"/>
          <p:cNvSpPr/>
          <p:nvPr/>
        </p:nvSpPr>
        <p:spPr>
          <a:xfrm>
            <a:off x="5652762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등록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518321" y="1268760"/>
            <a:ext cx="144560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직원 목록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543A19E-B627-4D33-BB6D-E803720603C7}"/>
              </a:ext>
            </a:extLst>
          </p:cNvPr>
          <p:cNvGrpSpPr/>
          <p:nvPr/>
        </p:nvGrpSpPr>
        <p:grpSpPr>
          <a:xfrm>
            <a:off x="5558881" y="1755873"/>
            <a:ext cx="896348" cy="216000"/>
            <a:chOff x="5558881" y="1844824"/>
            <a:chExt cx="896348" cy="216000"/>
          </a:xfrm>
        </p:grpSpPr>
        <p:sp>
          <p:nvSpPr>
            <p:cNvPr id="35" name="Google Shape;116;p10"/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8F6826EF-19F0-4C10-8BA4-D91B30A9ADF2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79B5F1-FB7A-4A83-8FA9-DD47B0710491}"/>
              </a:ext>
            </a:extLst>
          </p:cNvPr>
          <p:cNvGrpSpPr/>
          <p:nvPr/>
        </p:nvGrpSpPr>
        <p:grpSpPr>
          <a:xfrm>
            <a:off x="2792760" y="1745934"/>
            <a:ext cx="1799015" cy="230832"/>
            <a:chOff x="2792760" y="1834885"/>
            <a:chExt cx="1799015" cy="23083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CDDAC3D-FAE6-4162-AE90-DD196676F33A}"/>
                </a:ext>
              </a:extLst>
            </p:cNvPr>
            <p:cNvGrpSpPr/>
            <p:nvPr/>
          </p:nvGrpSpPr>
          <p:grpSpPr>
            <a:xfrm>
              <a:off x="3768620" y="1844824"/>
              <a:ext cx="823155" cy="216000"/>
              <a:chOff x="3985829" y="1844824"/>
              <a:chExt cx="823155" cy="216000"/>
            </a:xfrm>
          </p:grpSpPr>
          <p:sp>
            <p:nvSpPr>
              <p:cNvPr id="33" name="Google Shape;114;p10"/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49E4F45-288F-4A4F-8678-49CF8C65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AD49823-4F70-4C68-93FA-3EDB1D55404B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BABEDF0-6887-417C-ADFF-ECDE952A7F45}"/>
                </a:ext>
              </a:extLst>
            </p:cNvPr>
            <p:cNvGrpSpPr/>
            <p:nvPr/>
          </p:nvGrpSpPr>
          <p:grpSpPr>
            <a:xfrm>
              <a:off x="2792760" y="1844848"/>
              <a:ext cx="823155" cy="216000"/>
              <a:chOff x="3985829" y="1844824"/>
              <a:chExt cx="823155" cy="216000"/>
            </a:xfrm>
          </p:grpSpPr>
          <p:sp>
            <p:nvSpPr>
              <p:cNvPr id="41" name="Google Shape;114;p10">
                <a:extLst>
                  <a:ext uri="{FF2B5EF4-FFF2-40B4-BE49-F238E27FC236}">
                    <a16:creationId xmlns:a16="http://schemas.microsoft.com/office/drawing/2014/main" id="{05B13F7E-635B-466F-BAD2-C196F284A76A}"/>
                  </a:ext>
                </a:extLst>
              </p:cNvPr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1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C34A57C7-2256-408F-A2FB-6F92C3E6C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7A95355-0CA9-4790-9983-D292CBC4793D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68312-6CAC-44E3-B9BB-79C592603B8A}"/>
                </a:ext>
              </a:extLst>
            </p:cNvPr>
            <p:cNvSpPr txBox="1"/>
            <p:nvPr/>
          </p:nvSpPr>
          <p:spPr>
            <a:xfrm>
              <a:off x="3567987" y="1834885"/>
              <a:ext cx="2551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dirty="0"/>
                <a:t>-</a:t>
              </a:r>
              <a:endParaRPr lang="ko-KR" altLang="en-US" dirty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4583828" y="1278716"/>
            <a:ext cx="310155" cy="253869"/>
            <a:chOff x="4583828" y="1278716"/>
            <a:chExt cx="310155" cy="253869"/>
          </a:xfrm>
        </p:grpSpPr>
        <p:sp>
          <p:nvSpPr>
            <p:cNvPr id="45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1" name="왼쪽으로 구부러진 화살표 10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4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6.1.2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18854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직원 등록</a:t>
            </a: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/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수정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3" name="Google Shape;132;p11"/>
          <p:cNvSpPr/>
          <p:nvPr/>
        </p:nvSpPr>
        <p:spPr>
          <a:xfrm>
            <a:off x="766531" y="1928059"/>
            <a:ext cx="6036431" cy="3148348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6" name="Google Shape;135;p11"/>
          <p:cNvSpPr/>
          <p:nvPr/>
        </p:nvSpPr>
        <p:spPr>
          <a:xfrm>
            <a:off x="4886985" y="3409122"/>
            <a:ext cx="835848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고용일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2" name="Google Shape;137;p11"/>
          <p:cNvSpPr/>
          <p:nvPr/>
        </p:nvSpPr>
        <p:spPr>
          <a:xfrm>
            <a:off x="948878" y="3134577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이름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4" name="Google Shape;139;p11"/>
          <p:cNvSpPr/>
          <p:nvPr/>
        </p:nvSpPr>
        <p:spPr>
          <a:xfrm>
            <a:off x="4888170" y="2852936"/>
            <a:ext cx="833289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관리자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4" name="Google Shape;133;p11"/>
          <p:cNvSpPr/>
          <p:nvPr/>
        </p:nvSpPr>
        <p:spPr>
          <a:xfrm>
            <a:off x="948879" y="2853472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관리번호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Google Shape;142;p11"/>
          <p:cNvSpPr/>
          <p:nvPr/>
        </p:nvSpPr>
        <p:spPr>
          <a:xfrm>
            <a:off x="948879" y="3411557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EMAIL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1" name="Google Shape;146;p11"/>
          <p:cNvSpPr/>
          <p:nvPr/>
        </p:nvSpPr>
        <p:spPr>
          <a:xfrm>
            <a:off x="4888302" y="3134577"/>
            <a:ext cx="833215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직</a:t>
            </a: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책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3" name="Google Shape;148;p11"/>
          <p:cNvSpPr/>
          <p:nvPr/>
        </p:nvSpPr>
        <p:spPr>
          <a:xfrm>
            <a:off x="5917910" y="210881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Google Shape;149;p11"/>
          <p:cNvSpPr/>
          <p:nvPr/>
        </p:nvSpPr>
        <p:spPr>
          <a:xfrm>
            <a:off x="5917909" y="2391071"/>
            <a:ext cx="691275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수정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Google Shape;152;p11"/>
          <p:cNvSpPr/>
          <p:nvPr/>
        </p:nvSpPr>
        <p:spPr>
          <a:xfrm>
            <a:off x="5192402" y="2108813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삭제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Google Shape;154;p11"/>
          <p:cNvSpPr/>
          <p:nvPr/>
        </p:nvSpPr>
        <p:spPr>
          <a:xfrm flipH="1">
            <a:off x="946126" y="3988307"/>
            <a:ext cx="5659200" cy="873668"/>
          </a:xfrm>
          <a:prstGeom prst="rect">
            <a:avLst/>
          </a:prstGeom>
          <a:gradFill>
            <a:gsLst>
              <a:gs pos="0">
                <a:srgbClr val="D1D1D1"/>
              </a:gs>
              <a:gs pos="50000">
                <a:srgbClr val="C7C7C7"/>
              </a:gs>
              <a:gs pos="100000">
                <a:srgbClr val="C0C0C0"/>
              </a:gs>
            </a:gsLst>
            <a:lin ang="5400012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file upload</a:t>
            </a:r>
            <a:endParaRPr sz="12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8" name="내용 개체 틀 2"/>
          <p:cNvSpPr txBox="1">
            <a:spLocks/>
          </p:cNvSpPr>
          <p:nvPr/>
        </p:nvSpPr>
        <p:spPr bwMode="auto">
          <a:xfrm>
            <a:off x="839550" y="2091069"/>
            <a:ext cx="208963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직원 등록</a:t>
            </a:r>
            <a:r>
              <a:rPr lang="en-US" altLang="ko-KR" sz="1400" b="0" dirty="0">
                <a:solidFill>
                  <a:srgbClr val="4D4D4D"/>
                </a:solidFill>
                <a:latin typeface="+mn-ea"/>
                <a:ea typeface="+mn-ea"/>
              </a:rPr>
              <a:t>/</a:t>
            </a: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수정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8545104D-73B6-4A85-B5DA-C3CB66C7B08E}"/>
              </a:ext>
            </a:extLst>
          </p:cNvPr>
          <p:cNvGrpSpPr/>
          <p:nvPr/>
        </p:nvGrpSpPr>
        <p:grpSpPr>
          <a:xfrm>
            <a:off x="5753933" y="3438939"/>
            <a:ext cx="823155" cy="216000"/>
            <a:chOff x="3985829" y="1844824"/>
            <a:chExt cx="823155" cy="216000"/>
          </a:xfrm>
        </p:grpSpPr>
        <p:sp>
          <p:nvSpPr>
            <p:cNvPr id="65" name="Google Shape;114;p10">
              <a:extLst>
                <a:ext uri="{FF2B5EF4-FFF2-40B4-BE49-F238E27FC236}">
                  <a16:creationId xmlns:a16="http://schemas.microsoft.com/office/drawing/2014/main" id="{024B4353-302B-4C43-AC59-5C71CE65B592}"/>
                </a:ext>
              </a:extLst>
            </p:cNvPr>
            <p:cNvSpPr/>
            <p:nvPr/>
          </p:nvSpPr>
          <p:spPr>
            <a:xfrm>
              <a:off x="3985829" y="1844824"/>
              <a:ext cx="823155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pic>
          <p:nvPicPr>
            <p:cNvPr id="66" name="그림 65">
              <a:extLst>
                <a:ext uri="{FF2B5EF4-FFF2-40B4-BE49-F238E27FC236}">
                  <a16:creationId xmlns:a16="http://schemas.microsoft.com/office/drawing/2014/main" id="{4B15EF39-19D3-4BA5-BEB3-98E69DE4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641268" y="1881629"/>
              <a:ext cx="159770" cy="159770"/>
            </a:xfrm>
            <a:prstGeom prst="rect">
              <a:avLst/>
            </a:prstGeom>
          </p:spPr>
        </p:pic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84645220-6265-402E-BA46-D7E31B180EB5}"/>
                </a:ext>
              </a:extLst>
            </p:cNvPr>
            <p:cNvCxnSpPr/>
            <p:nvPr/>
          </p:nvCxnSpPr>
          <p:spPr>
            <a:xfrm>
              <a:off x="4621940" y="1844824"/>
              <a:ext cx="0" cy="216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333749-A834-4B2B-8DD7-D3BA114EBDFD}"/>
              </a:ext>
            </a:extLst>
          </p:cNvPr>
          <p:cNvSpPr/>
          <p:nvPr/>
        </p:nvSpPr>
        <p:spPr>
          <a:xfrm>
            <a:off x="1856656" y="2852968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B083FB0-8D8D-4825-86FC-D04FD45B6122}"/>
              </a:ext>
            </a:extLst>
          </p:cNvPr>
          <p:cNvSpPr/>
          <p:nvPr/>
        </p:nvSpPr>
        <p:spPr>
          <a:xfrm>
            <a:off x="1856656" y="3134577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652C25E-152A-493F-9574-74616022294E}"/>
              </a:ext>
            </a:extLst>
          </p:cNvPr>
          <p:cNvSpPr/>
          <p:nvPr/>
        </p:nvSpPr>
        <p:spPr>
          <a:xfrm>
            <a:off x="1856656" y="3409154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D29CC1A5-DDDB-48D3-AD3E-2AB342606045}"/>
              </a:ext>
            </a:extLst>
          </p:cNvPr>
          <p:cNvGrpSpPr/>
          <p:nvPr/>
        </p:nvGrpSpPr>
        <p:grpSpPr>
          <a:xfrm>
            <a:off x="5753933" y="3157842"/>
            <a:ext cx="822999" cy="221463"/>
            <a:chOff x="5632230" y="1839361"/>
            <a:chExt cx="822999" cy="221463"/>
          </a:xfrm>
        </p:grpSpPr>
        <p:sp>
          <p:nvSpPr>
            <p:cNvPr id="77" name="Google Shape;116;p10">
              <a:extLst>
                <a:ext uri="{FF2B5EF4-FFF2-40B4-BE49-F238E27FC236}">
                  <a16:creationId xmlns:a16="http://schemas.microsoft.com/office/drawing/2014/main" id="{266F0DF7-C91C-4F43-A887-858099398837}"/>
                </a:ext>
              </a:extLst>
            </p:cNvPr>
            <p:cNvSpPr/>
            <p:nvPr/>
          </p:nvSpPr>
          <p:spPr>
            <a:xfrm>
              <a:off x="5632230" y="1839361"/>
              <a:ext cx="616884" cy="22053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A54867B-64CA-4130-83A5-55F7F7197BB8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C7BCF153-568B-45A0-AF51-1E12999B323D}"/>
              </a:ext>
            </a:extLst>
          </p:cNvPr>
          <p:cNvGrpSpPr/>
          <p:nvPr/>
        </p:nvGrpSpPr>
        <p:grpSpPr>
          <a:xfrm>
            <a:off x="5755027" y="2880712"/>
            <a:ext cx="822999" cy="225009"/>
            <a:chOff x="5642169" y="1834885"/>
            <a:chExt cx="822999" cy="225009"/>
          </a:xfrm>
        </p:grpSpPr>
        <p:sp>
          <p:nvSpPr>
            <p:cNvPr id="83" name="Google Shape;116;p10">
              <a:extLst>
                <a:ext uri="{FF2B5EF4-FFF2-40B4-BE49-F238E27FC236}">
                  <a16:creationId xmlns:a16="http://schemas.microsoft.com/office/drawing/2014/main" id="{444D94D4-183B-45FE-A727-03768F542CD9}"/>
                </a:ext>
              </a:extLst>
            </p:cNvPr>
            <p:cNvSpPr/>
            <p:nvPr/>
          </p:nvSpPr>
          <p:spPr>
            <a:xfrm>
              <a:off x="5642169" y="1839361"/>
              <a:ext cx="616884" cy="22053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A88DE6A2-3028-4407-A8C4-3F73B4346118}"/>
                </a:ext>
              </a:extLst>
            </p:cNvPr>
            <p:cNvSpPr/>
            <p:nvPr/>
          </p:nvSpPr>
          <p:spPr>
            <a:xfrm>
              <a:off x="6255947" y="1834885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85" name="Google Shape;116;p10">
            <a:extLst>
              <a:ext uri="{FF2B5EF4-FFF2-40B4-BE49-F238E27FC236}">
                <a16:creationId xmlns:a16="http://schemas.microsoft.com/office/drawing/2014/main" id="{795A6A15-7393-4D49-B3D9-44A9D39FF590}"/>
              </a:ext>
            </a:extLst>
          </p:cNvPr>
          <p:cNvSpPr/>
          <p:nvPr/>
        </p:nvSpPr>
        <p:spPr>
          <a:xfrm>
            <a:off x="1884515" y="2878445"/>
            <a:ext cx="29736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6" name="Google Shape;116;p10">
            <a:extLst>
              <a:ext uri="{FF2B5EF4-FFF2-40B4-BE49-F238E27FC236}">
                <a16:creationId xmlns:a16="http://schemas.microsoft.com/office/drawing/2014/main" id="{09FB2FFB-7009-4A2D-B2E9-F1249296909B}"/>
              </a:ext>
            </a:extLst>
          </p:cNvPr>
          <p:cNvSpPr/>
          <p:nvPr/>
        </p:nvSpPr>
        <p:spPr>
          <a:xfrm>
            <a:off x="1892824" y="3156337"/>
            <a:ext cx="149076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First name</a:t>
            </a:r>
            <a:endParaRPr sz="800" b="0" i="0" u="none" strike="noStrike" cap="non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7" name="Google Shape;116;p10">
            <a:extLst>
              <a:ext uri="{FF2B5EF4-FFF2-40B4-BE49-F238E27FC236}">
                <a16:creationId xmlns:a16="http://schemas.microsoft.com/office/drawing/2014/main" id="{16CE1719-2E98-4967-965F-274E1C2141CA}"/>
              </a:ext>
            </a:extLst>
          </p:cNvPr>
          <p:cNvSpPr/>
          <p:nvPr/>
        </p:nvSpPr>
        <p:spPr>
          <a:xfrm>
            <a:off x="3418519" y="3160846"/>
            <a:ext cx="14400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Last name</a:t>
            </a:r>
            <a:endParaRPr sz="800" b="0" i="0" u="none" strike="noStrike" cap="none" dirty="0">
              <a:solidFill>
                <a:schemeClr val="bg1">
                  <a:lumMod val="75000"/>
                </a:schemeClr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8" name="Google Shape;116;p10">
            <a:extLst>
              <a:ext uri="{FF2B5EF4-FFF2-40B4-BE49-F238E27FC236}">
                <a16:creationId xmlns:a16="http://schemas.microsoft.com/office/drawing/2014/main" id="{1C14684D-7288-4926-8F2A-6D097FB6B6A5}"/>
              </a:ext>
            </a:extLst>
          </p:cNvPr>
          <p:cNvSpPr/>
          <p:nvPr/>
        </p:nvSpPr>
        <p:spPr>
          <a:xfrm>
            <a:off x="1892824" y="3438939"/>
            <a:ext cx="14904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7A2F8C54-7F08-41AF-8138-7BB1EBADA391}"/>
              </a:ext>
            </a:extLst>
          </p:cNvPr>
          <p:cNvGrpSpPr/>
          <p:nvPr/>
        </p:nvGrpSpPr>
        <p:grpSpPr>
          <a:xfrm>
            <a:off x="3584847" y="3435978"/>
            <a:ext cx="1118221" cy="216888"/>
            <a:chOff x="5632229" y="1838474"/>
            <a:chExt cx="1118221" cy="216888"/>
          </a:xfrm>
        </p:grpSpPr>
        <p:sp>
          <p:nvSpPr>
            <p:cNvPr id="90" name="Google Shape;116;p10">
              <a:extLst>
                <a:ext uri="{FF2B5EF4-FFF2-40B4-BE49-F238E27FC236}">
                  <a16:creationId xmlns:a16="http://schemas.microsoft.com/office/drawing/2014/main" id="{9E96B349-BC21-4AFB-B245-389FAABE3CE0}"/>
                </a:ext>
              </a:extLst>
            </p:cNvPr>
            <p:cNvSpPr/>
            <p:nvPr/>
          </p:nvSpPr>
          <p:spPr>
            <a:xfrm>
              <a:off x="5632229" y="1839362"/>
              <a:ext cx="905029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5EABE311-C626-48AA-ACCA-1934A08E912E}"/>
                </a:ext>
              </a:extLst>
            </p:cNvPr>
            <p:cNvSpPr/>
            <p:nvPr/>
          </p:nvSpPr>
          <p:spPr>
            <a:xfrm>
              <a:off x="6541229" y="183847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6CEF89A-C78F-4CB3-AF60-466E67711014}"/>
              </a:ext>
            </a:extLst>
          </p:cNvPr>
          <p:cNvSpPr txBox="1"/>
          <p:nvPr/>
        </p:nvSpPr>
        <p:spPr>
          <a:xfrm>
            <a:off x="3329068" y="3429000"/>
            <a:ext cx="2984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/>
              <a:t>@</a:t>
            </a:r>
            <a:endParaRPr lang="ko-KR" altLang="en-US" dirty="0"/>
          </a:p>
        </p:txBody>
      </p:sp>
      <p:graphicFrame>
        <p:nvGraphicFramePr>
          <p:cNvPr id="94" name="Group 4">
            <a:extLst>
              <a:ext uri="{FF2B5EF4-FFF2-40B4-BE49-F238E27FC236}">
                <a16:creationId xmlns:a16="http://schemas.microsoft.com/office/drawing/2014/main" id="{50A6E994-3A09-4A68-B56A-337A09D43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475127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목록에서 등록버튼을 클릭하거나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목록을 더블클릭하여 수정화면으로 팝업이 열린다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50" b="0" i="0" u="none" strike="noStrike" cap="none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+mn-cs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등록화면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5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직원등록 타이틀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저장 버튼 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삭제 버튼 비활성화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 startAt="2"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직원수정 타이틀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 버튼 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삭제 버튼 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4.  [</a:t>
                      </a:r>
                      <a:r>
                        <a:rPr lang="ko-KR" altLang="en-US" sz="105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등록화면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]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일 경우 비활성화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관리번호</a:t>
                      </a:r>
                      <a:endParaRPr lang="en-US" altLang="ko-KR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 [</a:t>
                      </a:r>
                      <a:r>
                        <a:rPr lang="ko-KR" altLang="en-US" sz="105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수정화면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]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일 경우 </a:t>
                      </a:r>
                      <a:endParaRPr lang="en-US" altLang="ko-KR" sz="105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관리번호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고용일</a:t>
                      </a:r>
                    </a:p>
                    <a:p>
                      <a:pPr marL="85725" indent="-85725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5. 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이름 </a:t>
                      </a:r>
                      <a:r>
                        <a:rPr lang="en-US" altLang="ko-KR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Editbox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에 값이 없을 때 백그라운드 텍스트로 </a:t>
                      </a:r>
                      <a:r>
                        <a:rPr lang="en-US" altLang="ko-KR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firstname</a:t>
                      </a:r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en-US" altLang="ko-KR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lastname</a:t>
                      </a:r>
                      <a:r>
                        <a:rPr lang="ko-KR" altLang="en-US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을 </a:t>
                      </a:r>
                      <a:r>
                        <a:rPr lang="ko-KR" altLang="en-US" sz="105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보여주게한다</a:t>
                      </a:r>
                      <a:r>
                        <a:rPr lang="en-US" altLang="ko-KR" sz="1100" b="1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/>
                      <a:endParaRPr lang="en-US" altLang="ko-KR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/>
                      <a:r>
                        <a:rPr lang="en-US" altLang="ko-KR" sz="105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6. </a:t>
                      </a:r>
                      <a:r>
                        <a:rPr lang="ko-KR" altLang="en-US" sz="105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조회시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직책이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이면 관리자를 비활성화 하고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105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PRESIDENT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가 아니면</a:t>
                      </a:r>
                      <a:r>
                        <a:rPr lang="ko-KR" altLang="en-US" sz="1050" kern="12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리스트에서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PRESIDENT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를 없앤다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algn="just"/>
                      <a:endParaRPr lang="en-US" altLang="ko-KR" sz="105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7. 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등록</a:t>
                      </a:r>
                      <a:r>
                        <a:rPr lang="en-US" altLang="ko-KR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50" kern="12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수정창은</a:t>
                      </a:r>
                      <a:r>
                        <a:rPr lang="ko-KR" altLang="en-US" sz="105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+mn-cs"/>
                        </a:rPr>
                        <a:t> 한 화면에서 같이 사용</a:t>
                      </a:r>
                      <a:endParaRPr lang="ko-KR" altLang="en-US" sz="1050" kern="12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+mn-cs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5" name="Rectangle 594">
            <a:extLst>
              <a:ext uri="{FF2B5EF4-FFF2-40B4-BE49-F238E27FC236}">
                <a16:creationId xmlns:a16="http://schemas.microsoft.com/office/drawing/2014/main" id="{979B39F2-1524-4215-BE8A-1FFCCCE0D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96" name="Google Shape;142;p11">
            <a:extLst>
              <a:ext uri="{FF2B5EF4-FFF2-40B4-BE49-F238E27FC236}">
                <a16:creationId xmlns:a16="http://schemas.microsoft.com/office/drawing/2014/main" id="{F6BE28FE-D479-4D82-AE08-22E5FB854687}"/>
              </a:ext>
            </a:extLst>
          </p:cNvPr>
          <p:cNvSpPr/>
          <p:nvPr/>
        </p:nvSpPr>
        <p:spPr>
          <a:xfrm>
            <a:off x="948915" y="3689618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PHONE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2C1DAE8-F55B-4421-A9A9-656F032B686E}"/>
              </a:ext>
            </a:extLst>
          </p:cNvPr>
          <p:cNvSpPr/>
          <p:nvPr/>
        </p:nvSpPr>
        <p:spPr>
          <a:xfrm>
            <a:off x="1856692" y="3687215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Google Shape;116;p10">
            <a:extLst>
              <a:ext uri="{FF2B5EF4-FFF2-40B4-BE49-F238E27FC236}">
                <a16:creationId xmlns:a16="http://schemas.microsoft.com/office/drawing/2014/main" id="{3EBDE101-9AA8-42C1-B11B-7E15202185C1}"/>
              </a:ext>
            </a:extLst>
          </p:cNvPr>
          <p:cNvSpPr/>
          <p:nvPr/>
        </p:nvSpPr>
        <p:spPr>
          <a:xfrm>
            <a:off x="1886473" y="3712523"/>
            <a:ext cx="2973600" cy="22053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7573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6.1.3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785490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337707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창고관리목록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화면으로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창고의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창고위치를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등록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창고명은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중복하여 등록할 수 없다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AutoNum type="arabicPeriod"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combo(region)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combo(country)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-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combo(location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-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지역선택시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국가 필터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선택시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필터</a:t>
                      </a:r>
                      <a:endParaRPr lang="ko-KR" altLang="en-US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목록을 조회한다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화면 정렬 </a:t>
                      </a: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관리번호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순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추가 및 수정이 된 행은 자동으로 체크박스에 체크가 된다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이미 </a:t>
                      </a:r>
                      <a:r>
                        <a:rPr lang="ko-KR" altLang="en-US" sz="900" b="0" i="0" u="sng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추가된 행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의 지역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900" b="0" i="0" u="sng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국가</a:t>
                      </a:r>
                      <a:r>
                        <a:rPr lang="en-US" altLang="ko-KR" sz="900" b="0" i="0" u="sng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900" b="0" i="0" u="sng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b="0" i="0" u="none" strike="noStrike" cap="none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는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콤보박스가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아닌 텍스트로 표시되며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변경할 수 없다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창고명은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수정가능</a:t>
                      </a: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)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추가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행을 추가한다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저장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변경내용이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있는지 체크하고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(Alert)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저장한다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5.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멀티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체크 후 삭제한다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confirm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문구 필수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6.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엑셀 파일을 내린다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.(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의왕에서만</a:t>
                      </a: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7.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endParaRPr lang="ko-KR" altLang="en-US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지역선택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시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필터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선택 시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필터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8. </a:t>
                      </a:r>
                      <a:r>
                        <a:rPr lang="ko-KR" altLang="en-US" sz="9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9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9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검색조건 초기화 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9. </a:t>
                      </a: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위치관리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버튼</a:t>
                      </a:r>
                      <a:endParaRPr lang="en-US" altLang="ko-KR" sz="9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Tx/>
                        <a:buChar char="-"/>
                      </a:pPr>
                      <a:r>
                        <a:rPr lang="ko-KR" altLang="en-US" sz="9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창고위치</a:t>
                      </a:r>
                      <a:r>
                        <a:rPr lang="ko-KR" altLang="en-US" sz="9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관리</a:t>
                      </a:r>
                      <a:r>
                        <a:rPr lang="ko-KR" altLang="en-US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팝업을 호출한다</a:t>
                      </a:r>
                      <a:r>
                        <a:rPr lang="en-US" altLang="ko-KR" sz="9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  <a:endParaRPr lang="en-US" altLang="ko-KR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창고목록 및 관리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43" name="Google Shape;109;p10">
            <a:extLst>
              <a:ext uri="{FF2B5EF4-FFF2-40B4-BE49-F238E27FC236}">
                <a16:creationId xmlns:a16="http://schemas.microsoft.com/office/drawing/2014/main" id="{94FDB5DA-C206-4020-B1C3-A31F6B74F071}"/>
              </a:ext>
            </a:extLst>
          </p:cNvPr>
          <p:cNvSpPr/>
          <p:nvPr/>
        </p:nvSpPr>
        <p:spPr>
          <a:xfrm>
            <a:off x="617138" y="1692756"/>
            <a:ext cx="643680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4" name="Google Shape;115;p10">
            <a:extLst>
              <a:ext uri="{FF2B5EF4-FFF2-40B4-BE49-F238E27FC236}">
                <a16:creationId xmlns:a16="http://schemas.microsoft.com/office/drawing/2014/main" id="{7CB072FF-BBB5-4B1D-B256-5621995A0B3A}"/>
              </a:ext>
            </a:extLst>
          </p:cNvPr>
          <p:cNvSpPr/>
          <p:nvPr/>
        </p:nvSpPr>
        <p:spPr>
          <a:xfrm>
            <a:off x="3780994" y="1755873"/>
            <a:ext cx="857942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창고위치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D0AB9BBC-C717-4BC1-82CC-755179090E6C}"/>
              </a:ext>
            </a:extLst>
          </p:cNvPr>
          <p:cNvGrpSpPr/>
          <p:nvPr/>
        </p:nvGrpSpPr>
        <p:grpSpPr>
          <a:xfrm>
            <a:off x="4606683" y="1755873"/>
            <a:ext cx="886409" cy="216000"/>
            <a:chOff x="5558881" y="1844824"/>
            <a:chExt cx="886409" cy="216000"/>
          </a:xfrm>
        </p:grpSpPr>
        <p:sp>
          <p:nvSpPr>
            <p:cNvPr id="46" name="Google Shape;116;p10">
              <a:extLst>
                <a:ext uri="{FF2B5EF4-FFF2-40B4-BE49-F238E27FC236}">
                  <a16:creationId xmlns:a16="http://schemas.microsoft.com/office/drawing/2014/main" id="{2BC6D88B-A78C-4D20-BCC0-D6519AB72EBD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FB16171-5B8D-4AF7-994E-E87190805CBF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8" name="Google Shape;115;p10">
            <a:extLst>
              <a:ext uri="{FF2B5EF4-FFF2-40B4-BE49-F238E27FC236}">
                <a16:creationId xmlns:a16="http://schemas.microsoft.com/office/drawing/2014/main" id="{6E39A96A-4304-4617-9B9E-B7D9ADD57494}"/>
              </a:ext>
            </a:extLst>
          </p:cNvPr>
          <p:cNvSpPr/>
          <p:nvPr/>
        </p:nvSpPr>
        <p:spPr>
          <a:xfrm>
            <a:off x="674711" y="1762877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지역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DDE984D-53A6-431B-AB0C-4BBA6C451365}"/>
              </a:ext>
            </a:extLst>
          </p:cNvPr>
          <p:cNvGrpSpPr/>
          <p:nvPr/>
        </p:nvGrpSpPr>
        <p:grpSpPr>
          <a:xfrm>
            <a:off x="1301238" y="1762877"/>
            <a:ext cx="886409" cy="216000"/>
            <a:chOff x="5558881" y="1844824"/>
            <a:chExt cx="886409" cy="216000"/>
          </a:xfrm>
        </p:grpSpPr>
        <p:sp>
          <p:nvSpPr>
            <p:cNvPr id="50" name="Google Shape;116;p10">
              <a:extLst>
                <a:ext uri="{FF2B5EF4-FFF2-40B4-BE49-F238E27FC236}">
                  <a16:creationId xmlns:a16="http://schemas.microsoft.com/office/drawing/2014/main" id="{8394ED48-4777-4E41-A402-E65A90A674C5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872C23F-6D9E-4F52-9524-8746C201150A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2" name="Google Shape;115;p10">
            <a:extLst>
              <a:ext uri="{FF2B5EF4-FFF2-40B4-BE49-F238E27FC236}">
                <a16:creationId xmlns:a16="http://schemas.microsoft.com/office/drawing/2014/main" id="{93F08CE8-EAD1-4D52-90FF-8324E14AD00C}"/>
              </a:ext>
            </a:extLst>
          </p:cNvPr>
          <p:cNvSpPr/>
          <p:nvPr/>
        </p:nvSpPr>
        <p:spPr>
          <a:xfrm>
            <a:off x="2226635" y="1762901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국가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17BCDAD-0CAD-4B08-9F44-BDFC69A1A011}"/>
              </a:ext>
            </a:extLst>
          </p:cNvPr>
          <p:cNvGrpSpPr/>
          <p:nvPr/>
        </p:nvGrpSpPr>
        <p:grpSpPr>
          <a:xfrm>
            <a:off x="2853162" y="1762901"/>
            <a:ext cx="896348" cy="216000"/>
            <a:chOff x="5558881" y="1844824"/>
            <a:chExt cx="896348" cy="216000"/>
          </a:xfrm>
        </p:grpSpPr>
        <p:sp>
          <p:nvSpPr>
            <p:cNvPr id="54" name="Google Shape;116;p10">
              <a:extLst>
                <a:ext uri="{FF2B5EF4-FFF2-40B4-BE49-F238E27FC236}">
                  <a16:creationId xmlns:a16="http://schemas.microsoft.com/office/drawing/2014/main" id="{F71DFC4E-C46B-4365-BD57-3B11D861B05D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126B02-99F2-46A4-A536-2FC68C65C33F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7" name="Google Shape;118;p10">
            <a:extLst>
              <a:ext uri="{FF2B5EF4-FFF2-40B4-BE49-F238E27FC236}">
                <a16:creationId xmlns:a16="http://schemas.microsoft.com/office/drawing/2014/main" id="{556CD5C5-B2D5-4750-8F29-3F4378DDEB89}"/>
              </a:ext>
            </a:extLst>
          </p:cNvPr>
          <p:cNvSpPr/>
          <p:nvPr/>
        </p:nvSpPr>
        <p:spPr>
          <a:xfrm>
            <a:off x="4202634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Google Shape;119;p10">
            <a:extLst>
              <a:ext uri="{FF2B5EF4-FFF2-40B4-BE49-F238E27FC236}">
                <a16:creationId xmlns:a16="http://schemas.microsoft.com/office/drawing/2014/main" id="{E470CFF7-B663-40ED-8E98-38BCDAE5166A}"/>
              </a:ext>
            </a:extLst>
          </p:cNvPr>
          <p:cNvSpPr/>
          <p:nvPr/>
        </p:nvSpPr>
        <p:spPr>
          <a:xfrm>
            <a:off x="6368690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엑셀</a:t>
            </a:r>
            <a:endParaRPr sz="11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Google Shape;122;p10">
            <a:extLst>
              <a:ext uri="{FF2B5EF4-FFF2-40B4-BE49-F238E27FC236}">
                <a16:creationId xmlns:a16="http://schemas.microsoft.com/office/drawing/2014/main" id="{7C303D4A-1C19-4E02-BC01-3142B16386EF}"/>
              </a:ext>
            </a:extLst>
          </p:cNvPr>
          <p:cNvSpPr/>
          <p:nvPr/>
        </p:nvSpPr>
        <p:spPr>
          <a:xfrm>
            <a:off x="4925403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삭제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0" name="Google Shape;118;p10">
            <a:extLst>
              <a:ext uri="{FF2B5EF4-FFF2-40B4-BE49-F238E27FC236}">
                <a16:creationId xmlns:a16="http://schemas.microsoft.com/office/drawing/2014/main" id="{FA078AEB-DEB9-49DC-950B-EEB695774CE3}"/>
              </a:ext>
            </a:extLst>
          </p:cNvPr>
          <p:cNvSpPr/>
          <p:nvPr/>
        </p:nvSpPr>
        <p:spPr>
          <a:xfrm>
            <a:off x="2763168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Google Shape;122;p10">
            <a:extLst>
              <a:ext uri="{FF2B5EF4-FFF2-40B4-BE49-F238E27FC236}">
                <a16:creationId xmlns:a16="http://schemas.microsoft.com/office/drawing/2014/main" id="{AB9B6603-708D-4F34-AFEB-FA03780BF1BF}"/>
              </a:ext>
            </a:extLst>
          </p:cNvPr>
          <p:cNvSpPr/>
          <p:nvPr/>
        </p:nvSpPr>
        <p:spPr>
          <a:xfrm>
            <a:off x="3485937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추가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F1FF503-ED0E-4747-82A4-E2D2074462ED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1445603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창고 목록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73" name="Google Shape;117;p10">
            <a:extLst>
              <a:ext uri="{FF2B5EF4-FFF2-40B4-BE49-F238E27FC236}">
                <a16:creationId xmlns:a16="http://schemas.microsoft.com/office/drawing/2014/main" id="{DD380091-2C8B-4B0F-BE03-283B6C9D68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6118125"/>
              </p:ext>
            </p:extLst>
          </p:nvPr>
        </p:nvGraphicFramePr>
        <p:xfrm>
          <a:off x="627077" y="2133176"/>
          <a:ext cx="6435243" cy="288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2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관리번호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지역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국가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창고위치</a:t>
                      </a:r>
                      <a:endParaRPr sz="11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창고명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none" strike="noStrike" cap="none" dirty="0">
                          <a:latin typeface="맑은 고딕" pitchFamily="50" charset="-127"/>
                          <a:ea typeface="+mn-ea"/>
                        </a:rPr>
                        <a:t>WHAREHOUSE_ID</a:t>
                      </a: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</a:tbl>
          </a:graphicData>
        </a:graphic>
      </p:graphicFrame>
      <p:sp>
        <p:nvSpPr>
          <p:cNvPr id="83" name="Google Shape;116;p10">
            <a:extLst>
              <a:ext uri="{FF2B5EF4-FFF2-40B4-BE49-F238E27FC236}">
                <a16:creationId xmlns:a16="http://schemas.microsoft.com/office/drawing/2014/main" id="{E59A42B5-2C16-4CCC-8512-941AB1E77966}"/>
              </a:ext>
            </a:extLst>
          </p:cNvPr>
          <p:cNvSpPr/>
          <p:nvPr/>
        </p:nvSpPr>
        <p:spPr>
          <a:xfrm>
            <a:off x="6027324" y="2449404"/>
            <a:ext cx="997200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4" name="Google Shape;116;p10">
            <a:extLst>
              <a:ext uri="{FF2B5EF4-FFF2-40B4-BE49-F238E27FC236}">
                <a16:creationId xmlns:a16="http://schemas.microsoft.com/office/drawing/2014/main" id="{1FC90678-AA02-4581-AC19-A608012DE760}"/>
              </a:ext>
            </a:extLst>
          </p:cNvPr>
          <p:cNvSpPr/>
          <p:nvPr/>
        </p:nvSpPr>
        <p:spPr>
          <a:xfrm>
            <a:off x="651776" y="2453140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5" name="Google Shape;116;p10">
            <a:extLst>
              <a:ext uri="{FF2B5EF4-FFF2-40B4-BE49-F238E27FC236}">
                <a16:creationId xmlns:a16="http://schemas.microsoft.com/office/drawing/2014/main" id="{D5189B0E-36DE-41CB-A6FB-20FB2EE80CDB}"/>
              </a:ext>
            </a:extLst>
          </p:cNvPr>
          <p:cNvSpPr/>
          <p:nvPr/>
        </p:nvSpPr>
        <p:spPr>
          <a:xfrm>
            <a:off x="652398" y="2165108"/>
            <a:ext cx="262800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86" name="Google Shape;116;p10">
            <a:extLst>
              <a:ext uri="{FF2B5EF4-FFF2-40B4-BE49-F238E27FC236}">
                <a16:creationId xmlns:a16="http://schemas.microsoft.com/office/drawing/2014/main" id="{AAAF85E9-1FB9-4E7C-8ED0-AB1E7A0017D3}"/>
              </a:ext>
            </a:extLst>
          </p:cNvPr>
          <p:cNvSpPr/>
          <p:nvPr/>
        </p:nvSpPr>
        <p:spPr>
          <a:xfrm>
            <a:off x="652398" y="2739036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2423448" y="1273810"/>
            <a:ext cx="310155" cy="253869"/>
            <a:chOff x="4583828" y="1278716"/>
            <a:chExt cx="310155" cy="253869"/>
          </a:xfrm>
        </p:grpSpPr>
        <p:sp>
          <p:nvSpPr>
            <p:cNvPr id="59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60" name="왼쪽으로 구부러진 화살표 59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48F45B9-3EBE-445E-95BA-A61A0E4146B7}"/>
              </a:ext>
            </a:extLst>
          </p:cNvPr>
          <p:cNvGrpSpPr/>
          <p:nvPr/>
        </p:nvGrpSpPr>
        <p:grpSpPr>
          <a:xfrm>
            <a:off x="4961350" y="2452256"/>
            <a:ext cx="989823" cy="216000"/>
            <a:chOff x="5354619" y="1844824"/>
            <a:chExt cx="989823" cy="216000"/>
          </a:xfrm>
        </p:grpSpPr>
        <p:sp>
          <p:nvSpPr>
            <p:cNvPr id="41" name="Google Shape;116;p10">
              <a:extLst>
                <a:ext uri="{FF2B5EF4-FFF2-40B4-BE49-F238E27FC236}">
                  <a16:creationId xmlns:a16="http://schemas.microsoft.com/office/drawing/2014/main" id="{073CE565-DFFE-4F08-A8FF-FD5CC398D2AC}"/>
                </a:ext>
              </a:extLst>
            </p:cNvPr>
            <p:cNvSpPr/>
            <p:nvPr/>
          </p:nvSpPr>
          <p:spPr>
            <a:xfrm>
              <a:off x="5354619" y="1844824"/>
              <a:ext cx="781200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825FC33-C87F-457B-A2C5-947899AB2AE7}"/>
                </a:ext>
              </a:extLst>
            </p:cNvPr>
            <p:cNvSpPr/>
            <p:nvPr/>
          </p:nvSpPr>
          <p:spPr>
            <a:xfrm>
              <a:off x="6135221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62" name="Google Shape;119;p10">
            <a:extLst>
              <a:ext uri="{FF2B5EF4-FFF2-40B4-BE49-F238E27FC236}">
                <a16:creationId xmlns:a16="http://schemas.microsoft.com/office/drawing/2014/main" id="{E470CFF7-B663-40ED-8E98-38BCDAE5166A}"/>
              </a:ext>
            </a:extLst>
          </p:cNvPr>
          <p:cNvSpPr/>
          <p:nvPr/>
        </p:nvSpPr>
        <p:spPr>
          <a:xfrm>
            <a:off x="5653648" y="1278920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dirty="0" err="1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위치관리</a:t>
            </a:r>
            <a:endParaRPr sz="10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48F45B9-3EBE-445E-95BA-A61A0E4146B7}"/>
              </a:ext>
            </a:extLst>
          </p:cNvPr>
          <p:cNvGrpSpPr/>
          <p:nvPr/>
        </p:nvGrpSpPr>
        <p:grpSpPr>
          <a:xfrm>
            <a:off x="3874656" y="2452256"/>
            <a:ext cx="989823" cy="216000"/>
            <a:chOff x="5354619" y="1844824"/>
            <a:chExt cx="989823" cy="216000"/>
          </a:xfrm>
        </p:grpSpPr>
        <p:sp>
          <p:nvSpPr>
            <p:cNvPr id="64" name="Google Shape;116;p10">
              <a:extLst>
                <a:ext uri="{FF2B5EF4-FFF2-40B4-BE49-F238E27FC236}">
                  <a16:creationId xmlns:a16="http://schemas.microsoft.com/office/drawing/2014/main" id="{073CE565-DFFE-4F08-A8FF-FD5CC398D2AC}"/>
                </a:ext>
              </a:extLst>
            </p:cNvPr>
            <p:cNvSpPr/>
            <p:nvPr/>
          </p:nvSpPr>
          <p:spPr>
            <a:xfrm>
              <a:off x="5354619" y="1844824"/>
              <a:ext cx="781200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825FC33-C87F-457B-A2C5-947899AB2AE7}"/>
                </a:ext>
              </a:extLst>
            </p:cNvPr>
            <p:cNvSpPr/>
            <p:nvPr/>
          </p:nvSpPr>
          <p:spPr>
            <a:xfrm>
              <a:off x="6135221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8F45B9-3EBE-445E-95BA-A61A0E4146B7}"/>
              </a:ext>
            </a:extLst>
          </p:cNvPr>
          <p:cNvGrpSpPr/>
          <p:nvPr/>
        </p:nvGrpSpPr>
        <p:grpSpPr>
          <a:xfrm>
            <a:off x="2471294" y="2451564"/>
            <a:ext cx="1317455" cy="216000"/>
            <a:chOff x="5354619" y="1844824"/>
            <a:chExt cx="989823" cy="216000"/>
          </a:xfrm>
        </p:grpSpPr>
        <p:sp>
          <p:nvSpPr>
            <p:cNvPr id="67" name="Google Shape;116;p10">
              <a:extLst>
                <a:ext uri="{FF2B5EF4-FFF2-40B4-BE49-F238E27FC236}">
                  <a16:creationId xmlns:a16="http://schemas.microsoft.com/office/drawing/2014/main" id="{073CE565-DFFE-4F08-A8FF-FD5CC398D2AC}"/>
                </a:ext>
              </a:extLst>
            </p:cNvPr>
            <p:cNvSpPr/>
            <p:nvPr/>
          </p:nvSpPr>
          <p:spPr>
            <a:xfrm>
              <a:off x="5354619" y="1844824"/>
              <a:ext cx="781200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825FC33-C87F-457B-A2C5-947899AB2AE7}"/>
                </a:ext>
              </a:extLst>
            </p:cNvPr>
            <p:cNvSpPr/>
            <p:nvPr/>
          </p:nvSpPr>
          <p:spPr>
            <a:xfrm>
              <a:off x="6135221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362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387657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109;p10">
            <a:extLst>
              <a:ext uri="{FF2B5EF4-FFF2-40B4-BE49-F238E27FC236}">
                <a16:creationId xmlns:a16="http://schemas.microsoft.com/office/drawing/2014/main" id="{94FDB5DA-C206-4020-B1C3-A31F6B74F071}"/>
              </a:ext>
            </a:extLst>
          </p:cNvPr>
          <p:cNvSpPr/>
          <p:nvPr/>
        </p:nvSpPr>
        <p:spPr>
          <a:xfrm>
            <a:off x="848544" y="2428214"/>
            <a:ext cx="6205394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6.1.5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19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37629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위치를 추가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 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9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</a:t>
                      </a: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지역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combo(region)</a:t>
                      </a:r>
                      <a:endParaRPr lang="ko-KR" altLang="en-US" sz="90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국가 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combo(country)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검색조건이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입력되지 않았을 경우에는 조회되지 않게 </a:t>
                      </a:r>
                      <a:r>
                        <a:rPr lang="ko-KR" altLang="en-US" sz="9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경고창을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표시한다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2. +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버튼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행을 추가한다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3. –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버튼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체크된 행을 삭제한다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저장 버튼</a:t>
                      </a:r>
                      <a:endParaRPr lang="en-US" altLang="ko-KR" sz="9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- </a:t>
                      </a:r>
                      <a:r>
                        <a:rPr lang="ko-KR" altLang="en-US" sz="900" b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버튼 </a:t>
                      </a:r>
                      <a:r>
                        <a:rPr lang="ko-KR" altLang="en-US" sz="900" b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클릭시</a:t>
                      </a:r>
                      <a:r>
                        <a:rPr lang="ko-KR" altLang="en-US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데이터 변경사항 여부 및 저장 여부를 확인한다</a:t>
                      </a:r>
                      <a:r>
                        <a:rPr lang="en-US" altLang="ko-KR" sz="9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  <a:endParaRPr lang="en-US" altLang="ko-KR" sz="900" b="0" dirty="0" smtClean="0">
                        <a:latin typeface="+mn-lt"/>
                        <a:ea typeface="+mn-ea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-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신규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저장시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LOCATION_ID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는 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SEQ 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최대값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 + 1</a:t>
                      </a:r>
                      <a:r>
                        <a:rPr lang="ko-KR" altLang="en-US" sz="900" b="0" dirty="0" smtClean="0">
                          <a:latin typeface="+mn-lt"/>
                          <a:ea typeface="+mn-ea"/>
                        </a:rPr>
                        <a:t>로 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SEQ </a:t>
                      </a:r>
                      <a:r>
                        <a:rPr lang="ko-KR" altLang="en-US" sz="900" b="0" dirty="0" err="1" smtClean="0">
                          <a:latin typeface="+mn-lt"/>
                          <a:ea typeface="+mn-ea"/>
                        </a:rPr>
                        <a:t>채번한다</a:t>
                      </a:r>
                      <a:r>
                        <a:rPr lang="en-US" altLang="ko-KR" sz="900" b="0" dirty="0" smtClean="0">
                          <a:latin typeface="+mn-lt"/>
                          <a:ea typeface="+mn-ea"/>
                        </a:rPr>
                        <a:t>.</a:t>
                      </a:r>
                      <a:endParaRPr lang="en-US" altLang="ko-KR" sz="9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도시명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창고위치는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필수값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체크한다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just"/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삭제 시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1) INVENTORIES 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테이블에 삭제하는 창고의 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ID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가 있으면서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수량이 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이상인 값이 있는 경우를 체크하고 있는 경우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경고창을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표시한다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0" indent="0" algn="just">
                        <a:buNone/>
                      </a:pP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2) 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이미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창고목록에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입력된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창고위치가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있는 경우에 </a:t>
                      </a:r>
                      <a:r>
                        <a:rPr lang="ko-KR" altLang="en-US" sz="900" b="0" baseline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경고창을</a:t>
                      </a:r>
                      <a:r>
                        <a:rPr lang="ko-KR" altLang="en-US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 표시한다</a:t>
                      </a:r>
                      <a:r>
                        <a:rPr lang="en-US" altLang="ko-KR" sz="900" b="0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5. 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저장 후 수정사항이 있는 경우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창고목록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화면 및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창고위치</a:t>
                      </a:r>
                      <a:r>
                        <a:rPr lang="ko-KR" altLang="en-US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 콤보를 </a:t>
                      </a:r>
                      <a:r>
                        <a:rPr lang="ko-KR" altLang="en-US" sz="900" b="0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재조회한다</a:t>
                      </a:r>
                      <a:r>
                        <a:rPr lang="en-US" altLang="ko-KR" sz="900" b="0" dirty="0" smtClean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b="0" dirty="0" smtClean="0">
                        <a:latin typeface="+mn-lt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창고 위치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관리 팝업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9" name="Google Shape;132;p11">
            <a:extLst>
              <a:ext uri="{FF2B5EF4-FFF2-40B4-BE49-F238E27FC236}">
                <a16:creationId xmlns:a16="http://schemas.microsoft.com/office/drawing/2014/main" id="{5976B554-4ACA-4F10-AB59-046F66B6C013}"/>
              </a:ext>
            </a:extLst>
          </p:cNvPr>
          <p:cNvSpPr/>
          <p:nvPr/>
        </p:nvSpPr>
        <p:spPr>
          <a:xfrm>
            <a:off x="704528" y="1772816"/>
            <a:ext cx="6552728" cy="4320480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3437E3C-562A-469C-9606-550CA09D7511}"/>
              </a:ext>
            </a:extLst>
          </p:cNvPr>
          <p:cNvSpPr txBox="1">
            <a:spLocks/>
          </p:cNvSpPr>
          <p:nvPr/>
        </p:nvSpPr>
        <p:spPr bwMode="auto">
          <a:xfrm>
            <a:off x="848544" y="1988840"/>
            <a:ext cx="208963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창고위치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5" name="Google Shape;148;p11">
            <a:extLst>
              <a:ext uri="{FF2B5EF4-FFF2-40B4-BE49-F238E27FC236}">
                <a16:creationId xmlns:a16="http://schemas.microsoft.com/office/drawing/2014/main" id="{FB4EAE54-FC67-47EF-BD61-087CA44C4F65}"/>
              </a:ext>
            </a:extLst>
          </p:cNvPr>
          <p:cNvSpPr/>
          <p:nvPr/>
        </p:nvSpPr>
        <p:spPr>
          <a:xfrm>
            <a:off x="5611020" y="203739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Google Shape;115;p10">
            <a:extLst>
              <a:ext uri="{FF2B5EF4-FFF2-40B4-BE49-F238E27FC236}">
                <a16:creationId xmlns:a16="http://schemas.microsoft.com/office/drawing/2014/main" id="{6E39A96A-4304-4617-9B9E-B7D9ADD57494}"/>
              </a:ext>
            </a:extLst>
          </p:cNvPr>
          <p:cNvSpPr/>
          <p:nvPr/>
        </p:nvSpPr>
        <p:spPr>
          <a:xfrm>
            <a:off x="1064568" y="2499900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지역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DDE984D-53A6-431B-AB0C-4BBA6C451365}"/>
              </a:ext>
            </a:extLst>
          </p:cNvPr>
          <p:cNvGrpSpPr/>
          <p:nvPr/>
        </p:nvGrpSpPr>
        <p:grpSpPr>
          <a:xfrm>
            <a:off x="1691095" y="2499900"/>
            <a:ext cx="886409" cy="216000"/>
            <a:chOff x="5558881" y="1844824"/>
            <a:chExt cx="886409" cy="216000"/>
          </a:xfrm>
        </p:grpSpPr>
        <p:sp>
          <p:nvSpPr>
            <p:cNvPr id="29" name="Google Shape;116;p10">
              <a:extLst>
                <a:ext uri="{FF2B5EF4-FFF2-40B4-BE49-F238E27FC236}">
                  <a16:creationId xmlns:a16="http://schemas.microsoft.com/office/drawing/2014/main" id="{8394ED48-4777-4E41-A402-E65A90A674C5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872C23F-6D9E-4F52-9524-8746C201150A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31" name="Google Shape;115;p10">
            <a:extLst>
              <a:ext uri="{FF2B5EF4-FFF2-40B4-BE49-F238E27FC236}">
                <a16:creationId xmlns:a16="http://schemas.microsoft.com/office/drawing/2014/main" id="{93F08CE8-EAD1-4D52-90FF-8324E14AD00C}"/>
              </a:ext>
            </a:extLst>
          </p:cNvPr>
          <p:cNvSpPr/>
          <p:nvPr/>
        </p:nvSpPr>
        <p:spPr>
          <a:xfrm>
            <a:off x="2760508" y="2499924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국가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17BCDAD-0CAD-4B08-9F44-BDFC69A1A011}"/>
              </a:ext>
            </a:extLst>
          </p:cNvPr>
          <p:cNvGrpSpPr/>
          <p:nvPr/>
        </p:nvGrpSpPr>
        <p:grpSpPr>
          <a:xfrm>
            <a:off x="3408580" y="2498359"/>
            <a:ext cx="889998" cy="216000"/>
            <a:chOff x="5558881" y="1844824"/>
            <a:chExt cx="889998" cy="216000"/>
          </a:xfrm>
        </p:grpSpPr>
        <p:sp>
          <p:nvSpPr>
            <p:cNvPr id="34" name="Google Shape;116;p10">
              <a:extLst>
                <a:ext uri="{FF2B5EF4-FFF2-40B4-BE49-F238E27FC236}">
                  <a16:creationId xmlns:a16="http://schemas.microsoft.com/office/drawing/2014/main" id="{F71DFC4E-C46B-4365-BD57-3B11D861B05D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 smtClean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2126B02-99F2-46A4-A536-2FC68C65C33F}"/>
                </a:ext>
              </a:extLst>
            </p:cNvPr>
            <p:cNvSpPr/>
            <p:nvPr/>
          </p:nvSpPr>
          <p:spPr>
            <a:xfrm>
              <a:off x="623965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9" name="Google Shape;148;p11">
            <a:extLst>
              <a:ext uri="{FF2B5EF4-FFF2-40B4-BE49-F238E27FC236}">
                <a16:creationId xmlns:a16="http://schemas.microsoft.com/office/drawing/2014/main" id="{FB4EAE54-FC67-47EF-BD61-087CA44C4F65}"/>
              </a:ext>
            </a:extLst>
          </p:cNvPr>
          <p:cNvSpPr/>
          <p:nvPr/>
        </p:nvSpPr>
        <p:spPr>
          <a:xfrm>
            <a:off x="6331531" y="203739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69065" y="3149212"/>
            <a:ext cx="6153706" cy="2728060"/>
            <a:chOff x="869065" y="2852936"/>
            <a:chExt cx="6153706" cy="2728060"/>
          </a:xfrm>
        </p:grpSpPr>
        <p:graphicFrame>
          <p:nvGraphicFramePr>
            <p:cNvPr id="36" name="Google Shape;117;p10"/>
            <p:cNvGraphicFramePr/>
            <p:nvPr>
              <p:extLst>
                <p:ext uri="{D42A27DB-BD31-4B8C-83A1-F6EECF244321}">
                  <p14:modId xmlns:p14="http://schemas.microsoft.com/office/powerpoint/2010/main" val="799041396"/>
                </p:ext>
              </p:extLst>
            </p:nvPr>
          </p:nvGraphicFramePr>
          <p:xfrm>
            <a:off x="869065" y="2852936"/>
            <a:ext cx="6153706" cy="272806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267511">
                    <a:extLst>
                      <a:ext uri="{9D8B030D-6E8A-4147-A177-3AD203B41FA5}">
                        <a16:colId xmlns:a16="http://schemas.microsoft.com/office/drawing/2014/main" val="726159261"/>
                      </a:ext>
                    </a:extLst>
                  </a:gridCol>
                  <a:gridCol w="14401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1585687">
                    <a:extLst>
                      <a:ext uri="{9D8B030D-6E8A-4147-A177-3AD203B41FA5}">
                        <a16:colId xmlns:a16="http://schemas.microsoft.com/office/drawing/2014/main" val="182770840"/>
                      </a:ext>
                    </a:extLst>
                  </a:gridCol>
                  <a:gridCol w="1078609">
                    <a:extLst>
                      <a:ext uri="{9D8B030D-6E8A-4147-A177-3AD203B41FA5}">
                        <a16:colId xmlns:a16="http://schemas.microsoft.com/office/drawing/2014/main" val="126618553"/>
                      </a:ext>
                    </a:extLst>
                  </a:gridCol>
                  <a:gridCol w="1781739">
                    <a:extLst>
                      <a:ext uri="{9D8B030D-6E8A-4147-A177-3AD203B41FA5}">
                        <a16:colId xmlns:a16="http://schemas.microsoft.com/office/drawing/2014/main" val="3752554049"/>
                      </a:ext>
                    </a:extLst>
                  </a:gridCol>
                </a:tblGrid>
                <a:tr h="177808">
                  <a:tc>
                    <a:txBody>
                      <a:bodyPr/>
                      <a:lstStyle/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100" u="none" strike="noStrike" cap="none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u="none" strike="noStrike" cap="none" dirty="0" smtClean="0"/>
                          <a:t>주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dirty="0" smtClean="0"/>
                          <a:t>도시명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dirty="0" smtClean="0"/>
                          <a:t>우편번호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1100" dirty="0" err="1" smtClean="0"/>
                          <a:t>창고위치</a:t>
                        </a:r>
                        <a:endParaRPr sz="1100" dirty="0"/>
                      </a:p>
                    </a:txBody>
                    <a:tcPr marL="74303" marR="74303" marT="45725" marB="45725" anchor="ctr">
                      <a:solidFill>
                        <a:schemeClr val="tx2">
                          <a:lumMod val="40000"/>
                          <a:lumOff val="6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887567507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2710004708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200205269"/>
                    </a:ext>
                  </a:extLst>
                </a:tr>
                <a:tr h="188267"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200" u="none" strike="noStrike" cap="none" dirty="0"/>
                      </a:p>
                    </a:txBody>
                    <a:tcPr marL="74303" marR="74303" marT="45725" marB="45725"/>
                  </a:tc>
                  <a:extLst>
                    <a:ext uri="{0D108BD9-81ED-4DB2-BD59-A6C34878D82A}">
                      <a16:rowId xmlns:a16="http://schemas.microsoft.com/office/drawing/2014/main" val="1017638578"/>
                    </a:ext>
                  </a:extLst>
                </a:tr>
              </a:tbl>
            </a:graphicData>
          </a:graphic>
        </p:graphicFrame>
        <p:sp>
          <p:nvSpPr>
            <p:cNvPr id="47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5264383" y="3138446"/>
              <a:ext cx="1731914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0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4200136" y="3136206"/>
              <a:ext cx="1007242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1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2606596" y="3136206"/>
              <a:ext cx="1519388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2" name="Google Shape;116;p10">
              <a:extLst>
                <a:ext uri="{FF2B5EF4-FFF2-40B4-BE49-F238E27FC236}">
                  <a16:creationId xmlns:a16="http://schemas.microsoft.com/office/drawing/2014/main" id="{E59A42B5-2C16-4CCC-8512-941AB1E77966}"/>
                </a:ext>
              </a:extLst>
            </p:cNvPr>
            <p:cNvSpPr/>
            <p:nvPr/>
          </p:nvSpPr>
          <p:spPr>
            <a:xfrm>
              <a:off x="1158562" y="3132430"/>
              <a:ext cx="1377321" cy="218521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</p:grpSp>
      <p:sp>
        <p:nvSpPr>
          <p:cNvPr id="59" name="Google Shape;170;p12">
            <a:extLst>
              <a:ext uri="{FF2B5EF4-FFF2-40B4-BE49-F238E27FC236}">
                <a16:creationId xmlns:a16="http://schemas.microsoft.com/office/drawing/2014/main" id="{F3E32092-C350-485B-89D4-64CAF9E751A3}"/>
              </a:ext>
            </a:extLst>
          </p:cNvPr>
          <p:cNvSpPr/>
          <p:nvPr/>
        </p:nvSpPr>
        <p:spPr>
          <a:xfrm>
            <a:off x="6583186" y="2860969"/>
            <a:ext cx="213017" cy="2249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latin typeface="맑은 고딕" pitchFamily="50" charset="-127"/>
                <a:ea typeface="맑은 고딕" pitchFamily="50" charset="-127"/>
              </a:rPr>
              <a:t>+</a:t>
            </a:r>
            <a:endParaRPr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Google Shape;170;p12">
            <a:extLst>
              <a:ext uri="{FF2B5EF4-FFF2-40B4-BE49-F238E27FC236}">
                <a16:creationId xmlns:a16="http://schemas.microsoft.com/office/drawing/2014/main" id="{F3E32092-C350-485B-89D4-64CAF9E751A3}"/>
              </a:ext>
            </a:extLst>
          </p:cNvPr>
          <p:cNvSpPr/>
          <p:nvPr/>
        </p:nvSpPr>
        <p:spPr>
          <a:xfrm>
            <a:off x="6818690" y="2860969"/>
            <a:ext cx="213017" cy="224981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2000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endParaRPr sz="20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Google Shape;116;p10">
            <a:extLst>
              <a:ext uri="{FF2B5EF4-FFF2-40B4-BE49-F238E27FC236}">
                <a16:creationId xmlns:a16="http://schemas.microsoft.com/office/drawing/2014/main" id="{1FC90678-AA02-4581-AC19-A608012DE760}"/>
              </a:ext>
            </a:extLst>
          </p:cNvPr>
          <p:cNvSpPr/>
          <p:nvPr/>
        </p:nvSpPr>
        <p:spPr>
          <a:xfrm>
            <a:off x="895259" y="3457550"/>
            <a:ext cx="207968" cy="17724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2" name="Google Shape;116;p10">
            <a:extLst>
              <a:ext uri="{FF2B5EF4-FFF2-40B4-BE49-F238E27FC236}">
                <a16:creationId xmlns:a16="http://schemas.microsoft.com/office/drawing/2014/main" id="{D5189B0E-36DE-41CB-A6FB-20FB2EE80CDB}"/>
              </a:ext>
            </a:extLst>
          </p:cNvPr>
          <p:cNvSpPr/>
          <p:nvPr/>
        </p:nvSpPr>
        <p:spPr>
          <a:xfrm>
            <a:off x="892731" y="3196664"/>
            <a:ext cx="214008" cy="173749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60601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1638815" y="1785197"/>
            <a:ext cx="2274960" cy="2492980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교육 개요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개발 환경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구축 가이드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프로세스 정의</a:t>
            </a:r>
            <a:endParaRPr lang="en-US" altLang="ko-KR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ERD</a:t>
            </a:r>
          </a:p>
          <a:p>
            <a:pPr marL="457200" indent="-457200">
              <a:lnSpc>
                <a:spcPct val="130000"/>
              </a:lnSpc>
              <a:buAutoNum type="arabicPeriod"/>
            </a:pPr>
            <a:r>
              <a: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나눔고딕"/>
              </a:rPr>
              <a:t>화면설계서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나눔고딕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1794855" y="803930"/>
            <a:ext cx="1210566" cy="712044"/>
          </a:xfrm>
          <a:prstGeom prst="rect">
            <a:avLst/>
          </a:prstGeom>
          <a:noFill/>
        </p:spPr>
        <p:txBody>
          <a:bodyPr wrap="none" lIns="91429" tIns="45715" rIns="91429" bIns="45715" rtlCol="0">
            <a:spAutoFit/>
          </a:bodyPr>
          <a:lstStyle/>
          <a:p>
            <a:pPr>
              <a:lnSpc>
                <a:spcPct val="110000"/>
              </a:lnSpc>
            </a:pPr>
            <a:r>
              <a:rPr lang="ko-KR" altLang="en-US" sz="4000" b="1" dirty="0">
                <a:latin typeface="Apple SD 산돌고딕 Neo 중간체"/>
                <a:ea typeface="Apple SD 산돌고딕 Neo 중간체"/>
                <a:cs typeface="Apple SD 산돌고딕 Neo 중간체"/>
              </a:rPr>
              <a:t>순서</a:t>
            </a:r>
            <a:endParaRPr lang="en-US" sz="4000" b="1" dirty="0">
              <a:latin typeface="Apple SD 산돌고딕 Neo 중간체"/>
              <a:ea typeface="Apple SD 산돌고딕 Neo 중간체"/>
              <a:cs typeface="Apple SD 산돌고딕 Neo 중간체"/>
            </a:endParaRPr>
          </a:p>
        </p:txBody>
      </p:sp>
    </p:spTree>
    <p:extLst>
      <p:ext uri="{BB962C8B-B14F-4D97-AF65-F5344CB8AC3E}">
        <p14:creationId xmlns:p14="http://schemas.microsoft.com/office/powerpoint/2010/main" val="380509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710547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109;p10">
            <a:extLst>
              <a:ext uri="{FF2B5EF4-FFF2-40B4-BE49-F238E27FC236}">
                <a16:creationId xmlns:a16="http://schemas.microsoft.com/office/drawing/2014/main" id="{143091BE-8AB8-45A6-80D6-26AB4829E695}"/>
              </a:ext>
            </a:extLst>
          </p:cNvPr>
          <p:cNvSpPr/>
          <p:nvPr/>
        </p:nvSpPr>
        <p:spPr>
          <a:xfrm>
            <a:off x="625572" y="1692756"/>
            <a:ext cx="6436800" cy="619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6.1.4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20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559601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종류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combo(</a:t>
                      </a: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category_id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eidtbox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지역 선택 시 국가 필터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 선택 시 창고위치 필터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모든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콤보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전체선택 가능하게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목록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창고명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링크 표시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정렬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name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툴팁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비고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DESCRIPTION)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표시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카테고리관리 화면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등록버튼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등록화면으로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이동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5.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 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6.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의왕연구소에 한해 엑셀버튼구현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7.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그리드 클릭 이벤트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상품명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-&gt;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상품 수정 팝업 표시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창고명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-&gt;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재고 수정 팝업 표시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8.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검색조건 초기화 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 smtClean="0">
                <a:solidFill>
                  <a:srgbClr val="4D4D4D"/>
                </a:solidFill>
                <a:latin typeface="+mn-ea"/>
                <a:ea typeface="+mn-ea"/>
              </a:rPr>
              <a:t>재고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목록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및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상품 등록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2" name="Google Shape;164;p12"/>
          <p:cNvSpPr/>
          <p:nvPr/>
        </p:nvSpPr>
        <p:spPr>
          <a:xfrm>
            <a:off x="645335" y="1762877"/>
            <a:ext cx="823155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카테고리 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Google Shape;166;p12"/>
          <p:cNvSpPr/>
          <p:nvPr/>
        </p:nvSpPr>
        <p:spPr>
          <a:xfrm>
            <a:off x="2479490" y="1762877"/>
            <a:ext cx="731904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상품명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18" name="Google Shape;170;p12"/>
          <p:cNvSpPr/>
          <p:nvPr/>
        </p:nvSpPr>
        <p:spPr>
          <a:xfrm>
            <a:off x="5890255" y="2384912"/>
            <a:ext cx="1171325" cy="252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latin typeface="맑은 고딕" pitchFamily="50" charset="-127"/>
                <a:ea typeface="맑은 고딕" pitchFamily="50" charset="-127"/>
                <a:sym typeface="Cambria"/>
              </a:rPr>
              <a:t>카테고리관리</a:t>
            </a:r>
            <a:endParaRPr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Google Shape;171;p12"/>
          <p:cNvSpPr/>
          <p:nvPr/>
        </p:nvSpPr>
        <p:spPr>
          <a:xfrm>
            <a:off x="4942840" y="1278699"/>
            <a:ext cx="691238" cy="252000"/>
          </a:xfrm>
          <a:prstGeom prst="rect">
            <a:avLst/>
          </a:prstGeom>
          <a:solidFill>
            <a:srgbClr val="4F81BD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조회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Google Shape;172;p12"/>
          <p:cNvSpPr/>
          <p:nvPr/>
        </p:nvSpPr>
        <p:spPr>
          <a:xfrm>
            <a:off x="6368690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엑셀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Google Shape;174;p12"/>
          <p:cNvSpPr/>
          <p:nvPr/>
        </p:nvSpPr>
        <p:spPr>
          <a:xfrm>
            <a:off x="5655380" y="1278699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등록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Google Shape;166;p12">
            <a:extLst>
              <a:ext uri="{FF2B5EF4-FFF2-40B4-BE49-F238E27FC236}">
                <a16:creationId xmlns:a16="http://schemas.microsoft.com/office/drawing/2014/main" id="{6F49A1C3-26B1-4E9C-801A-30B906E3F7BD}"/>
              </a:ext>
            </a:extLst>
          </p:cNvPr>
          <p:cNvSpPr/>
          <p:nvPr/>
        </p:nvSpPr>
        <p:spPr>
          <a:xfrm>
            <a:off x="4029270" y="1762877"/>
            <a:ext cx="77270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 err="1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창고명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28" name="Google Shape;166;p12">
            <a:extLst>
              <a:ext uri="{FF2B5EF4-FFF2-40B4-BE49-F238E27FC236}">
                <a16:creationId xmlns:a16="http://schemas.microsoft.com/office/drawing/2014/main" id="{50BCD608-3B22-4EB0-BE61-30BA1A544E96}"/>
              </a:ext>
            </a:extLst>
          </p:cNvPr>
          <p:cNvSpPr/>
          <p:nvPr/>
        </p:nvSpPr>
        <p:spPr>
          <a:xfrm>
            <a:off x="5518357" y="1762877"/>
            <a:ext cx="658779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지역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30" name="Google Shape;164;p12">
            <a:extLst>
              <a:ext uri="{FF2B5EF4-FFF2-40B4-BE49-F238E27FC236}">
                <a16:creationId xmlns:a16="http://schemas.microsoft.com/office/drawing/2014/main" id="{C38D2822-D269-4AEC-B720-000AC59114E8}"/>
              </a:ext>
            </a:extLst>
          </p:cNvPr>
          <p:cNvSpPr/>
          <p:nvPr/>
        </p:nvSpPr>
        <p:spPr>
          <a:xfrm>
            <a:off x="642459" y="2031055"/>
            <a:ext cx="823155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국가 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Google Shape;166;p12">
            <a:extLst>
              <a:ext uri="{FF2B5EF4-FFF2-40B4-BE49-F238E27FC236}">
                <a16:creationId xmlns:a16="http://schemas.microsoft.com/office/drawing/2014/main" id="{9A609B35-F059-43C1-BBA5-D0253FBB6DC8}"/>
              </a:ext>
            </a:extLst>
          </p:cNvPr>
          <p:cNvSpPr/>
          <p:nvPr/>
        </p:nvSpPr>
        <p:spPr>
          <a:xfrm>
            <a:off x="2330576" y="2031055"/>
            <a:ext cx="876835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창고위치</a:t>
            </a: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36" name="Google Shape;170;p12">
            <a:extLst>
              <a:ext uri="{FF2B5EF4-FFF2-40B4-BE49-F238E27FC236}">
                <a16:creationId xmlns:a16="http://schemas.microsoft.com/office/drawing/2014/main" id="{F3E32092-C350-485B-89D4-64CAF9E751A3}"/>
              </a:ext>
            </a:extLst>
          </p:cNvPr>
          <p:cNvSpPr/>
          <p:nvPr/>
        </p:nvSpPr>
        <p:spPr>
          <a:xfrm>
            <a:off x="5049072" y="2384912"/>
            <a:ext cx="800031" cy="252000"/>
          </a:xfrm>
          <a:prstGeom prst="rect">
            <a:avLst/>
          </a:prstGeom>
          <a:solidFill>
            <a:schemeClr val="bg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1100" b="0" dirty="0" err="1" smtClean="0">
                <a:latin typeface="맑은 고딕" pitchFamily="50" charset="-127"/>
                <a:ea typeface="맑은 고딕" pitchFamily="50" charset="-127"/>
              </a:rPr>
              <a:t>일괄변경</a:t>
            </a:r>
            <a:endParaRPr sz="11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F91BC346-3C4B-49DA-A96B-E888E1AE29DC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1445603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</a:t>
            </a:r>
            <a:r>
              <a:rPr lang="ko-KR" altLang="en-US" sz="1400" b="0" dirty="0" smtClean="0">
                <a:solidFill>
                  <a:srgbClr val="4D4D4D"/>
                </a:solidFill>
                <a:latin typeface="+mn-ea"/>
                <a:ea typeface="+mn-ea"/>
              </a:rPr>
              <a:t>재고 목록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E4E27182-AA4C-47D8-B607-A7DBFDB59A67}"/>
              </a:ext>
            </a:extLst>
          </p:cNvPr>
          <p:cNvGrpSpPr/>
          <p:nvPr/>
        </p:nvGrpSpPr>
        <p:grpSpPr>
          <a:xfrm>
            <a:off x="1506555" y="1762877"/>
            <a:ext cx="886409" cy="216000"/>
            <a:chOff x="5558881" y="1844824"/>
            <a:chExt cx="886409" cy="216000"/>
          </a:xfrm>
        </p:grpSpPr>
        <p:sp>
          <p:nvSpPr>
            <p:cNvPr id="55" name="Google Shape;116;p10">
              <a:extLst>
                <a:ext uri="{FF2B5EF4-FFF2-40B4-BE49-F238E27FC236}">
                  <a16:creationId xmlns:a16="http://schemas.microsoft.com/office/drawing/2014/main" id="{08913004-EFE8-4480-906B-DE26EF801394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F1410F2-043B-497E-A0C1-3AF709435127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0A03C65D-9555-4DD2-923A-B20BE24C4872}"/>
              </a:ext>
            </a:extLst>
          </p:cNvPr>
          <p:cNvGrpSpPr/>
          <p:nvPr/>
        </p:nvGrpSpPr>
        <p:grpSpPr>
          <a:xfrm>
            <a:off x="1506555" y="2031055"/>
            <a:ext cx="886409" cy="216000"/>
            <a:chOff x="5558881" y="1844824"/>
            <a:chExt cx="886409" cy="216000"/>
          </a:xfrm>
        </p:grpSpPr>
        <p:sp>
          <p:nvSpPr>
            <p:cNvPr id="58" name="Google Shape;116;p10">
              <a:extLst>
                <a:ext uri="{FF2B5EF4-FFF2-40B4-BE49-F238E27FC236}">
                  <a16:creationId xmlns:a16="http://schemas.microsoft.com/office/drawing/2014/main" id="{39FE6F8C-04FD-41FA-9F4B-38C81A912776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F8063FD-8239-4C69-AC70-6BFBF013DAF1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EAAB9A-41C3-4DFD-8821-03B94FDFD6A2}"/>
              </a:ext>
            </a:extLst>
          </p:cNvPr>
          <p:cNvGrpSpPr/>
          <p:nvPr/>
        </p:nvGrpSpPr>
        <p:grpSpPr>
          <a:xfrm>
            <a:off x="3212434" y="2031055"/>
            <a:ext cx="886409" cy="216000"/>
            <a:chOff x="5558881" y="1844824"/>
            <a:chExt cx="886409" cy="216000"/>
          </a:xfrm>
        </p:grpSpPr>
        <p:sp>
          <p:nvSpPr>
            <p:cNvPr id="61" name="Google Shape;116;p10">
              <a:extLst>
                <a:ext uri="{FF2B5EF4-FFF2-40B4-BE49-F238E27FC236}">
                  <a16:creationId xmlns:a16="http://schemas.microsoft.com/office/drawing/2014/main" id="{D4197479-6440-43EA-8FCB-AD77D36688E6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3D366FDE-20ED-427E-B77B-6419313407E2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9E2D7F74-D484-48BA-9A41-1D6F59EB2255}"/>
              </a:ext>
            </a:extLst>
          </p:cNvPr>
          <p:cNvGrpSpPr/>
          <p:nvPr/>
        </p:nvGrpSpPr>
        <p:grpSpPr>
          <a:xfrm>
            <a:off x="6144884" y="1762877"/>
            <a:ext cx="886409" cy="216000"/>
            <a:chOff x="5558881" y="1844824"/>
            <a:chExt cx="886409" cy="216000"/>
          </a:xfrm>
        </p:grpSpPr>
        <p:sp>
          <p:nvSpPr>
            <p:cNvPr id="64" name="Google Shape;116;p10">
              <a:extLst>
                <a:ext uri="{FF2B5EF4-FFF2-40B4-BE49-F238E27FC236}">
                  <a16:creationId xmlns:a16="http://schemas.microsoft.com/office/drawing/2014/main" id="{FDEC0A3B-3AB9-4E5E-AEB1-DAD553737067}"/>
                </a:ext>
              </a:extLst>
            </p:cNvPr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210F6692-5CB4-4BF9-BC36-E9FFC300394D}"/>
                </a:ext>
              </a:extLst>
            </p:cNvPr>
            <p:cNvSpPr/>
            <p:nvPr/>
          </p:nvSpPr>
          <p:spPr>
            <a:xfrm>
              <a:off x="6236069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66" name="Google Shape;116;p10">
            <a:extLst>
              <a:ext uri="{FF2B5EF4-FFF2-40B4-BE49-F238E27FC236}">
                <a16:creationId xmlns:a16="http://schemas.microsoft.com/office/drawing/2014/main" id="{4B06F901-06C3-45D2-8FE8-60EFBE32C7B0}"/>
              </a:ext>
            </a:extLst>
          </p:cNvPr>
          <p:cNvSpPr/>
          <p:nvPr/>
        </p:nvSpPr>
        <p:spPr>
          <a:xfrm>
            <a:off x="3214075" y="1772840"/>
            <a:ext cx="885600" cy="21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7" name="Google Shape;116;p10">
            <a:extLst>
              <a:ext uri="{FF2B5EF4-FFF2-40B4-BE49-F238E27FC236}">
                <a16:creationId xmlns:a16="http://schemas.microsoft.com/office/drawing/2014/main" id="{BC24D7CF-6B80-433B-AA57-BAD9EC561CEA}"/>
              </a:ext>
            </a:extLst>
          </p:cNvPr>
          <p:cNvSpPr/>
          <p:nvPr/>
        </p:nvSpPr>
        <p:spPr>
          <a:xfrm>
            <a:off x="4787480" y="1772816"/>
            <a:ext cx="885600" cy="21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aphicFrame>
        <p:nvGraphicFramePr>
          <p:cNvPr id="69" name="Google Shape;117;p10">
            <a:extLst>
              <a:ext uri="{FF2B5EF4-FFF2-40B4-BE49-F238E27FC236}">
                <a16:creationId xmlns:a16="http://schemas.microsoft.com/office/drawing/2014/main" id="{A3C7EE45-E347-44FC-A6CC-8B1C39F07A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76574057"/>
              </p:ext>
            </p:extLst>
          </p:nvPr>
        </p:nvGraphicFramePr>
        <p:xfrm>
          <a:off x="627077" y="2708920"/>
          <a:ext cx="6435243" cy="2880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69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/>
                        <a:t>카테고리</a:t>
                      </a:r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상품명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ko-KR" altLang="en-US" sz="1100" u="none" strike="noStrike" cap="none" dirty="0"/>
                        <a:t>지역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국가</a:t>
                      </a: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dirty="0"/>
                        <a:t>창고위치</a:t>
                      </a:r>
                      <a:endParaRPr sz="11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cap="none" dirty="0" err="1"/>
                        <a:t>창고명</a:t>
                      </a: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CPU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u="sng" strike="noStrike" cap="none" dirty="0" smtClean="0">
                          <a:solidFill>
                            <a:srgbClr val="0000FF"/>
                          </a:solidFill>
                          <a:latin typeface="맑은 고딕" pitchFamily="50" charset="-127"/>
                          <a:ea typeface="+mn-ea"/>
                        </a:rPr>
                        <a:t>Intel ~</a:t>
                      </a:r>
                      <a:endParaRPr lang="en-US" altLang="ko-KR" sz="1100" u="sng" strike="noStrike" cap="none" dirty="0">
                        <a:solidFill>
                          <a:srgbClr val="0000FF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Asia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Korea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smtClean="0"/>
                        <a:t>Seoul</a:t>
                      </a: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sng" strike="noStrike" cap="none" dirty="0" smtClean="0">
                          <a:solidFill>
                            <a:srgbClr val="0000FF"/>
                          </a:solidFill>
                        </a:rPr>
                        <a:t>Test</a:t>
                      </a:r>
                      <a:r>
                        <a:rPr lang="en-US" sz="1200" u="sng" strike="noStrike" cap="none" baseline="0" dirty="0" smtClean="0">
                          <a:solidFill>
                            <a:srgbClr val="0000FF"/>
                          </a:solidFill>
                        </a:rPr>
                        <a:t> ~</a:t>
                      </a:r>
                      <a:endParaRPr sz="1200" u="sng" strike="noStrike" cap="none" dirty="0">
                        <a:solidFill>
                          <a:srgbClr val="0000FF"/>
                        </a:solidFill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</a:tbl>
          </a:graphicData>
        </a:graphic>
      </p:graphicFrame>
      <p:grpSp>
        <p:nvGrpSpPr>
          <p:cNvPr id="51" name="그룹 50"/>
          <p:cNvGrpSpPr/>
          <p:nvPr/>
        </p:nvGrpSpPr>
        <p:grpSpPr>
          <a:xfrm>
            <a:off x="4613280" y="1278699"/>
            <a:ext cx="310155" cy="253869"/>
            <a:chOff x="4583828" y="1278716"/>
            <a:chExt cx="310155" cy="253869"/>
          </a:xfrm>
        </p:grpSpPr>
        <p:sp>
          <p:nvSpPr>
            <p:cNvPr id="68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80" name="왼쪽으로 구부러진 화살표 79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642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6.1.5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61409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21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018126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 항목을 추가 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삭제기능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(SKIP)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입력하고 저장한다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저장 시 기존 등록된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체크한다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카테고리 관리 팝업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9" name="Google Shape;132;p11">
            <a:extLst>
              <a:ext uri="{FF2B5EF4-FFF2-40B4-BE49-F238E27FC236}">
                <a16:creationId xmlns:a16="http://schemas.microsoft.com/office/drawing/2014/main" id="{5976B554-4ACA-4F10-AB59-046F66B6C013}"/>
              </a:ext>
            </a:extLst>
          </p:cNvPr>
          <p:cNvSpPr/>
          <p:nvPr/>
        </p:nvSpPr>
        <p:spPr>
          <a:xfrm>
            <a:off x="1640632" y="2492896"/>
            <a:ext cx="4386139" cy="1140901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E3437E3C-562A-469C-9606-550CA09D7511}"/>
              </a:ext>
            </a:extLst>
          </p:cNvPr>
          <p:cNvSpPr txBox="1">
            <a:spLocks/>
          </p:cNvSpPr>
          <p:nvPr/>
        </p:nvSpPr>
        <p:spPr bwMode="auto">
          <a:xfrm>
            <a:off x="1713651" y="2655906"/>
            <a:ext cx="2089631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카테고리 관리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1" name="Google Shape;133;p11">
            <a:extLst>
              <a:ext uri="{FF2B5EF4-FFF2-40B4-BE49-F238E27FC236}">
                <a16:creationId xmlns:a16="http://schemas.microsoft.com/office/drawing/2014/main" id="{2BC8BB4C-9260-4758-9B84-3286ECFF67FC}"/>
              </a:ext>
            </a:extLst>
          </p:cNvPr>
          <p:cNvSpPr/>
          <p:nvPr/>
        </p:nvSpPr>
        <p:spPr>
          <a:xfrm>
            <a:off x="1822980" y="3144173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3351EAD-4B32-4B91-913A-EAC75C2F6E6D}"/>
              </a:ext>
            </a:extLst>
          </p:cNvPr>
          <p:cNvSpPr/>
          <p:nvPr/>
        </p:nvSpPr>
        <p:spPr>
          <a:xfrm>
            <a:off x="2730757" y="3143669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16;p10">
            <a:extLst>
              <a:ext uri="{FF2B5EF4-FFF2-40B4-BE49-F238E27FC236}">
                <a16:creationId xmlns:a16="http://schemas.microsoft.com/office/drawing/2014/main" id="{3D926A60-171E-4D42-8E67-6A51C9E50FD4}"/>
              </a:ext>
            </a:extLst>
          </p:cNvPr>
          <p:cNvSpPr/>
          <p:nvPr/>
        </p:nvSpPr>
        <p:spPr>
          <a:xfrm>
            <a:off x="2758614" y="3169147"/>
            <a:ext cx="3031200" cy="223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5" name="Google Shape;148;p11">
            <a:extLst>
              <a:ext uri="{FF2B5EF4-FFF2-40B4-BE49-F238E27FC236}">
                <a16:creationId xmlns:a16="http://schemas.microsoft.com/office/drawing/2014/main" id="{FB4EAE54-FC67-47EF-BD61-087CA44C4F65}"/>
              </a:ext>
            </a:extLst>
          </p:cNvPr>
          <p:cNvSpPr/>
          <p:nvPr/>
        </p:nvSpPr>
        <p:spPr>
          <a:xfrm>
            <a:off x="5125858" y="267365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/>
          </p:nvPr>
        </p:nvGraphicFramePr>
        <p:xfrm>
          <a:off x="448656" y="1106696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6.1.6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22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847896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등록 및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수정화면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 상단의 등록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버튼 클릭하여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접근시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신규등록화면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그리드에서 상품명을 클릭하여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접근시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수정화면이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표시된다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수정시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클릭한 상품명에 해당하는 카테고리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관리번호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가격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비고 정보를 보여준다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 시 주문목록에 상품이 포함되어 있는지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확인하고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있는 경우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Confirm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창을 표시한다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 중인 상품이 있습니다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삭제하시겠습니까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?)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등록시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기존 등록된 창고의 수만큼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INVENTORIES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테이블에 입력한다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(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초기 수량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0)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새로 생성되는 상품관리번호는 기존 상품관리번호의 최대값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+ 1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채번한다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상품</a:t>
            </a:r>
            <a:r>
              <a:rPr lang="ko-KR" altLang="en-US" sz="1600" b="1" dirty="0" smtClean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등록 및 수정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17" name="Google Shape;172;p12"/>
          <p:cNvSpPr/>
          <p:nvPr/>
        </p:nvSpPr>
        <p:spPr>
          <a:xfrm>
            <a:off x="6054191" y="2234698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목록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Google Shape;174;p12"/>
          <p:cNvSpPr/>
          <p:nvPr/>
        </p:nvSpPr>
        <p:spPr>
          <a:xfrm>
            <a:off x="5334093" y="2234698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 smtClean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등록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Google Shape;172;p12">
            <a:extLst>
              <a:ext uri="{FF2B5EF4-FFF2-40B4-BE49-F238E27FC236}">
                <a16:creationId xmlns:a16="http://schemas.microsoft.com/office/drawing/2014/main" id="{7BA1B9DC-F226-472F-A7C5-A962683E2DBB}"/>
              </a:ext>
            </a:extLst>
          </p:cNvPr>
          <p:cNvSpPr/>
          <p:nvPr/>
        </p:nvSpPr>
        <p:spPr>
          <a:xfrm>
            <a:off x="6051535" y="193063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목록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Google Shape;174;p12">
            <a:extLst>
              <a:ext uri="{FF2B5EF4-FFF2-40B4-BE49-F238E27FC236}">
                <a16:creationId xmlns:a16="http://schemas.microsoft.com/office/drawing/2014/main" id="{4C40373A-B372-4A41-9F0F-01FEDBE7D234}"/>
              </a:ext>
            </a:extLst>
          </p:cNvPr>
          <p:cNvSpPr/>
          <p:nvPr/>
        </p:nvSpPr>
        <p:spPr>
          <a:xfrm>
            <a:off x="4606713" y="1930350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수정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Google Shape;174;p12">
            <a:extLst>
              <a:ext uri="{FF2B5EF4-FFF2-40B4-BE49-F238E27FC236}">
                <a16:creationId xmlns:a16="http://schemas.microsoft.com/office/drawing/2014/main" id="{09265163-308E-4961-A314-F1305FB12978}"/>
              </a:ext>
            </a:extLst>
          </p:cNvPr>
          <p:cNvSpPr/>
          <p:nvPr/>
        </p:nvSpPr>
        <p:spPr>
          <a:xfrm>
            <a:off x="2668560" y="1916832"/>
            <a:ext cx="1972185" cy="2762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수정화면 </a:t>
            </a:r>
            <a:r>
              <a:rPr lang="ko-KR" altLang="en-US" sz="1300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접근시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=&gt;</a:t>
            </a:r>
            <a:endParaRPr sz="1300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Google Shape;174;p12">
            <a:extLst>
              <a:ext uri="{FF2B5EF4-FFF2-40B4-BE49-F238E27FC236}">
                <a16:creationId xmlns:a16="http://schemas.microsoft.com/office/drawing/2014/main" id="{1C6E2C92-7CB2-4F4F-9842-8B4699B4E78E}"/>
              </a:ext>
            </a:extLst>
          </p:cNvPr>
          <p:cNvSpPr/>
          <p:nvPr/>
        </p:nvSpPr>
        <p:spPr>
          <a:xfrm>
            <a:off x="5334093" y="193063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삭제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Google Shape;174;p12">
            <a:extLst>
              <a:ext uri="{FF2B5EF4-FFF2-40B4-BE49-F238E27FC236}">
                <a16:creationId xmlns:a16="http://schemas.microsoft.com/office/drawing/2014/main" id="{09265163-308E-4961-A314-F1305FB12978}"/>
              </a:ext>
            </a:extLst>
          </p:cNvPr>
          <p:cNvSpPr/>
          <p:nvPr/>
        </p:nvSpPr>
        <p:spPr>
          <a:xfrm>
            <a:off x="2650981" y="2219270"/>
            <a:ext cx="2328256" cy="2762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신규등록화면 </a:t>
            </a:r>
            <a:r>
              <a:rPr lang="ko-KR" altLang="en-US" sz="1300" dirty="0" err="1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접근시</a:t>
            </a:r>
            <a:r>
              <a:rPr lang="ko-KR" altLang="en-US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</a:t>
            </a:r>
            <a:r>
              <a:rPr lang="en-US" altLang="ko-KR" sz="1300" dirty="0">
                <a:solidFill>
                  <a:schemeClr val="accent2">
                    <a:lumMod val="75000"/>
                  </a:schemeClr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=&gt;</a:t>
            </a:r>
            <a:endParaRPr sz="1300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90CBFA1-D835-4736-813F-AA544417133E}"/>
              </a:ext>
            </a:extLst>
          </p:cNvPr>
          <p:cNvSpPr txBox="1">
            <a:spLocks/>
          </p:cNvSpPr>
          <p:nvPr/>
        </p:nvSpPr>
        <p:spPr bwMode="auto">
          <a:xfrm>
            <a:off x="976032" y="1921299"/>
            <a:ext cx="2562471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상품 등록</a:t>
            </a:r>
            <a:r>
              <a:rPr lang="en-US" altLang="ko-KR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(or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42" name="Google Shape;133;p11">
            <a:extLst>
              <a:ext uri="{FF2B5EF4-FFF2-40B4-BE49-F238E27FC236}">
                <a16:creationId xmlns:a16="http://schemas.microsoft.com/office/drawing/2014/main" id="{DFD230F6-82F9-4D0C-923C-057DBE2A3BEB}"/>
              </a:ext>
            </a:extLst>
          </p:cNvPr>
          <p:cNvSpPr/>
          <p:nvPr/>
        </p:nvSpPr>
        <p:spPr>
          <a:xfrm>
            <a:off x="1007241" y="2892719"/>
            <a:ext cx="1045893" cy="276336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</a:t>
            </a:r>
            <a:r>
              <a:rPr lang="ko-KR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관리번호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3228596" y="2901605"/>
            <a:ext cx="887629" cy="268209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상품명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5" name="Google Shape;154;p11">
            <a:extLst>
              <a:ext uri="{FF2B5EF4-FFF2-40B4-BE49-F238E27FC236}">
                <a16:creationId xmlns:a16="http://schemas.microsoft.com/office/drawing/2014/main" id="{B664EDBE-6B9C-46B3-AB3D-B5351159879B}"/>
              </a:ext>
            </a:extLst>
          </p:cNvPr>
          <p:cNvSpPr/>
          <p:nvPr/>
        </p:nvSpPr>
        <p:spPr>
          <a:xfrm flipH="1">
            <a:off x="2056344" y="3460240"/>
            <a:ext cx="4752492" cy="8650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+mn-lt"/>
                <a:ea typeface="+mn-ea"/>
                <a:sym typeface="Cambria"/>
              </a:rPr>
              <a:t>file upload</a:t>
            </a:r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59" name="Google Shape;116;p10">
            <a:extLst>
              <a:ext uri="{FF2B5EF4-FFF2-40B4-BE49-F238E27FC236}">
                <a16:creationId xmlns:a16="http://schemas.microsoft.com/office/drawing/2014/main" id="{495486DA-A05D-4862-9822-3ED8D4220B6B}"/>
              </a:ext>
            </a:extLst>
          </p:cNvPr>
          <p:cNvSpPr/>
          <p:nvPr/>
        </p:nvSpPr>
        <p:spPr>
          <a:xfrm>
            <a:off x="2084562" y="2920364"/>
            <a:ext cx="111815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70" name="Google Shape;166;p12">
            <a:extLst>
              <a:ext uri="{FF2B5EF4-FFF2-40B4-BE49-F238E27FC236}">
                <a16:creationId xmlns:a16="http://schemas.microsoft.com/office/drawing/2014/main" id="{4AE13B48-607D-47E8-B053-31E074B5C4A7}"/>
              </a:ext>
            </a:extLst>
          </p:cNvPr>
          <p:cNvSpPr/>
          <p:nvPr/>
        </p:nvSpPr>
        <p:spPr>
          <a:xfrm>
            <a:off x="1006958" y="3453378"/>
            <a:ext cx="1045893" cy="87366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비고</a:t>
            </a:r>
            <a:endParaRPr lang="en-US" altLang="ko-KR"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71" name="Google Shape;154;p11">
            <a:extLst>
              <a:ext uri="{FF2B5EF4-FFF2-40B4-BE49-F238E27FC236}">
                <a16:creationId xmlns:a16="http://schemas.microsoft.com/office/drawing/2014/main" id="{56E583BD-AA8C-4A41-A794-2EFCA21E14CE}"/>
              </a:ext>
            </a:extLst>
          </p:cNvPr>
          <p:cNvSpPr/>
          <p:nvPr/>
        </p:nvSpPr>
        <p:spPr>
          <a:xfrm flipH="1">
            <a:off x="2085678" y="3483579"/>
            <a:ext cx="4700550" cy="8181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+mn-lt"/>
                <a:ea typeface="+mn-ea"/>
                <a:sym typeface="Cambria"/>
              </a:rPr>
              <a:t>file upload</a:t>
            </a:r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72" name="Google Shape;116;p10">
            <a:extLst>
              <a:ext uri="{FF2B5EF4-FFF2-40B4-BE49-F238E27FC236}">
                <a16:creationId xmlns:a16="http://schemas.microsoft.com/office/drawing/2014/main" id="{0C7BA317-26BE-4C55-A23A-DAE0DB1FB751}"/>
              </a:ext>
            </a:extLst>
          </p:cNvPr>
          <p:cNvSpPr/>
          <p:nvPr/>
        </p:nvSpPr>
        <p:spPr>
          <a:xfrm>
            <a:off x="4137662" y="2919405"/>
            <a:ext cx="2638406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5" name="Google Shape;132;p11">
            <a:extLst>
              <a:ext uri="{FF2B5EF4-FFF2-40B4-BE49-F238E27FC236}">
                <a16:creationId xmlns:a16="http://schemas.microsoft.com/office/drawing/2014/main" id="{D84DE263-0D64-46B2-AD64-C14DA65B158E}"/>
              </a:ext>
            </a:extLst>
          </p:cNvPr>
          <p:cNvSpPr/>
          <p:nvPr/>
        </p:nvSpPr>
        <p:spPr>
          <a:xfrm>
            <a:off x="920552" y="1700808"/>
            <a:ext cx="5976664" cy="2736304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8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2091732" y="3198711"/>
            <a:ext cx="1110984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 smtClean="0"/>
              <a:t>10,000.99</a:t>
            </a:r>
            <a:endParaRPr lang="en-US" altLang="ko-KR" sz="800" dirty="0"/>
          </a:p>
        </p:txBody>
      </p:sp>
      <p:sp>
        <p:nvSpPr>
          <p:cNvPr id="46" name="Google Shape;137;p11">
            <a:extLst>
              <a:ext uri="{FF2B5EF4-FFF2-40B4-BE49-F238E27FC236}">
                <a16:creationId xmlns:a16="http://schemas.microsoft.com/office/drawing/2014/main" id="{56B16AD4-90C4-4DDB-9DE6-73538328F12A}"/>
              </a:ext>
            </a:extLst>
          </p:cNvPr>
          <p:cNvSpPr/>
          <p:nvPr/>
        </p:nvSpPr>
        <p:spPr>
          <a:xfrm>
            <a:off x="1006695" y="2617436"/>
            <a:ext cx="1045893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카테고리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9659" y="2620132"/>
            <a:ext cx="4752492" cy="268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497236-D408-440F-8132-896F45FC2583}"/>
              </a:ext>
            </a:extLst>
          </p:cNvPr>
          <p:cNvGrpSpPr/>
          <p:nvPr/>
        </p:nvGrpSpPr>
        <p:grpSpPr>
          <a:xfrm>
            <a:off x="2088302" y="2649677"/>
            <a:ext cx="1115417" cy="217206"/>
            <a:chOff x="5632229" y="1835267"/>
            <a:chExt cx="1115417" cy="217206"/>
          </a:xfrm>
        </p:grpSpPr>
        <p:sp>
          <p:nvSpPr>
            <p:cNvPr id="56" name="Google Shape;116;p10">
              <a:extLst>
                <a:ext uri="{FF2B5EF4-FFF2-40B4-BE49-F238E27FC236}">
                  <a16:creationId xmlns:a16="http://schemas.microsoft.com/office/drawing/2014/main" id="{51214440-0A3F-43CC-BA7D-454A0D2FD0B9}"/>
                </a:ext>
              </a:extLst>
            </p:cNvPr>
            <p:cNvSpPr/>
            <p:nvPr/>
          </p:nvSpPr>
          <p:spPr>
            <a:xfrm>
              <a:off x="5632229" y="1835267"/>
              <a:ext cx="905029" cy="21614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8E54C7-863C-473F-9D7F-1837B84B26FF}"/>
                </a:ext>
              </a:extLst>
            </p:cNvPr>
            <p:cNvSpPr/>
            <p:nvPr/>
          </p:nvSpPr>
          <p:spPr>
            <a:xfrm>
              <a:off x="6538425" y="1836473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9186" y="2889450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1006276" y="3172302"/>
            <a:ext cx="1046824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6350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가격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9697" y="3165346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06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6.1.7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95255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78535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내 상품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수량을 일률적 일괄 추가 및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감소시킨다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선택한다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카테고리에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필터된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상품을 선택한다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3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상품을 가지고 있는 창고에 수량을 추가 및 감소한다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rabicPeriod" startAt="3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저장 시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저장프로시저로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구현한다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기존 재고에서 수량을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차감할때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수량이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부족한경우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kern="12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저장전</a:t>
                      </a:r>
                      <a:r>
                        <a:rPr lang="ko-KR" altLang="en-US" sz="1000" kern="12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 </a:t>
                      </a:r>
                      <a:r>
                        <a:rPr lang="en-US" altLang="ko-KR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alert </a:t>
                      </a:r>
                      <a:r>
                        <a:rPr lang="ko-KR" altLang="en-US" sz="1000" kern="12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</a:rPr>
                        <a:t>띄움</a:t>
                      </a: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endParaRPr lang="en-US" altLang="ko-KR" sz="1000" kern="12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228600" indent="-228600">
                        <a:buFont typeface="Arial"/>
                        <a:buAutoNum type="arabicPeriod" startAt="3"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ID,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최소수량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최대수량은 </a:t>
                      </a:r>
                      <a:r>
                        <a:rPr lang="ko-KR" altLang="en-US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정보성으로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수정 불가하다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일괄변경</a:t>
            </a:r>
            <a:r>
              <a:rPr lang="ko-KR" altLang="en-US" sz="1600" b="1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팝업</a:t>
            </a:r>
            <a:endParaRPr lang="en-US" altLang="ko-KR" sz="1600" b="1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Google Shape;132;p11">
            <a:extLst>
              <a:ext uri="{FF2B5EF4-FFF2-40B4-BE49-F238E27FC236}">
                <a16:creationId xmlns:a16="http://schemas.microsoft.com/office/drawing/2014/main" id="{D75E36BD-FCE9-429E-AC80-0094399479B0}"/>
              </a:ext>
            </a:extLst>
          </p:cNvPr>
          <p:cNvSpPr/>
          <p:nvPr/>
        </p:nvSpPr>
        <p:spPr>
          <a:xfrm>
            <a:off x="1640632" y="2492896"/>
            <a:ext cx="4386139" cy="2293426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1CF22E69-661F-4BDB-881F-8296E99D388C}"/>
              </a:ext>
            </a:extLst>
          </p:cNvPr>
          <p:cNvSpPr txBox="1">
            <a:spLocks/>
          </p:cNvSpPr>
          <p:nvPr/>
        </p:nvSpPr>
        <p:spPr bwMode="auto">
          <a:xfrm>
            <a:off x="1713651" y="2655906"/>
            <a:ext cx="208963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일괄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4" name="Google Shape;133;p11">
            <a:extLst>
              <a:ext uri="{FF2B5EF4-FFF2-40B4-BE49-F238E27FC236}">
                <a16:creationId xmlns:a16="http://schemas.microsoft.com/office/drawing/2014/main" id="{A6B3B83C-A441-4A4C-9925-6D7A7B4499FB}"/>
              </a:ext>
            </a:extLst>
          </p:cNvPr>
          <p:cNvSpPr/>
          <p:nvPr/>
        </p:nvSpPr>
        <p:spPr>
          <a:xfrm>
            <a:off x="1822980" y="3072314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5A601A9-4FDF-475C-BFC4-CC25FABF99AC}"/>
              </a:ext>
            </a:extLst>
          </p:cNvPr>
          <p:cNvSpPr/>
          <p:nvPr/>
        </p:nvSpPr>
        <p:spPr>
          <a:xfrm>
            <a:off x="2736555" y="3071810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148;p11">
            <a:extLst>
              <a:ext uri="{FF2B5EF4-FFF2-40B4-BE49-F238E27FC236}">
                <a16:creationId xmlns:a16="http://schemas.microsoft.com/office/drawing/2014/main" id="{61381645-9F43-41FF-9B14-86809F920C86}"/>
              </a:ext>
            </a:extLst>
          </p:cNvPr>
          <p:cNvSpPr/>
          <p:nvPr/>
        </p:nvSpPr>
        <p:spPr>
          <a:xfrm>
            <a:off x="5125858" y="2673651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저장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Google Shape;133;p11">
            <a:extLst>
              <a:ext uri="{FF2B5EF4-FFF2-40B4-BE49-F238E27FC236}">
                <a16:creationId xmlns:a16="http://schemas.microsoft.com/office/drawing/2014/main" id="{18A906C4-21F3-4E25-A55F-D3CF06D24D36}"/>
              </a:ext>
            </a:extLst>
          </p:cNvPr>
          <p:cNvSpPr/>
          <p:nvPr/>
        </p:nvSpPr>
        <p:spPr>
          <a:xfrm>
            <a:off x="1822914" y="3335554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상품명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D9CEEB9-0ED8-49CF-8283-927E51C3A092}"/>
              </a:ext>
            </a:extLst>
          </p:cNvPr>
          <p:cNvSpPr/>
          <p:nvPr/>
        </p:nvSpPr>
        <p:spPr>
          <a:xfrm>
            <a:off x="2736555" y="3339543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9926A3-45F7-4E8F-B51C-26E8208B2440}"/>
              </a:ext>
            </a:extLst>
          </p:cNvPr>
          <p:cNvSpPr/>
          <p:nvPr/>
        </p:nvSpPr>
        <p:spPr>
          <a:xfrm>
            <a:off x="2736555" y="3617636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62473" y="3643114"/>
            <a:ext cx="3031200" cy="22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endParaRPr lang="en-US" altLang="ko-KR" sz="800" dirty="0"/>
          </a:p>
        </p:txBody>
      </p:sp>
      <p:sp>
        <p:nvSpPr>
          <p:cNvPr id="31" name="Google Shape;133;p11">
            <a:extLst>
              <a:ext uri="{FF2B5EF4-FFF2-40B4-BE49-F238E27FC236}">
                <a16:creationId xmlns:a16="http://schemas.microsoft.com/office/drawing/2014/main" id="{D00D07B4-4295-4DBA-BCD9-3D7D5C0BF062}"/>
              </a:ext>
            </a:extLst>
          </p:cNvPr>
          <p:cNvSpPr/>
          <p:nvPr/>
        </p:nvSpPr>
        <p:spPr>
          <a:xfrm>
            <a:off x="1819868" y="3613647"/>
            <a:ext cx="916272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최소 수량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E337B13-89BA-4913-8E09-A4A39C87B430}"/>
              </a:ext>
            </a:extLst>
          </p:cNvPr>
          <p:cNvGrpSpPr/>
          <p:nvPr/>
        </p:nvGrpSpPr>
        <p:grpSpPr>
          <a:xfrm>
            <a:off x="2762996" y="3090300"/>
            <a:ext cx="3034222" cy="216000"/>
            <a:chOff x="5558881" y="1844824"/>
            <a:chExt cx="3034222" cy="216000"/>
          </a:xfrm>
        </p:grpSpPr>
        <p:sp>
          <p:nvSpPr>
            <p:cNvPr id="35" name="Google Shape;116;p10">
              <a:extLst>
                <a:ext uri="{FF2B5EF4-FFF2-40B4-BE49-F238E27FC236}">
                  <a16:creationId xmlns:a16="http://schemas.microsoft.com/office/drawing/2014/main" id="{69290523-9C34-48EE-88B9-1C8B2B9870CB}"/>
                </a:ext>
              </a:extLst>
            </p:cNvPr>
            <p:cNvSpPr/>
            <p:nvPr/>
          </p:nvSpPr>
          <p:spPr>
            <a:xfrm>
              <a:off x="5558881" y="1844824"/>
              <a:ext cx="2824424" cy="2137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845947-9749-4BE7-9D04-21B97773053B}"/>
                </a:ext>
              </a:extLst>
            </p:cNvPr>
            <p:cNvSpPr/>
            <p:nvPr/>
          </p:nvSpPr>
          <p:spPr>
            <a:xfrm>
              <a:off x="8383882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01478A6-D711-4E07-8259-A35705999289}"/>
              </a:ext>
            </a:extLst>
          </p:cNvPr>
          <p:cNvGrpSpPr/>
          <p:nvPr/>
        </p:nvGrpSpPr>
        <p:grpSpPr>
          <a:xfrm>
            <a:off x="3595678" y="3384446"/>
            <a:ext cx="2199052" cy="196956"/>
            <a:chOff x="5558881" y="1844824"/>
            <a:chExt cx="3034222" cy="216000"/>
          </a:xfrm>
        </p:grpSpPr>
        <p:sp>
          <p:nvSpPr>
            <p:cNvPr id="38" name="Google Shape;116;p10">
              <a:extLst>
                <a:ext uri="{FF2B5EF4-FFF2-40B4-BE49-F238E27FC236}">
                  <a16:creationId xmlns:a16="http://schemas.microsoft.com/office/drawing/2014/main" id="{10F24CB4-7C7B-4B28-BE5A-C466BC0915F7}"/>
                </a:ext>
              </a:extLst>
            </p:cNvPr>
            <p:cNvSpPr/>
            <p:nvPr/>
          </p:nvSpPr>
          <p:spPr>
            <a:xfrm>
              <a:off x="5558881" y="1844824"/>
              <a:ext cx="2824424" cy="21371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C8D5C10A-C2BC-4679-B422-6BEE105C5848}"/>
                </a:ext>
              </a:extLst>
            </p:cNvPr>
            <p:cNvSpPr/>
            <p:nvPr/>
          </p:nvSpPr>
          <p:spPr>
            <a:xfrm>
              <a:off x="8383882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26" name="Google Shape;133;p11">
            <a:extLst>
              <a:ext uri="{FF2B5EF4-FFF2-40B4-BE49-F238E27FC236}">
                <a16:creationId xmlns:a16="http://schemas.microsoft.com/office/drawing/2014/main" id="{A6B3B83C-A441-4A4C-9925-6D7A7B4499FB}"/>
              </a:ext>
            </a:extLst>
          </p:cNvPr>
          <p:cNvSpPr/>
          <p:nvPr/>
        </p:nvSpPr>
        <p:spPr>
          <a:xfrm>
            <a:off x="1819253" y="4162430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수량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5A601A9-4FDF-475C-BFC4-CC25FABF99AC}"/>
              </a:ext>
            </a:extLst>
          </p:cNvPr>
          <p:cNvSpPr/>
          <p:nvPr/>
        </p:nvSpPr>
        <p:spPr>
          <a:xfrm>
            <a:off x="2736555" y="4161926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133;p11">
            <a:extLst>
              <a:ext uri="{FF2B5EF4-FFF2-40B4-BE49-F238E27FC236}">
                <a16:creationId xmlns:a16="http://schemas.microsoft.com/office/drawing/2014/main" id="{A6B3B83C-A441-4A4C-9925-6D7A7B4499FB}"/>
              </a:ext>
            </a:extLst>
          </p:cNvPr>
          <p:cNvSpPr/>
          <p:nvPr/>
        </p:nvSpPr>
        <p:spPr>
          <a:xfrm>
            <a:off x="1819253" y="3890966"/>
            <a:ext cx="90720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dirty="0" smtClean="0">
                <a:latin typeface="맑은 고딕" pitchFamily="50" charset="-127"/>
                <a:ea typeface="맑은 고딕" pitchFamily="50" charset="-127"/>
              </a:rPr>
              <a:t>최대 수량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A601A9-4FDF-475C-BFC4-CC25FABF99AC}"/>
              </a:ext>
            </a:extLst>
          </p:cNvPr>
          <p:cNvSpPr/>
          <p:nvPr/>
        </p:nvSpPr>
        <p:spPr>
          <a:xfrm>
            <a:off x="2736555" y="3899987"/>
            <a:ext cx="3096344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76522" y="3376612"/>
            <a:ext cx="752242" cy="2047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상품</a:t>
            </a:r>
            <a:r>
              <a:rPr lang="en-US" altLang="ko-KR" sz="800" dirty="0" smtClean="0"/>
              <a:t>ID</a:t>
            </a:r>
          </a:p>
        </p:txBody>
      </p:sp>
      <p:sp>
        <p:nvSpPr>
          <p:cNvPr id="43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69531" y="3915417"/>
            <a:ext cx="3031200" cy="223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endParaRPr lang="en-US" altLang="ko-KR" sz="800" dirty="0"/>
          </a:p>
        </p:txBody>
      </p:sp>
      <p:sp>
        <p:nvSpPr>
          <p:cNvPr id="44" name="Google Shape;116;p10">
            <a:extLst>
              <a:ext uri="{FF2B5EF4-FFF2-40B4-BE49-F238E27FC236}">
                <a16:creationId xmlns:a16="http://schemas.microsoft.com/office/drawing/2014/main" id="{44A19B26-D1F3-4876-9AFD-DCD1673D4767}"/>
              </a:ext>
            </a:extLst>
          </p:cNvPr>
          <p:cNvSpPr/>
          <p:nvPr/>
        </p:nvSpPr>
        <p:spPr>
          <a:xfrm>
            <a:off x="2779056" y="4191642"/>
            <a:ext cx="3031200" cy="223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/>
              <a:t>1,234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895971"/>
              </p:ext>
            </p:extLst>
          </p:nvPr>
        </p:nvGraphicFramePr>
        <p:xfrm>
          <a:off x="448656" y="1106696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6.1.8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24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8765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재고 수정 화면으로 목록에서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 더블클릭하여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접근한다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 선택 시 지역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국가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창고위치  정보를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보여준다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수량은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INVENTORIES TABLE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QUANTITY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기준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수량을 줄이는 경우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주문목록에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상품이 포함되어 있는지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확인하고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있는 경우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Confirm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창을 표시한다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창고 변경 시 기존 창고의 수량은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0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으로 바꾸고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옮겨진 창고의 수량에 기존 재고의 수량을 더한다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R="0" lvl="0" algn="l"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smtClean="0">
                <a:solidFill>
                  <a:srgbClr val="4D4D4D"/>
                </a:solidFill>
                <a:latin typeface="+mn-ea"/>
                <a:ea typeface="+mn-ea"/>
              </a:rPr>
              <a:t>재고</a:t>
            </a:r>
            <a:r>
              <a:rPr lang="ko-KR" altLang="en-US" sz="1600" b="1" dirty="0" smtClean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수정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24" name="Google Shape;172;p12">
            <a:extLst>
              <a:ext uri="{FF2B5EF4-FFF2-40B4-BE49-F238E27FC236}">
                <a16:creationId xmlns:a16="http://schemas.microsoft.com/office/drawing/2014/main" id="{7BA1B9DC-F226-472F-A7C5-A962683E2DBB}"/>
              </a:ext>
            </a:extLst>
          </p:cNvPr>
          <p:cNvSpPr/>
          <p:nvPr/>
        </p:nvSpPr>
        <p:spPr>
          <a:xfrm>
            <a:off x="6051535" y="2168888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목록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Google Shape;174;p12">
            <a:extLst>
              <a:ext uri="{FF2B5EF4-FFF2-40B4-BE49-F238E27FC236}">
                <a16:creationId xmlns:a16="http://schemas.microsoft.com/office/drawing/2014/main" id="{4C40373A-B372-4A41-9F0F-01FEDBE7D234}"/>
              </a:ext>
            </a:extLst>
          </p:cNvPr>
          <p:cNvSpPr/>
          <p:nvPr/>
        </p:nvSpPr>
        <p:spPr>
          <a:xfrm>
            <a:off x="5341882" y="2168604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수정</a:t>
            </a:r>
            <a:endParaRPr sz="13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Google Shape;174;p12">
            <a:extLst>
              <a:ext uri="{FF2B5EF4-FFF2-40B4-BE49-F238E27FC236}">
                <a16:creationId xmlns:a16="http://schemas.microsoft.com/office/drawing/2014/main" id="{09265163-308E-4961-A314-F1305FB12978}"/>
              </a:ext>
            </a:extLst>
          </p:cNvPr>
          <p:cNvSpPr/>
          <p:nvPr/>
        </p:nvSpPr>
        <p:spPr>
          <a:xfrm>
            <a:off x="2495840" y="1916832"/>
            <a:ext cx="1972185" cy="276225"/>
          </a:xfrm>
          <a:prstGeom prst="rect">
            <a:avLst/>
          </a:prstGeom>
          <a:noFill/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accent2">
                  <a:lumMod val="7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내용 개체 틀 2">
            <a:extLst>
              <a:ext uri="{FF2B5EF4-FFF2-40B4-BE49-F238E27FC236}">
                <a16:creationId xmlns:a16="http://schemas.microsoft.com/office/drawing/2014/main" id="{090CBFA1-D835-4736-813F-AA544417133E}"/>
              </a:ext>
            </a:extLst>
          </p:cNvPr>
          <p:cNvSpPr txBox="1">
            <a:spLocks/>
          </p:cNvSpPr>
          <p:nvPr/>
        </p:nvSpPr>
        <p:spPr bwMode="auto">
          <a:xfrm>
            <a:off x="976032" y="2132856"/>
            <a:ext cx="256247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smtClean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재고 수정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40" name="Google Shape;137;p11">
            <a:extLst>
              <a:ext uri="{FF2B5EF4-FFF2-40B4-BE49-F238E27FC236}">
                <a16:creationId xmlns:a16="http://schemas.microsoft.com/office/drawing/2014/main" id="{56B16AD4-90C4-4DDB-9DE6-73538328F12A}"/>
              </a:ext>
            </a:extLst>
          </p:cNvPr>
          <p:cNvSpPr/>
          <p:nvPr/>
        </p:nvSpPr>
        <p:spPr>
          <a:xfrm>
            <a:off x="1009621" y="2893486"/>
            <a:ext cx="1045893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창고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2" name="Google Shape;133;p11">
            <a:extLst>
              <a:ext uri="{FF2B5EF4-FFF2-40B4-BE49-F238E27FC236}">
                <a16:creationId xmlns:a16="http://schemas.microsoft.com/office/drawing/2014/main" id="{DFD230F6-82F9-4D0C-923C-057DBE2A3BEB}"/>
              </a:ext>
            </a:extLst>
          </p:cNvPr>
          <p:cNvSpPr/>
          <p:nvPr/>
        </p:nvSpPr>
        <p:spPr>
          <a:xfrm>
            <a:off x="1009622" y="3163971"/>
            <a:ext cx="1045893" cy="276336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</a:t>
            </a:r>
            <a:r>
              <a:rPr lang="ko-KR" sz="1100" b="0" i="0" u="none" strike="noStrike" cap="none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관리번호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3210149" y="3163971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상품명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5" name="Google Shape;154;p11">
            <a:extLst>
              <a:ext uri="{FF2B5EF4-FFF2-40B4-BE49-F238E27FC236}">
                <a16:creationId xmlns:a16="http://schemas.microsoft.com/office/drawing/2014/main" id="{B664EDBE-6B9C-46B3-AB3D-B5351159879B}"/>
              </a:ext>
            </a:extLst>
          </p:cNvPr>
          <p:cNvSpPr/>
          <p:nvPr/>
        </p:nvSpPr>
        <p:spPr>
          <a:xfrm flipH="1">
            <a:off x="2057933" y="3707460"/>
            <a:ext cx="4752492" cy="8736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lt1"/>
                </a:solidFill>
                <a:latin typeface="+mn-lt"/>
                <a:ea typeface="+mn-ea"/>
                <a:sym typeface="Cambria"/>
              </a:rPr>
              <a:t>file upload</a:t>
            </a:r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7822" y="2893486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017FC60-28CB-4914-B9D9-A3AC16EF16CD}"/>
              </a:ext>
            </a:extLst>
          </p:cNvPr>
          <p:cNvSpPr/>
          <p:nvPr/>
        </p:nvSpPr>
        <p:spPr>
          <a:xfrm>
            <a:off x="2057822" y="3168063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116;p10">
            <a:extLst>
              <a:ext uri="{FF2B5EF4-FFF2-40B4-BE49-F238E27FC236}">
                <a16:creationId xmlns:a16="http://schemas.microsoft.com/office/drawing/2014/main" id="{495486DA-A05D-4862-9822-3ED8D4220B6B}"/>
              </a:ext>
            </a:extLst>
          </p:cNvPr>
          <p:cNvSpPr/>
          <p:nvPr/>
        </p:nvSpPr>
        <p:spPr>
          <a:xfrm>
            <a:off x="2088303" y="3193364"/>
            <a:ext cx="1085269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7" name="Google Shape;142;p11">
            <a:extLst>
              <a:ext uri="{FF2B5EF4-FFF2-40B4-BE49-F238E27FC236}">
                <a16:creationId xmlns:a16="http://schemas.microsoft.com/office/drawing/2014/main" id="{BF862E1E-F0BA-4948-83AE-8AAC2031B07F}"/>
              </a:ext>
            </a:extLst>
          </p:cNvPr>
          <p:cNvSpPr/>
          <p:nvPr/>
        </p:nvSpPr>
        <p:spPr>
          <a:xfrm>
            <a:off x="1011123" y="3437571"/>
            <a:ext cx="1045893" cy="267551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수량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D831293-1BA8-43EB-BE4A-6FFA308D2032}"/>
              </a:ext>
            </a:extLst>
          </p:cNvPr>
          <p:cNvSpPr/>
          <p:nvPr/>
        </p:nvSpPr>
        <p:spPr>
          <a:xfrm>
            <a:off x="2057858" y="3438881"/>
            <a:ext cx="4752492" cy="268209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2088062" y="3465819"/>
            <a:ext cx="1088484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/>
              <a:t>1,234</a:t>
            </a:r>
          </a:p>
        </p:txBody>
      </p:sp>
      <p:sp>
        <p:nvSpPr>
          <p:cNvPr id="70" name="Google Shape;166;p12">
            <a:extLst>
              <a:ext uri="{FF2B5EF4-FFF2-40B4-BE49-F238E27FC236}">
                <a16:creationId xmlns:a16="http://schemas.microsoft.com/office/drawing/2014/main" id="{4AE13B48-607D-47E8-B053-31E074B5C4A7}"/>
              </a:ext>
            </a:extLst>
          </p:cNvPr>
          <p:cNvSpPr/>
          <p:nvPr/>
        </p:nvSpPr>
        <p:spPr>
          <a:xfrm>
            <a:off x="1006958" y="3704923"/>
            <a:ext cx="1045893" cy="873668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3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비고</a:t>
            </a:r>
            <a:endParaRPr lang="en-US" altLang="ko-KR" sz="13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71" name="Google Shape;154;p11">
            <a:extLst>
              <a:ext uri="{FF2B5EF4-FFF2-40B4-BE49-F238E27FC236}">
                <a16:creationId xmlns:a16="http://schemas.microsoft.com/office/drawing/2014/main" id="{56E583BD-AA8C-4A41-A794-2EFCA21E14CE}"/>
              </a:ext>
            </a:extLst>
          </p:cNvPr>
          <p:cNvSpPr/>
          <p:nvPr/>
        </p:nvSpPr>
        <p:spPr>
          <a:xfrm flipH="1">
            <a:off x="2085678" y="3735124"/>
            <a:ext cx="4700550" cy="81810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lt1"/>
              </a:solidFill>
              <a:latin typeface="+mn-lt"/>
              <a:ea typeface="+mn-ea"/>
              <a:sym typeface="Cambria"/>
            </a:endParaRPr>
          </a:p>
        </p:txBody>
      </p:sp>
      <p:sp>
        <p:nvSpPr>
          <p:cNvPr id="72" name="Google Shape;116;p10">
            <a:extLst>
              <a:ext uri="{FF2B5EF4-FFF2-40B4-BE49-F238E27FC236}">
                <a16:creationId xmlns:a16="http://schemas.microsoft.com/office/drawing/2014/main" id="{0C7BA317-26BE-4C55-A23A-DAE0DB1FB751}"/>
              </a:ext>
            </a:extLst>
          </p:cNvPr>
          <p:cNvSpPr/>
          <p:nvPr/>
        </p:nvSpPr>
        <p:spPr>
          <a:xfrm>
            <a:off x="4137662" y="3197168"/>
            <a:ext cx="2638406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95" name="Google Shape;132;p11">
            <a:extLst>
              <a:ext uri="{FF2B5EF4-FFF2-40B4-BE49-F238E27FC236}">
                <a16:creationId xmlns:a16="http://schemas.microsoft.com/office/drawing/2014/main" id="{D84DE263-0D64-46B2-AD64-C14DA65B158E}"/>
              </a:ext>
            </a:extLst>
          </p:cNvPr>
          <p:cNvSpPr/>
          <p:nvPr/>
        </p:nvSpPr>
        <p:spPr>
          <a:xfrm>
            <a:off x="920552" y="1930350"/>
            <a:ext cx="5976664" cy="2866802"/>
          </a:xfrm>
          <a:prstGeom prst="rect">
            <a:avLst/>
          </a:prstGeom>
          <a:noFill/>
          <a:ln w="381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7" name="Google Shape;142;p11">
            <a:extLst>
              <a:ext uri="{FF2B5EF4-FFF2-40B4-BE49-F238E27FC236}">
                <a16:creationId xmlns:a16="http://schemas.microsoft.com/office/drawing/2014/main" id="{E8E19B6F-BB59-4F78-8A5E-DDC83B8A438D}"/>
              </a:ext>
            </a:extLst>
          </p:cNvPr>
          <p:cNvSpPr/>
          <p:nvPr/>
        </p:nvSpPr>
        <p:spPr>
          <a:xfrm>
            <a:off x="3212772" y="3435812"/>
            <a:ext cx="905470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가격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8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4145251" y="3465467"/>
            <a:ext cx="107770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en-US" altLang="ko-KR" sz="800" dirty="0" smtClean="0"/>
              <a:t>10,000.99</a:t>
            </a:r>
            <a:endParaRPr lang="en-US" altLang="ko-KR" sz="800" dirty="0"/>
          </a:p>
        </p:txBody>
      </p:sp>
      <p:sp>
        <p:nvSpPr>
          <p:cNvPr id="46" name="Google Shape;137;p11">
            <a:extLst>
              <a:ext uri="{FF2B5EF4-FFF2-40B4-BE49-F238E27FC236}">
                <a16:creationId xmlns:a16="http://schemas.microsoft.com/office/drawing/2014/main" id="{56B16AD4-90C4-4DDB-9DE6-73538328F12A}"/>
              </a:ext>
            </a:extLst>
          </p:cNvPr>
          <p:cNvSpPr/>
          <p:nvPr/>
        </p:nvSpPr>
        <p:spPr>
          <a:xfrm>
            <a:off x="1006695" y="2617436"/>
            <a:ext cx="1045893" cy="2736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bg1">
                <a:lumMod val="8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smtClean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카테고리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729F2471-89F4-440F-8748-8BBF2CC7500C}"/>
              </a:ext>
            </a:extLst>
          </p:cNvPr>
          <p:cNvSpPr/>
          <p:nvPr/>
        </p:nvSpPr>
        <p:spPr>
          <a:xfrm>
            <a:off x="2054896" y="2617436"/>
            <a:ext cx="4752492" cy="2736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7497236-D408-440F-8132-896F45FC2583}"/>
              </a:ext>
            </a:extLst>
          </p:cNvPr>
          <p:cNvGrpSpPr/>
          <p:nvPr/>
        </p:nvGrpSpPr>
        <p:grpSpPr>
          <a:xfrm>
            <a:off x="2088302" y="2644532"/>
            <a:ext cx="1080121" cy="216525"/>
            <a:chOff x="5632229" y="1834885"/>
            <a:chExt cx="1080121" cy="216525"/>
          </a:xfrm>
          <a:solidFill>
            <a:schemeClr val="bg1">
              <a:lumMod val="85000"/>
            </a:schemeClr>
          </a:solidFill>
        </p:grpSpPr>
        <p:sp>
          <p:nvSpPr>
            <p:cNvPr id="56" name="Google Shape;116;p10">
              <a:extLst>
                <a:ext uri="{FF2B5EF4-FFF2-40B4-BE49-F238E27FC236}">
                  <a16:creationId xmlns:a16="http://schemas.microsoft.com/office/drawing/2014/main" id="{51214440-0A3F-43CC-BA7D-454A0D2FD0B9}"/>
                </a:ext>
              </a:extLst>
            </p:cNvPr>
            <p:cNvSpPr/>
            <p:nvPr/>
          </p:nvSpPr>
          <p:spPr>
            <a:xfrm>
              <a:off x="5632229" y="1835267"/>
              <a:ext cx="905029" cy="216143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D8E54C7-863C-473F-9D7F-1837B84B26FF}"/>
                </a:ext>
              </a:extLst>
            </p:cNvPr>
            <p:cNvSpPr/>
            <p:nvPr/>
          </p:nvSpPr>
          <p:spPr>
            <a:xfrm>
              <a:off x="6503129" y="1834885"/>
              <a:ext cx="209221" cy="216000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53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3196183" y="2928934"/>
            <a:ext cx="112146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지역</a:t>
            </a:r>
            <a:endParaRPr lang="en-US" altLang="ko-KR" sz="800" dirty="0"/>
          </a:p>
        </p:txBody>
      </p:sp>
      <p:sp>
        <p:nvSpPr>
          <p:cNvPr id="54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4339191" y="2928934"/>
            <a:ext cx="112146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국가</a:t>
            </a:r>
            <a:endParaRPr lang="en-US" altLang="ko-KR" sz="800" dirty="0"/>
          </a:p>
        </p:txBody>
      </p:sp>
      <p:sp>
        <p:nvSpPr>
          <p:cNvPr id="58" name="Google Shape;116;p10">
            <a:extLst>
              <a:ext uri="{FF2B5EF4-FFF2-40B4-BE49-F238E27FC236}">
                <a16:creationId xmlns:a16="http://schemas.microsoft.com/office/drawing/2014/main" id="{0AC5F3D3-C50F-4C82-8021-493B3187B445}"/>
              </a:ext>
            </a:extLst>
          </p:cNvPr>
          <p:cNvSpPr/>
          <p:nvPr/>
        </p:nvSpPr>
        <p:spPr>
          <a:xfrm>
            <a:off x="5482199" y="2928934"/>
            <a:ext cx="1121467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r">
              <a:spcBef>
                <a:spcPts val="0"/>
              </a:spcBef>
              <a:spcAft>
                <a:spcPts val="0"/>
              </a:spcAft>
            </a:pPr>
            <a:r>
              <a:rPr lang="ko-KR" altLang="en-US" sz="800" dirty="0" smtClean="0"/>
              <a:t>창고위치</a:t>
            </a:r>
            <a:endParaRPr lang="en-US" altLang="ko-KR" sz="800" dirty="0"/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497236-D408-440F-8132-896F45FC2583}"/>
              </a:ext>
            </a:extLst>
          </p:cNvPr>
          <p:cNvGrpSpPr/>
          <p:nvPr/>
        </p:nvGrpSpPr>
        <p:grpSpPr>
          <a:xfrm>
            <a:off x="2081192" y="2929316"/>
            <a:ext cx="1080121" cy="218793"/>
            <a:chOff x="5632229" y="1835267"/>
            <a:chExt cx="1080121" cy="218793"/>
          </a:xfrm>
        </p:grpSpPr>
        <p:sp>
          <p:nvSpPr>
            <p:cNvPr id="61" name="Google Shape;116;p10">
              <a:extLst>
                <a:ext uri="{FF2B5EF4-FFF2-40B4-BE49-F238E27FC236}">
                  <a16:creationId xmlns:a16="http://schemas.microsoft.com/office/drawing/2014/main" id="{51214440-0A3F-43CC-BA7D-454A0D2FD0B9}"/>
                </a:ext>
              </a:extLst>
            </p:cNvPr>
            <p:cNvSpPr/>
            <p:nvPr/>
          </p:nvSpPr>
          <p:spPr>
            <a:xfrm>
              <a:off x="5632229" y="1835267"/>
              <a:ext cx="905029" cy="21614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선택</a:t>
              </a:r>
              <a:r>
                <a:rPr lang="en-US" altLang="ko-KR" sz="800" b="0" i="0" u="none" strike="noStrike" cap="none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8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8E54C7-863C-473F-9D7F-1837B84B26FF}"/>
                </a:ext>
              </a:extLst>
            </p:cNvPr>
            <p:cNvSpPr/>
            <p:nvPr/>
          </p:nvSpPr>
          <p:spPr>
            <a:xfrm>
              <a:off x="6503129" y="1838060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10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6.1.9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473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25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593756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소모된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현황을 조회한다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AutoNum type="arabicPeriod"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왼쪽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그리드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전체 상품 수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오른쪽 그리드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왼쪽 그리드 상품 수 클릭 시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카테고리에 묶여 있는 상품별 소모된 총 수량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가격을 조회한다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정렬 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카테고리명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상품명 정렬 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4.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검색조건 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</a:t>
                      </a: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dirty="0" err="1">
                <a:solidFill>
                  <a:srgbClr val="4D4D4D"/>
                </a:solidFill>
                <a:latin typeface="+mn-ea"/>
                <a:ea typeface="+mn-ea"/>
              </a:rPr>
              <a:t>카테고리별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 현황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Google Shape;260;p16"/>
          <p:cNvGraphicFramePr/>
          <p:nvPr>
            <p:extLst>
              <p:ext uri="{D42A27DB-BD31-4B8C-83A1-F6EECF244321}">
                <p14:modId xmlns:p14="http://schemas.microsoft.com/office/powerpoint/2010/main" val="3453711985"/>
              </p:ext>
            </p:extLst>
          </p:nvPr>
        </p:nvGraphicFramePr>
        <p:xfrm>
          <a:off x="627077" y="1699861"/>
          <a:ext cx="2145805" cy="27307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86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414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카테고리명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상품수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BB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CC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414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Google Shape;261;p16"/>
          <p:cNvGraphicFramePr/>
          <p:nvPr>
            <p:extLst>
              <p:ext uri="{D42A27DB-BD31-4B8C-83A1-F6EECF244321}">
                <p14:modId xmlns:p14="http://schemas.microsoft.com/office/powerpoint/2010/main" val="1951426287"/>
              </p:ext>
            </p:extLst>
          </p:nvPr>
        </p:nvGraphicFramePr>
        <p:xfrm>
          <a:off x="2884645" y="1699858"/>
          <a:ext cx="4176821" cy="27370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32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022">
                  <a:extLst>
                    <a:ext uri="{9D8B030D-6E8A-4147-A177-3AD203B41FA5}">
                      <a16:colId xmlns:a16="http://schemas.microsoft.com/office/drawing/2014/main" val="1435027357"/>
                    </a:ext>
                  </a:extLst>
                </a:gridCol>
                <a:gridCol w="8710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 횟수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누적 </a:t>
                      </a:r>
                      <a:endParaRPr lang="en-US" altLang="ko-KR"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 수량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누적 </a:t>
                      </a:r>
                      <a:endParaRPr lang="en-US" altLang="ko-KR"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주문가격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Produdct_name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9CFA420-6B55-42EF-858C-32E47A15011D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2562471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</a:t>
            </a:r>
            <a:r>
              <a:rPr lang="ko-KR" altLang="en-US" sz="1400" b="0" dirty="0" err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카테고리별</a:t>
            </a: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0" dirty="0" err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주문목록</a:t>
            </a: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 현황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6736367" y="1373193"/>
            <a:ext cx="310155" cy="253869"/>
            <a:chOff x="4583828" y="1278716"/>
            <a:chExt cx="310155" cy="253869"/>
          </a:xfrm>
        </p:grpSpPr>
        <p:sp>
          <p:nvSpPr>
            <p:cNvPr id="16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7" name="왼쪽으로 구부러진 화살표 16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18800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Google Shape;109;p10">
            <a:extLst>
              <a:ext uri="{FF2B5EF4-FFF2-40B4-BE49-F238E27FC236}">
                <a16:creationId xmlns:a16="http://schemas.microsoft.com/office/drawing/2014/main" id="{A60FC957-326E-40B3-A165-8E6D633B6A36}"/>
              </a:ext>
            </a:extLst>
          </p:cNvPr>
          <p:cNvSpPr/>
          <p:nvPr/>
        </p:nvSpPr>
        <p:spPr>
          <a:xfrm>
            <a:off x="617138" y="1708134"/>
            <a:ext cx="296771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6.2.1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고객용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26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723785"/>
              </p:ext>
            </p:extLst>
          </p:nvPr>
        </p:nvGraphicFramePr>
        <p:xfrm>
          <a:off x="7473683" y="1124240"/>
          <a:ext cx="2055609" cy="5734069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고객별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구색만 맞춘다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 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로그아웃시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토글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구현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시 아래 상품목록을 보여주고 로그아웃시 상품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 목록 숨기기 및  화면 데이터 삭제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1.1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시 존재하지 않는 이름인 경우 로그인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실패</a:t>
                      </a:r>
                      <a:endParaRPr lang="en-US" altLang="ko-KR" sz="1000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1.2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시 이름 변경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불가</a:t>
                      </a: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1000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상품목록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/</a:t>
                      </a: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현재 상품의 가격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수량을 보여준다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상품명으로 정렬 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추가 버튼 클릭 시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해당정보를 주문 목록 그리드에 추가한다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-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연속해서 추가 시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</a:t>
                      </a:r>
                      <a:r>
                        <a:rPr lang="ko-KR" altLang="en-US" sz="1000" baseline="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주문목록의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 수량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,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가격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sym typeface="Cambria"/>
                        </a:rPr>
                        <a:t>변경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선택한 항목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삭제버튼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클릭하여 필요 없는 상품은 삭제한다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주문하기 클릭 시 프로시저로 주문 구현</a:t>
                      </a:r>
                      <a:endParaRPr lang="ko-KR" altLang="en-US" sz="100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주문목록 수량은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 입력  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입력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후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총수량 체크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 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재고보다 많을 경우 </a:t>
                      </a:r>
                      <a:r>
                        <a:rPr lang="ko-KR" altLang="en-US" sz="100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경고창</a:t>
                      </a:r>
                      <a:r>
                        <a:rPr lang="ko-KR" altLang="en-US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표시</a:t>
                      </a:r>
                      <a:r>
                        <a:rPr lang="en-US" altLang="ko-KR" sz="100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4.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월단위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주문량 차트 클릭 시 차트 팝업 </a:t>
                      </a: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5.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</a:t>
                      </a:r>
                      <a:r>
                        <a:rPr lang="ko-KR" altLang="en-US" sz="1000" b="0" i="0" u="none" strike="noStrike" cap="none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초기화버튼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  - </a:t>
                      </a:r>
                      <a:r>
                        <a:rPr lang="ko-KR" altLang="en-US" sz="10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주문목록</a:t>
                      </a:r>
                      <a:r>
                        <a:rPr lang="ko-KR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sym typeface="Cambria"/>
                        </a:rPr>
                        <a:t> 초기화</a:t>
                      </a:r>
                      <a:endParaRPr lang="en-US" altLang="ko-KR" sz="10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+mn-e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dirty="0"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고객주문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Google Shape;217;p14"/>
          <p:cNvGraphicFramePr/>
          <p:nvPr>
            <p:extLst>
              <p:ext uri="{D42A27DB-BD31-4B8C-83A1-F6EECF244321}">
                <p14:modId xmlns:p14="http://schemas.microsoft.com/office/powerpoint/2010/main" val="1905246275"/>
              </p:ext>
            </p:extLst>
          </p:nvPr>
        </p:nvGraphicFramePr>
        <p:xfrm>
          <a:off x="621326" y="2686203"/>
          <a:ext cx="6434390" cy="86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286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6878">
                  <a:extLst>
                    <a:ext uri="{9D8B030D-6E8A-4147-A177-3AD203B41FA5}">
                      <a16:colId xmlns:a16="http://schemas.microsoft.com/office/drawing/2014/main" val="200547804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 후 </a:t>
                      </a:r>
                      <a:r>
                        <a:rPr lang="ko-KR" altLang="en-US" sz="110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재고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주문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Button(</a:t>
                      </a:r>
                      <a:r>
                        <a:rPr lang="ko-KR" alt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추가</a:t>
                      </a:r>
                      <a:r>
                        <a:rPr lang="en-US" altLang="ko-KR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" name="Google Shape;219;p14"/>
          <p:cNvGraphicFramePr/>
          <p:nvPr>
            <p:extLst>
              <p:ext uri="{D42A27DB-BD31-4B8C-83A1-F6EECF244321}">
                <p14:modId xmlns:p14="http://schemas.microsoft.com/office/powerpoint/2010/main" val="3566516340"/>
              </p:ext>
            </p:extLst>
          </p:nvPr>
        </p:nvGraphicFramePr>
        <p:xfrm>
          <a:off x="617138" y="4122400"/>
          <a:ext cx="6433846" cy="864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71234">
                  <a:extLst>
                    <a:ext uri="{9D8B030D-6E8A-4147-A177-3AD203B41FA5}">
                      <a16:colId xmlns:a16="http://schemas.microsoft.com/office/drawing/2014/main" val="179061889"/>
                    </a:ext>
                  </a:extLst>
                </a:gridCol>
                <a:gridCol w="2861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6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2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상품명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수량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838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1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가격</a:t>
                      </a:r>
                      <a:endParaRPr sz="11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kern="1200" cap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Edit 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mbria"/>
                        <a:buNone/>
                      </a:pPr>
                      <a:r>
                        <a:rPr lang="en-US" sz="12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10,000</a:t>
                      </a: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2420" marR="7242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Google Shape;220;p14"/>
          <p:cNvSpPr/>
          <p:nvPr/>
        </p:nvSpPr>
        <p:spPr>
          <a:xfrm>
            <a:off x="6149642" y="3807138"/>
            <a:ext cx="905531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주문하기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Google Shape;222;p14"/>
          <p:cNvSpPr/>
          <p:nvPr/>
        </p:nvSpPr>
        <p:spPr>
          <a:xfrm>
            <a:off x="5601072" y="1278699"/>
            <a:ext cx="145866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월단위</a:t>
            </a: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 주문량 </a:t>
            </a:r>
            <a:r>
              <a:rPr lang="ko-KR" altLang="en-US" sz="1100" b="0" dirty="0" err="1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챠트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20" name="Google Shape;227;p14"/>
          <p:cNvSpPr/>
          <p:nvPr/>
        </p:nvSpPr>
        <p:spPr>
          <a:xfrm>
            <a:off x="1171941" y="1775005"/>
            <a:ext cx="1044755" cy="216001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endParaRPr sz="11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21" name="Google Shape;228;p14"/>
          <p:cNvSpPr/>
          <p:nvPr/>
        </p:nvSpPr>
        <p:spPr>
          <a:xfrm>
            <a:off x="2273670" y="1782778"/>
            <a:ext cx="1023146" cy="21600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로그인</a:t>
            </a:r>
            <a:r>
              <a:rPr lang="en-US" altLang="ko-KR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/</a:t>
            </a: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아웃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내용 개체 틀 2"/>
          <p:cNvSpPr txBox="1">
            <a:spLocks/>
          </p:cNvSpPr>
          <p:nvPr/>
        </p:nvSpPr>
        <p:spPr bwMode="auto">
          <a:xfrm>
            <a:off x="508382" y="2363976"/>
            <a:ext cx="1855839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3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▶상품목록</a:t>
            </a:r>
            <a:endParaRPr lang="en-US" altLang="ko-KR" sz="13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내용 개체 틀 2"/>
          <p:cNvSpPr txBox="1">
            <a:spLocks/>
          </p:cNvSpPr>
          <p:nvPr/>
        </p:nvSpPr>
        <p:spPr bwMode="auto">
          <a:xfrm>
            <a:off x="509984" y="3795869"/>
            <a:ext cx="1855839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3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▶주문목록</a:t>
            </a:r>
            <a:endParaRPr lang="en-US" altLang="ko-KR" sz="1300" b="0" dirty="0">
              <a:solidFill>
                <a:srgbClr val="4D4D4D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94327A07-313A-4D93-B97B-2CAF3692B768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2562471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rPr>
              <a:t>▣ 주문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30" name="Google Shape;110;p10">
            <a:extLst>
              <a:ext uri="{FF2B5EF4-FFF2-40B4-BE49-F238E27FC236}">
                <a16:creationId xmlns:a16="http://schemas.microsoft.com/office/drawing/2014/main" id="{584A1D44-998C-48B1-9375-5A7BAC043299}"/>
              </a:ext>
            </a:extLst>
          </p:cNvPr>
          <p:cNvSpPr/>
          <p:nvPr/>
        </p:nvSpPr>
        <p:spPr>
          <a:xfrm>
            <a:off x="704528" y="1775005"/>
            <a:ext cx="46465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이름 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5259148" y="1275476"/>
            <a:ext cx="310155" cy="253869"/>
            <a:chOff x="4583828" y="1278716"/>
            <a:chExt cx="310155" cy="253869"/>
          </a:xfrm>
        </p:grpSpPr>
        <p:sp>
          <p:nvSpPr>
            <p:cNvPr id="26" name="Google Shape;118;p10"/>
            <p:cNvSpPr/>
            <p:nvPr/>
          </p:nvSpPr>
          <p:spPr>
            <a:xfrm>
              <a:off x="4583828" y="1278716"/>
              <a:ext cx="310155" cy="253869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31538F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27" name="왼쪽으로 구부러진 화살표 26"/>
            <p:cNvSpPr/>
            <p:nvPr/>
          </p:nvSpPr>
          <p:spPr>
            <a:xfrm>
              <a:off x="4684973" y="1331122"/>
              <a:ext cx="113501" cy="143715"/>
            </a:xfrm>
            <a:prstGeom prst="curvedLef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8" name="Google Shape;116;p10">
            <a:extLst>
              <a:ext uri="{FF2B5EF4-FFF2-40B4-BE49-F238E27FC236}">
                <a16:creationId xmlns:a16="http://schemas.microsoft.com/office/drawing/2014/main" id="{1FC90678-AA02-4581-AC19-A608012DE760}"/>
              </a:ext>
            </a:extLst>
          </p:cNvPr>
          <p:cNvSpPr/>
          <p:nvPr/>
        </p:nvSpPr>
        <p:spPr>
          <a:xfrm>
            <a:off x="661266" y="4435037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1" name="Google Shape;116;p10">
            <a:extLst>
              <a:ext uri="{FF2B5EF4-FFF2-40B4-BE49-F238E27FC236}">
                <a16:creationId xmlns:a16="http://schemas.microsoft.com/office/drawing/2014/main" id="{D5189B0E-36DE-41CB-A6FB-20FB2EE80CDB}"/>
              </a:ext>
            </a:extLst>
          </p:cNvPr>
          <p:cNvSpPr/>
          <p:nvPr/>
        </p:nvSpPr>
        <p:spPr>
          <a:xfrm>
            <a:off x="661888" y="4147005"/>
            <a:ext cx="262800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2" name="Google Shape;116;p10">
            <a:extLst>
              <a:ext uri="{FF2B5EF4-FFF2-40B4-BE49-F238E27FC236}">
                <a16:creationId xmlns:a16="http://schemas.microsoft.com/office/drawing/2014/main" id="{AAAF85E9-1FB9-4E7C-8ED0-AB1E7A0017D3}"/>
              </a:ext>
            </a:extLst>
          </p:cNvPr>
          <p:cNvSpPr/>
          <p:nvPr/>
        </p:nvSpPr>
        <p:spPr>
          <a:xfrm>
            <a:off x="661888" y="4720933"/>
            <a:ext cx="263121" cy="21816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V</a:t>
            </a:r>
            <a:endParaRPr sz="16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3" name="Google Shape;220;p14"/>
          <p:cNvSpPr/>
          <p:nvPr/>
        </p:nvSpPr>
        <p:spPr>
          <a:xfrm>
            <a:off x="5601072" y="3812880"/>
            <a:ext cx="515899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삭제</a:t>
            </a:r>
            <a:endParaRPr sz="1100" b="0" dirty="0">
              <a:solidFill>
                <a:schemeClr val="lt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6.2.2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고객용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939221"/>
              </p:ext>
            </p:extLst>
          </p:nvPr>
        </p:nvGraphicFramePr>
        <p:xfrm>
          <a:off x="446536" y="1124744"/>
          <a:ext cx="6955128" cy="5400600"/>
        </p:xfrm>
        <a:graphic>
          <a:graphicData uri="http://schemas.openxmlformats.org/drawingml/2006/table">
            <a:tbl>
              <a:tblPr/>
              <a:tblGrid>
                <a:gridCol w="6955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600">
                <a:tc>
                  <a:txBody>
                    <a:bodyPr/>
                    <a:lstStyle/>
                    <a:p>
                      <a:endParaRPr lang="ko-KR" altLang="en-US" sz="12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345861" y="6588606"/>
            <a:ext cx="1214279" cy="256023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27</a:t>
            </a:fld>
            <a:endParaRPr lang="ko-KR" altLang="en-US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749511"/>
              </p:ext>
            </p:extLst>
          </p:nvPr>
        </p:nvGraphicFramePr>
        <p:xfrm>
          <a:off x="7473683" y="1124240"/>
          <a:ext cx="2055609" cy="5401104"/>
        </p:xfrm>
        <a:graphic>
          <a:graphicData uri="http://schemas.openxmlformats.org/drawingml/2006/table">
            <a:tbl>
              <a:tblPr/>
              <a:tblGrid>
                <a:gridCol w="2055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631">
                <a:tc>
                  <a:txBody>
                    <a:bodyPr/>
                    <a:lstStyle/>
                    <a:p>
                      <a:pPr algn="just"/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92473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로그인 사용자로 연도별 월 주문량 조회한다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endParaRPr lang="en-US" altLang="ko-KR" sz="11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검색조건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연도 </a:t>
                      </a:r>
                      <a:r>
                        <a:rPr lang="en-US" altLang="ko-KR" sz="10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+mn-ea"/>
                          <a:cs typeface="Cambria"/>
                          <a:sym typeface="Cambria"/>
                        </a:rPr>
                        <a:t>: spin 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연도 초기값 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현재년도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팝업 </a:t>
                      </a:r>
                      <a:r>
                        <a:rPr lang="ko-KR" altLang="en-US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활성화시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자동 조회 구현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dirty="0" err="1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AutoOne</a:t>
                      </a:r>
                      <a:r>
                        <a:rPr lang="en-US" altLang="ko-KR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환경을 경우 </a:t>
                      </a:r>
                      <a:r>
                        <a:rPr lang="en-US" altLang="ko-KR" sz="1000" baseline="0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Rmate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Chart</a:t>
                      </a:r>
                      <a:r>
                        <a:rPr lang="ko-KR" altLang="en-US" sz="1000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1000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사용</a:t>
                      </a: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000" baseline="0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algn="just"/>
                      <a:endParaRPr lang="ko-KR" altLang="en-US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1439" marR="91439" marT="45719" marB="45719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473045" y="1124744"/>
            <a:ext cx="2055609" cy="288034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32400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1100" b="1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1100" b="1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314768" y="755078"/>
            <a:ext cx="5159453" cy="323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138113" lvl="1" indent="-138113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Blip>
                <a:blip r:embed="rId3"/>
              </a:buBlip>
              <a:tabLst>
                <a:tab pos="1438275" algn="l"/>
              </a:tabLst>
              <a:defRPr/>
            </a:pPr>
            <a:r>
              <a:rPr lang="en-US" altLang="ko-KR" sz="1600" b="1" dirty="0">
                <a:solidFill>
                  <a:srgbClr val="4D4D4D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4D4D4D"/>
                </a:solidFill>
                <a:latin typeface="+mn-ea"/>
                <a:ea typeface="+mn-ea"/>
              </a:rPr>
              <a:t>월별 주문량 </a:t>
            </a:r>
            <a:r>
              <a:rPr lang="ko-KR" altLang="en-US" sz="1600" dirty="0">
                <a:solidFill>
                  <a:srgbClr val="4D4D4D"/>
                </a:solidFill>
                <a:latin typeface="+mn-ea"/>
                <a:ea typeface="+mn-ea"/>
              </a:rPr>
              <a:t>현황 </a:t>
            </a:r>
            <a:r>
              <a:rPr lang="ko-KR" altLang="en-US" sz="1600" dirty="0" err="1">
                <a:solidFill>
                  <a:srgbClr val="4D4D4D"/>
                </a:solidFill>
                <a:latin typeface="+mn-ea"/>
                <a:ea typeface="+mn-ea"/>
              </a:rPr>
              <a:t>챠트</a:t>
            </a:r>
            <a:endParaRPr lang="en-US" altLang="ko-KR" sz="1600" b="1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Google Shape;237;p15"/>
          <p:cNvGraphicFramePr/>
          <p:nvPr>
            <p:extLst>
              <p:ext uri="{D42A27DB-BD31-4B8C-83A1-F6EECF244321}">
                <p14:modId xmlns:p14="http://schemas.microsoft.com/office/powerpoint/2010/main" val="882068225"/>
              </p:ext>
            </p:extLst>
          </p:nvPr>
        </p:nvGraphicFramePr>
        <p:xfrm>
          <a:off x="627077" y="2136067"/>
          <a:ext cx="6426861" cy="381564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426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564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74303" marR="74303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239;p15"/>
          <p:cNvSpPr/>
          <p:nvPr/>
        </p:nvSpPr>
        <p:spPr>
          <a:xfrm>
            <a:off x="807979" y="5390746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0</a:t>
            </a:r>
            <a:endParaRPr sz="90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4" name="Google Shape;240;p15"/>
          <p:cNvSpPr/>
          <p:nvPr/>
        </p:nvSpPr>
        <p:spPr>
          <a:xfrm>
            <a:off x="807979" y="3970464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10</a:t>
            </a:r>
            <a:endParaRPr sz="90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5" name="Google Shape;241;p15"/>
          <p:cNvSpPr/>
          <p:nvPr/>
        </p:nvSpPr>
        <p:spPr>
          <a:xfrm>
            <a:off x="807979" y="255018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20</a:t>
            </a:r>
            <a:endParaRPr sz="90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17" name="Google Shape;243;p15"/>
          <p:cNvSpPr/>
          <p:nvPr/>
        </p:nvSpPr>
        <p:spPr>
          <a:xfrm>
            <a:off x="1352600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Google Shape;246;p15"/>
          <p:cNvSpPr/>
          <p:nvPr/>
        </p:nvSpPr>
        <p:spPr>
          <a:xfrm>
            <a:off x="1539685" y="3554795"/>
            <a:ext cx="161234" cy="192734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39" name="Google Shape;246;p15"/>
          <p:cNvSpPr/>
          <p:nvPr/>
        </p:nvSpPr>
        <p:spPr>
          <a:xfrm>
            <a:off x="1998983" y="4034096"/>
            <a:ext cx="161234" cy="14480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0" name="Google Shape;246;p15"/>
          <p:cNvSpPr/>
          <p:nvPr/>
        </p:nvSpPr>
        <p:spPr>
          <a:xfrm>
            <a:off x="2458281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1" name="Google Shape;246;p15"/>
          <p:cNvSpPr/>
          <p:nvPr/>
        </p:nvSpPr>
        <p:spPr>
          <a:xfrm>
            <a:off x="2917579" y="2660316"/>
            <a:ext cx="161234" cy="282182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2" name="Google Shape;246;p15"/>
          <p:cNvSpPr/>
          <p:nvPr/>
        </p:nvSpPr>
        <p:spPr>
          <a:xfrm>
            <a:off x="3376877" y="3150053"/>
            <a:ext cx="161234" cy="233208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3" name="Google Shape;246;p15"/>
          <p:cNvSpPr/>
          <p:nvPr/>
        </p:nvSpPr>
        <p:spPr>
          <a:xfrm>
            <a:off x="3836175" y="3150053"/>
            <a:ext cx="161234" cy="2332084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4" name="Google Shape;246;p15"/>
          <p:cNvSpPr/>
          <p:nvPr/>
        </p:nvSpPr>
        <p:spPr>
          <a:xfrm>
            <a:off x="4295473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5" name="Google Shape;246;p15"/>
          <p:cNvSpPr/>
          <p:nvPr/>
        </p:nvSpPr>
        <p:spPr>
          <a:xfrm>
            <a:off x="4754771" y="4034096"/>
            <a:ext cx="161234" cy="1448041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6" name="Google Shape;246;p15"/>
          <p:cNvSpPr/>
          <p:nvPr/>
        </p:nvSpPr>
        <p:spPr>
          <a:xfrm>
            <a:off x="5214069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7" name="Google Shape;246;p15"/>
          <p:cNvSpPr/>
          <p:nvPr/>
        </p:nvSpPr>
        <p:spPr>
          <a:xfrm>
            <a:off x="5673367" y="3730008"/>
            <a:ext cx="161234" cy="17521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8" name="Google Shape;246;p15"/>
          <p:cNvSpPr/>
          <p:nvPr/>
        </p:nvSpPr>
        <p:spPr>
          <a:xfrm>
            <a:off x="6132665" y="2916845"/>
            <a:ext cx="161234" cy="256529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49" name="Google Shape;246;p15"/>
          <p:cNvSpPr/>
          <p:nvPr/>
        </p:nvSpPr>
        <p:spPr>
          <a:xfrm>
            <a:off x="6591966" y="4583017"/>
            <a:ext cx="161234" cy="89912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50" name="Google Shape;243;p15"/>
          <p:cNvSpPr/>
          <p:nvPr/>
        </p:nvSpPr>
        <p:spPr>
          <a:xfrm>
            <a:off x="1815656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2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Google Shape;243;p15"/>
          <p:cNvSpPr/>
          <p:nvPr/>
        </p:nvSpPr>
        <p:spPr>
          <a:xfrm>
            <a:off x="2278712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3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Google Shape;243;p15"/>
          <p:cNvSpPr/>
          <p:nvPr/>
        </p:nvSpPr>
        <p:spPr>
          <a:xfrm>
            <a:off x="2741768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4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Google Shape;243;p15"/>
          <p:cNvSpPr/>
          <p:nvPr/>
        </p:nvSpPr>
        <p:spPr>
          <a:xfrm>
            <a:off x="3204824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5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Google Shape;243;p15"/>
          <p:cNvSpPr/>
          <p:nvPr/>
        </p:nvSpPr>
        <p:spPr>
          <a:xfrm>
            <a:off x="3667880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6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Google Shape;243;p15"/>
          <p:cNvSpPr/>
          <p:nvPr/>
        </p:nvSpPr>
        <p:spPr>
          <a:xfrm>
            <a:off x="4130936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7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Google Shape;243;p15"/>
          <p:cNvSpPr/>
          <p:nvPr/>
        </p:nvSpPr>
        <p:spPr>
          <a:xfrm>
            <a:off x="4593992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8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Google Shape;243;p15"/>
          <p:cNvSpPr/>
          <p:nvPr/>
        </p:nvSpPr>
        <p:spPr>
          <a:xfrm>
            <a:off x="5057048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9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Google Shape;243;p15"/>
          <p:cNvSpPr/>
          <p:nvPr/>
        </p:nvSpPr>
        <p:spPr>
          <a:xfrm>
            <a:off x="5520104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10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9" name="Google Shape;243;p15"/>
          <p:cNvSpPr/>
          <p:nvPr/>
        </p:nvSpPr>
        <p:spPr>
          <a:xfrm>
            <a:off x="5983160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11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Google Shape;243;p15"/>
          <p:cNvSpPr/>
          <p:nvPr/>
        </p:nvSpPr>
        <p:spPr>
          <a:xfrm>
            <a:off x="6446215" y="5602352"/>
            <a:ext cx="452735" cy="302754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12</a:t>
            </a:r>
            <a:r>
              <a:rPr lang="ko-KR" sz="90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월</a:t>
            </a:r>
            <a:endParaRPr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내용 개체 틀 2">
            <a:extLst>
              <a:ext uri="{FF2B5EF4-FFF2-40B4-BE49-F238E27FC236}">
                <a16:creationId xmlns:a16="http://schemas.microsoft.com/office/drawing/2014/main" id="{2CF7DA17-B36F-46F4-A78B-6DC6FD3F61DB}"/>
              </a:ext>
            </a:extLst>
          </p:cNvPr>
          <p:cNvSpPr txBox="1">
            <a:spLocks/>
          </p:cNvSpPr>
          <p:nvPr/>
        </p:nvSpPr>
        <p:spPr bwMode="auto">
          <a:xfrm>
            <a:off x="518321" y="1268760"/>
            <a:ext cx="1445603" cy="30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330325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438275" algn="l"/>
              </a:tabLst>
              <a:defRPr/>
            </a:pPr>
            <a:r>
              <a:rPr lang="ko-KR" altLang="en-US" sz="1400" b="0" dirty="0">
                <a:solidFill>
                  <a:srgbClr val="4D4D4D"/>
                </a:solidFill>
                <a:latin typeface="+mn-ea"/>
                <a:ea typeface="+mn-ea"/>
              </a:rPr>
              <a:t>▣ 주문 현황</a:t>
            </a:r>
            <a:endParaRPr lang="en-US" altLang="ko-KR" sz="1400" b="0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sp>
        <p:nvSpPr>
          <p:cNvPr id="62" name="Google Shape;119;p10">
            <a:extLst>
              <a:ext uri="{FF2B5EF4-FFF2-40B4-BE49-F238E27FC236}">
                <a16:creationId xmlns:a16="http://schemas.microsoft.com/office/drawing/2014/main" id="{B0F14895-E68B-4CF6-863D-2B2033912F23}"/>
              </a:ext>
            </a:extLst>
          </p:cNvPr>
          <p:cNvSpPr/>
          <p:nvPr/>
        </p:nvSpPr>
        <p:spPr>
          <a:xfrm>
            <a:off x="6368690" y="1280586"/>
            <a:ext cx="691238" cy="2520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Google Shape;109;p10">
            <a:extLst>
              <a:ext uri="{FF2B5EF4-FFF2-40B4-BE49-F238E27FC236}">
                <a16:creationId xmlns:a16="http://schemas.microsoft.com/office/drawing/2014/main" id="{70995704-27A6-4B62-84CE-0D7A4EB05A0B}"/>
              </a:ext>
            </a:extLst>
          </p:cNvPr>
          <p:cNvSpPr/>
          <p:nvPr/>
        </p:nvSpPr>
        <p:spPr>
          <a:xfrm>
            <a:off x="617138" y="1692756"/>
            <a:ext cx="6436800" cy="35271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64" name="Google Shape;110;p10">
            <a:extLst>
              <a:ext uri="{FF2B5EF4-FFF2-40B4-BE49-F238E27FC236}">
                <a16:creationId xmlns:a16="http://schemas.microsoft.com/office/drawing/2014/main" id="{EF4E36AD-BEBC-4AA3-9903-691D3B526370}"/>
              </a:ext>
            </a:extLst>
          </p:cNvPr>
          <p:cNvSpPr/>
          <p:nvPr/>
        </p:nvSpPr>
        <p:spPr>
          <a:xfrm>
            <a:off x="704528" y="1755873"/>
            <a:ext cx="464650" cy="2160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연도</a:t>
            </a:r>
            <a:endParaRPr sz="11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Google Shape;111;p10">
            <a:extLst>
              <a:ext uri="{FF2B5EF4-FFF2-40B4-BE49-F238E27FC236}">
                <a16:creationId xmlns:a16="http://schemas.microsoft.com/office/drawing/2014/main" id="{12379C77-AB0E-43F0-A3C0-8E44DFC91892}"/>
              </a:ext>
            </a:extLst>
          </p:cNvPr>
          <p:cNvSpPr/>
          <p:nvPr/>
        </p:nvSpPr>
        <p:spPr>
          <a:xfrm>
            <a:off x="1137641" y="1755873"/>
            <a:ext cx="726315" cy="216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0" i="0" u="none" strike="noStrike" cap="none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2021 </a:t>
            </a:r>
            <a:endParaRPr sz="1100" b="0" i="0" u="none" strike="noStrike" cap="none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2DFD48A-42C6-4F92-A039-A19AD3FACE9D}"/>
              </a:ext>
            </a:extLst>
          </p:cNvPr>
          <p:cNvCxnSpPr/>
          <p:nvPr/>
        </p:nvCxnSpPr>
        <p:spPr>
          <a:xfrm>
            <a:off x="1208584" y="2348880"/>
            <a:ext cx="0" cy="32218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6E71D135-4586-4546-8256-23272E43CE4D}"/>
              </a:ext>
            </a:extLst>
          </p:cNvPr>
          <p:cNvCxnSpPr>
            <a:cxnSpLocks/>
          </p:cNvCxnSpPr>
          <p:nvPr/>
        </p:nvCxnSpPr>
        <p:spPr>
          <a:xfrm flipH="1" flipV="1">
            <a:off x="1188706" y="5556988"/>
            <a:ext cx="5710244" cy="1110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Google Shape;111;p10">
            <a:extLst>
              <a:ext uri="{FF2B5EF4-FFF2-40B4-BE49-F238E27FC236}">
                <a16:creationId xmlns:a16="http://schemas.microsoft.com/office/drawing/2014/main" id="{FEC9B642-8BBE-4614-95DD-ECD5377C02E3}"/>
              </a:ext>
            </a:extLst>
          </p:cNvPr>
          <p:cNvSpPr/>
          <p:nvPr/>
        </p:nvSpPr>
        <p:spPr>
          <a:xfrm>
            <a:off x="1855745" y="1754972"/>
            <a:ext cx="197057" cy="10741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7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▲</a:t>
            </a:r>
            <a:endParaRPr sz="7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  <p:sp>
        <p:nvSpPr>
          <p:cNvPr id="68" name="Google Shape;111;p10">
            <a:extLst>
              <a:ext uri="{FF2B5EF4-FFF2-40B4-BE49-F238E27FC236}">
                <a16:creationId xmlns:a16="http://schemas.microsoft.com/office/drawing/2014/main" id="{AA659D05-87AB-46A5-AD46-7599F545E0A8}"/>
              </a:ext>
            </a:extLst>
          </p:cNvPr>
          <p:cNvSpPr/>
          <p:nvPr/>
        </p:nvSpPr>
        <p:spPr>
          <a:xfrm>
            <a:off x="1856656" y="1859257"/>
            <a:ext cx="197057" cy="10425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ko-KR" altLang="en-US" sz="70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sym typeface="Cambria"/>
              </a:rPr>
              <a:t>▼</a:t>
            </a:r>
            <a:endParaRPr sz="700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21395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4482459" y="5996181"/>
            <a:ext cx="986602" cy="208019"/>
          </a:xfrm>
        </p:spPr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28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6.1.1 </a:t>
            </a:r>
            <a:r>
              <a:rPr lang="ko-KR" altLang="en-US" dirty="0"/>
              <a:t>화면 설계서 </a:t>
            </a:r>
            <a:r>
              <a:rPr lang="en-US" altLang="ko-KR" dirty="0"/>
              <a:t>– </a:t>
            </a:r>
            <a:r>
              <a:rPr lang="ko-KR" altLang="en-US" dirty="0"/>
              <a:t>관리자용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/>
        </p:nvGraphicFramePr>
        <p:xfrm>
          <a:off x="1291498" y="1556792"/>
          <a:ext cx="5651042" cy="4387988"/>
        </p:xfrm>
        <a:graphic>
          <a:graphicData uri="http://schemas.openxmlformats.org/drawingml/2006/table">
            <a:tbl>
              <a:tblPr/>
              <a:tblGrid>
                <a:gridCol w="56510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87988">
                <a:tc>
                  <a:txBody>
                    <a:bodyPr/>
                    <a:lstStyle/>
                    <a:p>
                      <a:endParaRPr lang="ko-KR" altLang="en-US"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4294" marR="74294" marT="37147" marB="37147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슬라이드 번호 개체 틀 2"/>
          <p:cNvSpPr txBox="1">
            <a:spLocks/>
          </p:cNvSpPr>
          <p:nvPr/>
        </p:nvSpPr>
        <p:spPr>
          <a:xfrm>
            <a:off x="4482459" y="5996181"/>
            <a:ext cx="986602" cy="208019"/>
          </a:xfrm>
          <a:prstGeom prst="rect">
            <a:avLst/>
          </a:prstGeom>
        </p:spPr>
        <p:txBody>
          <a:bodyPr vert="horz" lIns="77825" tIns="38912" rIns="77825" bIns="38912" rtlCol="0" anchor="ctr"/>
          <a:lstStyle>
            <a:defPPr>
              <a:defRPr lang="ko-KR"/>
            </a:defPPr>
            <a:lvl1pPr algn="ctr" defTabSz="957838" rtl="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kumimoji="0" sz="9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B9850DF7-910C-46CD-AA48-B4AF7AF2865F}" type="slidenum">
              <a:rPr lang="ko-KR" altLang="en-US" sz="731"/>
              <a:pPr>
                <a:defRPr/>
              </a:pPr>
              <a:t>28</a:t>
            </a:fld>
            <a:endParaRPr lang="ko-KR" altLang="en-US" sz="731" dirty="0"/>
          </a:p>
        </p:txBody>
      </p:sp>
      <p:graphicFrame>
        <p:nvGraphicFramePr>
          <p:cNvPr id="9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158106"/>
              </p:ext>
            </p:extLst>
          </p:nvPr>
        </p:nvGraphicFramePr>
        <p:xfrm>
          <a:off x="7001056" y="1556383"/>
          <a:ext cx="1670182" cy="4388397"/>
        </p:xfrm>
        <a:graphic>
          <a:graphicData uri="http://schemas.openxmlformats.org/drawingml/2006/table">
            <a:tbl>
              <a:tblPr/>
              <a:tblGrid>
                <a:gridCol w="1670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0763">
                <a:tc>
                  <a:txBody>
                    <a:bodyPr/>
                    <a:lstStyle/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4" marR="74294" marT="37147" marB="37147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7634">
                <a:tc>
                  <a:txBody>
                    <a:bodyPr/>
                    <a:lstStyle/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r>
                        <a:rPr lang="ko-KR" altLang="en-US" sz="900" b="1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카테고리별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상품별의 월 주문량을 나타낸다</a:t>
                      </a:r>
                      <a:r>
                        <a:rPr lang="en-US" altLang="ko-KR" sz="9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altLang="ko-KR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indent="0">
                        <a:lnSpc>
                          <a:spcPct val="120000"/>
                        </a:lnSpc>
                        <a:buFont typeface="Arial" pitchFamily="34" charset="0"/>
                        <a:buNone/>
                      </a:pPr>
                      <a:endParaRPr lang="en-US" altLang="ko-KR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1.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검색조건</a:t>
                      </a: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combo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 명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en-US" altLang="ko-KR" sz="8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editbox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주문일 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from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– to </a:t>
                      </a:r>
                      <a:r>
                        <a:rPr lang="ko-KR" altLang="en-US" sz="8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en-US" altLang="ko-KR" sz="800" b="0" i="0" u="none" strike="noStrike" cap="none" baseline="0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(calendar)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2.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</a:t>
                      </a:r>
                      <a:endParaRPr lang="en-US" altLang="ko-KR" sz="800" b="0" i="0" u="none" strike="noStrike" cap="none" dirty="0" smtClean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</a:t>
                      </a:r>
                      <a:r>
                        <a:rPr lang="en-US" altLang="ko-KR" sz="800" b="0" i="0" u="none" strike="noStrike" cap="none" baseline="0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화면 정렬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: </a:t>
                      </a:r>
                      <a:r>
                        <a:rPr lang="ko-KR" altLang="en-US" sz="800" b="0" i="0" u="none" strike="noStrike" cap="none" dirty="0" err="1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카테고리명</a:t>
                      </a: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, </a:t>
                      </a:r>
                      <a:r>
                        <a:rPr lang="ko-KR" altLang="en-US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상품명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순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3.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조회버튼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목록 조회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lang="ko-KR" altLang="en-US" sz="800" b="0" i="0" u="none" strike="noStrike" cap="none" dirty="0">
                        <a:solidFill>
                          <a:schemeClr val="dk1"/>
                        </a:solidFill>
                        <a:latin typeface="맑은 고딕" pitchFamily="50" charset="-127"/>
                        <a:ea typeface="맑은 고딕" pitchFamily="50" charset="-127"/>
                        <a:cs typeface="Cambria"/>
                        <a:sym typeface="Cambria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altLang="ko-KR" sz="800" b="0" i="0" u="none" strike="noStrike" cap="none" dirty="0" smtClean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4.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엑셀버튼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   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- </a:t>
                      </a:r>
                      <a:r>
                        <a:rPr lang="ko-KR" altLang="en-US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의왕연구소에 한해 엑셀버튼구현</a:t>
                      </a:r>
                      <a:r>
                        <a:rPr lang="en-US" altLang="ko-KR" sz="800" b="0" i="0" u="none" strike="noStrike" cap="none" dirty="0">
                          <a:solidFill>
                            <a:schemeClr val="dk1"/>
                          </a:solidFill>
                          <a:latin typeface="맑은 고딕" pitchFamily="50" charset="-127"/>
                          <a:ea typeface="맑은 고딕" pitchFamily="50" charset="-127"/>
                          <a:cs typeface="Cambria"/>
                          <a:sym typeface="Cambria"/>
                        </a:rPr>
                        <a:t>.</a:t>
                      </a:r>
                      <a:endParaRPr lang="ko-KR" altLang="en-US" sz="8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indent="-85725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endParaRPr lang="en-US" altLang="ko-KR" sz="9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just"/>
                      <a:endParaRPr lang="ko-KR" altLang="en-US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74294" marR="74294" marT="37147" marB="37147" horzOverflow="overflow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594"/>
          <p:cNvSpPr>
            <a:spLocks noChangeArrowheads="1"/>
          </p:cNvSpPr>
          <p:nvPr/>
        </p:nvSpPr>
        <p:spPr bwMode="auto">
          <a:xfrm>
            <a:off x="7000538" y="1556792"/>
            <a:ext cx="1670182" cy="234028"/>
          </a:xfrm>
          <a:prstGeom prst="rect">
            <a:avLst/>
          </a:prstGeom>
          <a:gradFill>
            <a:gsLst>
              <a:gs pos="0">
                <a:srgbClr val="6075B8"/>
              </a:gs>
              <a:gs pos="100000">
                <a:srgbClr val="A5A7D7"/>
              </a:gs>
            </a:gsLst>
            <a:lin ang="5400000" scaled="1"/>
          </a:gradFill>
          <a:ln w="9525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  <p:txBody>
          <a:bodyPr wrap="none" tIns="26325" anchor="ctr"/>
          <a:lstStyle/>
          <a:p>
            <a:pPr algn="ctr" fontAlgn="auto" latinLnBrk="0">
              <a:spcBef>
                <a:spcPct val="20000"/>
              </a:spcBef>
              <a:defRPr/>
            </a:pPr>
            <a:r>
              <a:rPr lang="ko-KR" altLang="en-US" sz="894" kern="0" dirty="0">
                <a:solidFill>
                  <a:srgbClr val="FFFFFF"/>
                </a:solidFill>
                <a:latin typeface="맑은 고딕"/>
                <a:ea typeface="맑은 고딕"/>
              </a:rPr>
              <a:t>상세내용</a:t>
            </a:r>
            <a:endParaRPr lang="en-US" altLang="ko-KR" sz="894" kern="0" dirty="0">
              <a:solidFill>
                <a:srgbClr val="FFFFFF"/>
              </a:solidFill>
              <a:latin typeface="맑은 고딕"/>
              <a:ea typeface="맑은 고딕"/>
            </a:endParaRPr>
          </a:p>
        </p:txBody>
      </p:sp>
      <p:sp>
        <p:nvSpPr>
          <p:cNvPr id="13" name="내용 개체 틀 2"/>
          <p:cNvSpPr txBox="1">
            <a:spLocks/>
          </p:cNvSpPr>
          <p:nvPr/>
        </p:nvSpPr>
        <p:spPr bwMode="auto">
          <a:xfrm>
            <a:off x="1184438" y="1256438"/>
            <a:ext cx="4192056" cy="26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10" tIns="37104" rIns="74210" bIns="37104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080889">
              <a:lnSpc>
                <a:spcPts val="1463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168598" algn="l"/>
              </a:tabLst>
              <a:defRPr/>
            </a:pPr>
            <a:r>
              <a:rPr lang="ko-KR" altLang="en-US" sz="1400" dirty="0">
                <a:solidFill>
                  <a:srgbClr val="4D4D4D"/>
                </a:solidFill>
                <a:latin typeface="+mn-ea"/>
              </a:rPr>
              <a:t>▣ </a:t>
            </a:r>
            <a:r>
              <a:rPr lang="ko-KR" altLang="en-US" sz="1400" dirty="0" err="1">
                <a:solidFill>
                  <a:srgbClr val="4D4D4D"/>
                </a:solidFill>
                <a:latin typeface="+mn-ea"/>
              </a:rPr>
              <a:t>카테고리별</a:t>
            </a:r>
            <a:r>
              <a:rPr lang="ko-KR" altLang="en-US" sz="1400" dirty="0">
                <a:solidFill>
                  <a:srgbClr val="4D4D4D"/>
                </a:solidFill>
                <a:latin typeface="+mn-ea"/>
              </a:rPr>
              <a:t> 주문 목록</a:t>
            </a:r>
            <a:endParaRPr lang="en-US" altLang="ko-KR" sz="1400" dirty="0">
              <a:solidFill>
                <a:srgbClr val="4D4D4D"/>
              </a:solidFill>
              <a:latin typeface="+mn-ea"/>
            </a:endParaRPr>
          </a:p>
        </p:txBody>
      </p:sp>
      <p:sp>
        <p:nvSpPr>
          <p:cNvPr id="28" name="Google Shape;109;p10"/>
          <p:cNvSpPr/>
          <p:nvPr/>
        </p:nvSpPr>
        <p:spPr>
          <a:xfrm>
            <a:off x="1430112" y="2018302"/>
            <a:ext cx="5229900" cy="28658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/>
            <a:endParaRPr sz="1056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sp>
        <p:nvSpPr>
          <p:cNvPr id="29" name="Google Shape;110;p10"/>
          <p:cNvSpPr/>
          <p:nvPr/>
        </p:nvSpPr>
        <p:spPr>
          <a:xfrm>
            <a:off x="1503179" y="2069584"/>
            <a:ext cx="608014" cy="1755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r"/>
            <a:r>
              <a:rPr lang="ko-KR" altLang="en-US" sz="894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카테고리 </a:t>
            </a:r>
            <a:endParaRPr sz="89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Google Shape;112;p10"/>
          <p:cNvSpPr/>
          <p:nvPr/>
        </p:nvSpPr>
        <p:spPr>
          <a:xfrm>
            <a:off x="4363997" y="2069584"/>
            <a:ext cx="712428" cy="1755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r"/>
            <a:r>
              <a:rPr lang="ko-KR" altLang="en-US" sz="894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주문일</a:t>
            </a:r>
            <a:endParaRPr sz="894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  <p:graphicFrame>
        <p:nvGraphicFramePr>
          <p:cNvPr id="36" name="Google Shape;117;p10"/>
          <p:cNvGraphicFramePr/>
          <p:nvPr>
            <p:extLst>
              <p:ext uri="{D42A27DB-BD31-4B8C-83A1-F6EECF244321}">
                <p14:modId xmlns:p14="http://schemas.microsoft.com/office/powerpoint/2010/main" val="1674607345"/>
              </p:ext>
            </p:extLst>
          </p:nvPr>
        </p:nvGraphicFramePr>
        <p:xfrm>
          <a:off x="1432072" y="2420888"/>
          <a:ext cx="5227940" cy="3281921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23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2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0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5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6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57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799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cap="none" dirty="0"/>
                        <a:t>2021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u="none" strike="noStrike" cap="none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2022</a:t>
                      </a:r>
                      <a:endParaRPr sz="900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74303" marR="74303" marT="45725" marB="45725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/>
                        <a:t>카테고리 명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u="none" strike="noStrike" cap="none" dirty="0"/>
                        <a:t>상품 명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kern="1200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mbria"/>
                        <a:buNone/>
                      </a:pPr>
                      <a:r>
                        <a:rPr lang="en-US" sz="900" u="none" strike="noStrike" cap="none" dirty="0"/>
                        <a:t>11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/>
                        <a:t>12</a:t>
                      </a:r>
                      <a:endParaRPr sz="900" u="none" strike="noStrike" cap="none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/>
                        <a:t>1</a:t>
                      </a:r>
                      <a:endParaRPr sz="900" dirty="0"/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0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/>
                        <a:t>카테고리</a:t>
                      </a:r>
                      <a:r>
                        <a:rPr lang="en-US" altLang="ko-KR" sz="1000" u="none" strike="noStrike" cap="none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000">
                <a:tc row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카테고리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kern="1200" cap="none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887567507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2710004708"/>
                  </a:ext>
                </a:extLst>
              </a:tr>
              <a:tr h="234000">
                <a:tc row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카테고리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200205269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2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17638578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3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4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000">
                <a:tc v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 dirty="0"/>
                    </a:p>
                  </a:txBody>
                  <a:tcPr marL="74303" marR="74303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5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카테고리</a:t>
                      </a:r>
                      <a:r>
                        <a:rPr lang="en-US" altLang="ko-KR" sz="1000" u="none" strike="noStrike" cap="none" dirty="0"/>
                        <a:t>4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u="none" strike="noStrike" cap="none" dirty="0"/>
                        <a:t>상품</a:t>
                      </a:r>
                      <a:r>
                        <a:rPr lang="en-US" altLang="ko-KR" sz="1000" u="none" strike="noStrike" cap="none" dirty="0"/>
                        <a:t>1</a:t>
                      </a: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u="none" strike="noStrike" cap="none" dirty="0"/>
                    </a:p>
                  </a:txBody>
                  <a:tcPr marL="60371" marR="60371" marT="37152" marB="37152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7" name="Google Shape;118;p10"/>
          <p:cNvSpPr/>
          <p:nvPr/>
        </p:nvSpPr>
        <p:spPr>
          <a:xfrm>
            <a:off x="5520845" y="1683414"/>
            <a:ext cx="561631" cy="2047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/>
            <a:r>
              <a:rPr lang="ko-KR" altLang="en-US" sz="894" dirty="0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조회</a:t>
            </a:r>
            <a:endParaRPr sz="89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8" name="Google Shape;119;p10"/>
          <p:cNvSpPr/>
          <p:nvPr/>
        </p:nvSpPr>
        <p:spPr>
          <a:xfrm>
            <a:off x="6103248" y="1683414"/>
            <a:ext cx="561631" cy="20475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algn="ctr"/>
            <a:r>
              <a:rPr lang="ko-KR" altLang="en-US" sz="894">
                <a:solidFill>
                  <a:schemeClr val="lt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엑셀</a:t>
            </a:r>
            <a:endParaRPr sz="894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내용 개체 틀 2"/>
          <p:cNvSpPr txBox="1">
            <a:spLocks/>
          </p:cNvSpPr>
          <p:nvPr/>
        </p:nvSpPr>
        <p:spPr bwMode="auto">
          <a:xfrm>
            <a:off x="1349825" y="1673805"/>
            <a:ext cx="2088101" cy="267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4210" tIns="37104" rIns="74210" bIns="37104" numCol="1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1pPr>
            <a:lvl2pPr marL="357188" indent="-174625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•"/>
              <a:defRPr kumimoji="1"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–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algn="l" rtl="0" eaLnBrk="0" fontAlgn="base" latinLnBrk="1" hangingPunct="0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6pPr>
            <a:lvl7pPr marL="1893307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7pPr>
            <a:lvl8pPr marL="2349986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8pPr>
            <a:lvl9pPr marL="2806651" indent="-221996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 defTabSz="1080889">
              <a:lnSpc>
                <a:spcPts val="1463"/>
              </a:lnSpc>
              <a:spcBef>
                <a:spcPts val="0"/>
              </a:spcBef>
              <a:spcAft>
                <a:spcPts val="0"/>
              </a:spcAft>
              <a:buClr>
                <a:prstClr val="black"/>
              </a:buClr>
              <a:buSzPct val="75000"/>
              <a:buNone/>
              <a:tabLst>
                <a:tab pos="1168598" algn="l"/>
              </a:tabLst>
              <a:defRPr/>
            </a:pPr>
            <a:r>
              <a:rPr lang="ko-KR" altLang="en-US" sz="1138" dirty="0">
                <a:solidFill>
                  <a:srgbClr val="4D4D4D"/>
                </a:solidFill>
                <a:latin typeface="+mn-ea"/>
                <a:ea typeface="+mn-ea"/>
              </a:rPr>
              <a:t>▣ </a:t>
            </a:r>
            <a:r>
              <a:rPr lang="ko-KR" altLang="en-US" sz="1138" dirty="0" err="1">
                <a:solidFill>
                  <a:srgbClr val="4D4D4D"/>
                </a:solidFill>
                <a:latin typeface="+mn-ea"/>
                <a:ea typeface="+mn-ea"/>
              </a:rPr>
              <a:t>카테고리별</a:t>
            </a:r>
            <a:r>
              <a:rPr lang="ko-KR" altLang="en-US" sz="1138" dirty="0">
                <a:solidFill>
                  <a:srgbClr val="4D4D4D"/>
                </a:solidFill>
                <a:latin typeface="+mn-ea"/>
                <a:ea typeface="+mn-ea"/>
              </a:rPr>
              <a:t> 주문 목록</a:t>
            </a:r>
            <a:endParaRPr lang="en-US" altLang="ko-KR" sz="1138" dirty="0">
              <a:solidFill>
                <a:srgbClr val="4D4D4D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79B5F1-FB7A-4A83-8FA9-DD47B0710491}"/>
              </a:ext>
            </a:extLst>
          </p:cNvPr>
          <p:cNvGrpSpPr/>
          <p:nvPr/>
        </p:nvGrpSpPr>
        <p:grpSpPr>
          <a:xfrm>
            <a:off x="5122516" y="2061512"/>
            <a:ext cx="1461700" cy="204800"/>
            <a:chOff x="2792760" y="1834885"/>
            <a:chExt cx="1799015" cy="25206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7CDDAC3D-FAE6-4162-AE90-DD196676F33A}"/>
                </a:ext>
              </a:extLst>
            </p:cNvPr>
            <p:cNvGrpSpPr/>
            <p:nvPr/>
          </p:nvGrpSpPr>
          <p:grpSpPr>
            <a:xfrm>
              <a:off x="3768620" y="1844824"/>
              <a:ext cx="823155" cy="216000"/>
              <a:chOff x="3985829" y="1844824"/>
              <a:chExt cx="823155" cy="216000"/>
            </a:xfrm>
          </p:grpSpPr>
          <p:sp>
            <p:nvSpPr>
              <p:cNvPr id="33" name="Google Shape;114;p10"/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4283" tIns="37131" rIns="74283" bIns="37131" anchor="ctr" anchorCtr="0">
                <a:noAutofit/>
              </a:bodyPr>
              <a:lstStyle/>
              <a:p>
                <a:pPr algn="ctr"/>
                <a:endParaRPr sz="894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149E4F45-288F-4A4F-8678-49CF8C65C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4AD49823-4F70-4C68-93FA-3EDB1D55404B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BABEDF0-6887-417C-ADFF-ECDE952A7F45}"/>
                </a:ext>
              </a:extLst>
            </p:cNvPr>
            <p:cNvGrpSpPr/>
            <p:nvPr/>
          </p:nvGrpSpPr>
          <p:grpSpPr>
            <a:xfrm>
              <a:off x="2792760" y="1844848"/>
              <a:ext cx="823155" cy="216000"/>
              <a:chOff x="3985829" y="1844824"/>
              <a:chExt cx="823155" cy="216000"/>
            </a:xfrm>
          </p:grpSpPr>
          <p:sp>
            <p:nvSpPr>
              <p:cNvPr id="41" name="Google Shape;114;p10">
                <a:extLst>
                  <a:ext uri="{FF2B5EF4-FFF2-40B4-BE49-F238E27FC236}">
                    <a16:creationId xmlns:a16="http://schemas.microsoft.com/office/drawing/2014/main" id="{05B13F7E-635B-466F-BAD2-C196F284A76A}"/>
                  </a:ext>
                </a:extLst>
              </p:cNvPr>
              <p:cNvSpPr/>
              <p:nvPr/>
            </p:nvSpPr>
            <p:spPr>
              <a:xfrm>
                <a:off x="3985829" y="1844824"/>
                <a:ext cx="823155" cy="216000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74283" tIns="37131" rIns="74283" bIns="37131" anchor="ctr" anchorCtr="0">
                <a:noAutofit/>
              </a:bodyPr>
              <a:lstStyle/>
              <a:p>
                <a:pPr algn="ctr"/>
                <a:endParaRPr sz="894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endParaRPr>
              </a:p>
            </p:txBody>
          </p:sp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C34A57C7-2256-408F-A2FB-6F92C3E6C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641268" y="1881629"/>
                <a:ext cx="159770" cy="159770"/>
              </a:xfrm>
              <a:prstGeom prst="rect">
                <a:avLst/>
              </a:prstGeom>
            </p:spPr>
          </p:pic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47A95355-0CA9-4790-9983-D292CBC4793D}"/>
                  </a:ext>
                </a:extLst>
              </p:cNvPr>
              <p:cNvCxnSpPr/>
              <p:nvPr/>
            </p:nvCxnSpPr>
            <p:spPr>
              <a:xfrm>
                <a:off x="4621940" y="1844824"/>
                <a:ext cx="0" cy="2160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9368312-6CAC-44E3-B9BB-79C592603B8A}"/>
                </a:ext>
              </a:extLst>
            </p:cNvPr>
            <p:cNvSpPr txBox="1"/>
            <p:nvPr/>
          </p:nvSpPr>
          <p:spPr>
            <a:xfrm>
              <a:off x="3567987" y="1834885"/>
              <a:ext cx="298306" cy="2520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31" dirty="0"/>
                <a:t>-</a:t>
              </a:r>
              <a:endParaRPr lang="ko-KR" altLang="en-US" sz="1544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B543A19E-B627-4D33-BB6D-E803720603C7}"/>
              </a:ext>
            </a:extLst>
          </p:cNvPr>
          <p:cNvGrpSpPr/>
          <p:nvPr/>
        </p:nvGrpSpPr>
        <p:grpSpPr>
          <a:xfrm>
            <a:off x="2060354" y="2083507"/>
            <a:ext cx="728283" cy="175500"/>
            <a:chOff x="5558881" y="1844824"/>
            <a:chExt cx="896348" cy="216000"/>
          </a:xfrm>
        </p:grpSpPr>
        <p:sp>
          <p:nvSpPr>
            <p:cNvPr id="45" name="Google Shape;116;p10"/>
            <p:cNvSpPr/>
            <p:nvPr/>
          </p:nvSpPr>
          <p:spPr>
            <a:xfrm>
              <a:off x="5558881" y="1844824"/>
              <a:ext cx="680294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37131" rIns="74283" bIns="37131" anchor="ctr" anchorCtr="0">
              <a:noAutofit/>
            </a:bodyPr>
            <a:lstStyle>
              <a:defPPr>
                <a:defRPr lang="ko-KR"/>
              </a:defPPr>
              <a:lvl1pPr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77838" indent="-571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57263" indent="-117475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435100" indent="-176213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914525" indent="-2349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65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r>
                <a:rPr lang="ko-KR" altLang="en-US" sz="65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전체</a:t>
              </a:r>
              <a:r>
                <a:rPr lang="en-US" altLang="ko-KR" sz="650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  <a:cs typeface="Cambria"/>
                  <a:sym typeface="Cambria"/>
                </a:rPr>
                <a:t>-</a:t>
              </a:r>
              <a:endParaRPr sz="650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F6826EF-19F0-4C10-8BA4-D91B30A9ADF2}"/>
                </a:ext>
              </a:extLst>
            </p:cNvPr>
            <p:cNvSpPr/>
            <p:nvPr/>
          </p:nvSpPr>
          <p:spPr>
            <a:xfrm>
              <a:off x="6246008" y="1844824"/>
              <a:ext cx="209221" cy="21600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4283" tIns="37131" rIns="74283" bIns="37131" anchor="ctr" anchorCtr="0">
              <a:noAutofit/>
            </a:bodyPr>
            <a:lstStyle>
              <a:defPPr>
                <a:defRPr lang="ko-KR"/>
              </a:defPPr>
              <a:lvl1pPr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77838" indent="-571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57263" indent="-117475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435100" indent="-176213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914525" indent="-234950" algn="l" defTabSz="957263" rtl="0" fontAlgn="base" latinLnBrk="1">
                <a:spcBef>
                  <a:spcPct val="0"/>
                </a:spcBef>
                <a:spcAft>
                  <a:spcPct val="0"/>
                </a:spcAft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sz="1900" b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894" b="0" dirty="0">
                  <a:solidFill>
                    <a:schemeClr val="dk1"/>
                  </a:solidFill>
                  <a:latin typeface="맑은 고딕" pitchFamily="50" charset="-127"/>
                  <a:ea typeface="맑은 고딕" pitchFamily="50" charset="-127"/>
                </a:rPr>
                <a:t>▼</a:t>
              </a:r>
            </a:p>
          </p:txBody>
        </p:sp>
      </p:grpSp>
      <p:sp>
        <p:nvSpPr>
          <p:cNvPr id="47" name="Google Shape;110;p10"/>
          <p:cNvSpPr/>
          <p:nvPr/>
        </p:nvSpPr>
        <p:spPr>
          <a:xfrm>
            <a:off x="3103833" y="2076123"/>
            <a:ext cx="701280" cy="1755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ko-KR" altLang="en-US" sz="894" b="0" dirty="0">
                <a:solidFill>
                  <a:schemeClr val="dk1"/>
                </a:solidFill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상품 명 </a:t>
            </a:r>
            <a:endParaRPr sz="894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Google Shape;111;p10"/>
          <p:cNvSpPr/>
          <p:nvPr/>
        </p:nvSpPr>
        <p:spPr>
          <a:xfrm>
            <a:off x="3787123" y="2076123"/>
            <a:ext cx="735694" cy="1755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>
            <a:defPPr>
              <a:defRPr lang="ko-KR"/>
            </a:defPPr>
            <a:lvl1pPr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77838" indent="-571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57263" indent="-117475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435100" indent="-176213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914525" indent="-234950" algn="l" defTabSz="957263" rtl="0" fontAlgn="base" latinLnBrk="1">
              <a:spcBef>
                <a:spcPct val="0"/>
              </a:spcBef>
              <a:spcAft>
                <a:spcPct val="0"/>
              </a:spcAft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900" b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0"/>
              </a:spcAft>
            </a:pPr>
            <a:endParaRPr sz="894" b="0" dirty="0">
              <a:solidFill>
                <a:schemeClr val="dk1"/>
              </a:solidFill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3299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961" y="2557635"/>
            <a:ext cx="6676231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5pPr>
            <a:lvl6pPr marL="4572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6pPr>
            <a:lvl7pPr marL="9144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7pPr>
            <a:lvl8pPr marL="13716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8pPr>
            <a:lvl9pPr marL="1828800" algn="ctr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rgbClr val="11365E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lang="ko-KR" altLang="en-US" sz="6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수고하셨습니다</a:t>
            </a:r>
            <a:r>
              <a:rPr lang="en-US" altLang="ko-KR" sz="60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1474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교육 개요</a:t>
            </a:r>
          </a:p>
        </p:txBody>
      </p:sp>
      <p:sp>
        <p:nvSpPr>
          <p:cNvPr id="128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427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교육 대상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BS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본부의 신입사원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교육 기간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3~4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주 정도의 기간이 필요하며 현장의 환경에 따라 가감한다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교육 목표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신입사원들을 대상으로 현장에서 사용중인 개발환경을 토대로 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간단한 쇼핑몰 환경을 추축해봄으로써 현장에서 즉시 필요한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DB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운용과 화면 설계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분석 그리고 화면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구축에 대한 기본적인</a:t>
            </a:r>
            <a:endParaRPr lang="en-US" altLang="ko-KR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</a:t>
            </a:r>
            <a:r>
              <a:rPr lang="ko-KR" altLang="en-US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기술을 습득한다</a:t>
            </a:r>
            <a:r>
              <a:rPr lang="en-US" altLang="ko-KR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55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개발 환경</a:t>
            </a:r>
          </a:p>
        </p:txBody>
      </p:sp>
      <p:sp>
        <p:nvSpPr>
          <p:cNvPr id="128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4239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현대 의왕연구소 프로젝트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>
                <a:latin typeface="+mn-lt"/>
                <a:ea typeface="Cambria"/>
                <a:cs typeface="Cambria"/>
                <a:sym typeface="Cambria"/>
              </a:rPr>
              <a:t>	UI : NEXACRO</a:t>
            </a:r>
            <a:endParaRPr lang="en-US" altLang="ko-KR" dirty="0">
              <a:latin typeface="+mn-lt"/>
            </a:endParaRPr>
          </a:p>
          <a:p>
            <a:pPr>
              <a:buSzPts val="2000"/>
            </a:pPr>
            <a:r>
              <a:rPr lang="en-US" altLang="ko-KR" dirty="0">
                <a:latin typeface="+mn-lt"/>
              </a:rPr>
              <a:t>	DB : ORACLE</a:t>
            </a:r>
          </a:p>
          <a:p>
            <a:pPr>
              <a:buSzPts val="2000"/>
            </a:pPr>
            <a:r>
              <a:rPr lang="en-US" altLang="ko-KR" dirty="0">
                <a:latin typeface="+mn-lt"/>
              </a:rPr>
              <a:t>	FRAMEWORK : FSP</a:t>
            </a:r>
          </a:p>
          <a:p>
            <a:pPr>
              <a:buSzPts val="2000"/>
            </a:pPr>
            <a:r>
              <a:rPr lang="en-US" altLang="ko-KR" dirty="0">
                <a:latin typeface="+mn-lt"/>
              </a:rPr>
              <a:t>	WAS : TOMCAT</a:t>
            </a: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본사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altLang="ko-KR" dirty="0">
                <a:ea typeface="Cambria"/>
                <a:cs typeface="Cambria"/>
                <a:sym typeface="Cambria"/>
              </a:rPr>
              <a:t>	UI : NEXACRO</a:t>
            </a:r>
            <a:endParaRPr lang="en-US" altLang="ko-KR" dirty="0"/>
          </a:p>
          <a:p>
            <a:pPr>
              <a:buSzPts val="2000"/>
            </a:pPr>
            <a:r>
              <a:rPr lang="en-US" altLang="ko-KR" dirty="0"/>
              <a:t>	DB : </a:t>
            </a:r>
            <a:r>
              <a:rPr lang="en-US" altLang="ko-KR" dirty="0" smtClean="0"/>
              <a:t>ORACLE(</a:t>
            </a:r>
            <a:r>
              <a:rPr lang="ko-KR" altLang="en-US" dirty="0" smtClean="0"/>
              <a:t>오라클 </a:t>
            </a:r>
            <a:r>
              <a:rPr lang="en-US" altLang="ko-KR" dirty="0" smtClean="0"/>
              <a:t>SQL </a:t>
            </a:r>
            <a:r>
              <a:rPr lang="ko-KR" altLang="en-US" dirty="0" smtClean="0"/>
              <a:t>기준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>
              <a:buSzPts val="2000"/>
            </a:pPr>
            <a:r>
              <a:rPr lang="en-US" altLang="ko-KR" dirty="0"/>
              <a:t>	FRAMEWORK : </a:t>
            </a:r>
            <a:r>
              <a:rPr lang="en-US" altLang="ko-KR" dirty="0" smtClean="0"/>
              <a:t>SPRING BOOT</a:t>
            </a:r>
            <a:endParaRPr lang="en-US" altLang="ko-KR" dirty="0"/>
          </a:p>
          <a:p>
            <a:pPr>
              <a:buSzPts val="2000"/>
            </a:pPr>
            <a:r>
              <a:rPr lang="en-US" altLang="ko-KR" dirty="0"/>
              <a:t>	WAS : </a:t>
            </a:r>
            <a:r>
              <a:rPr lang="en-US" altLang="ko-KR" dirty="0" smtClean="0"/>
              <a:t>TOMCAT</a:t>
            </a:r>
          </a:p>
          <a:p>
            <a:pPr>
              <a:buSzPts val="2000"/>
            </a:pPr>
            <a:r>
              <a:rPr lang="en-US" altLang="ko-KR" dirty="0"/>
              <a:t>	</a:t>
            </a:r>
            <a:r>
              <a:rPr lang="ko-KR" altLang="en-US" dirty="0" smtClean="0"/>
              <a:t>그 외 </a:t>
            </a:r>
            <a:r>
              <a:rPr lang="en-US" altLang="ko-KR" dirty="0" smtClean="0"/>
              <a:t>: </a:t>
            </a:r>
            <a:r>
              <a:rPr lang="en-US" altLang="ko-KR" dirty="0"/>
              <a:t> </a:t>
            </a:r>
            <a:r>
              <a:rPr lang="en-US" altLang="ko-KR" dirty="0" smtClean="0"/>
              <a:t>MYBATIS</a:t>
            </a:r>
            <a:endParaRPr lang="en-US" altLang="ko-KR" dirty="0"/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0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0DF7-910C-46CD-AA48-B4AF7AF2865F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28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5692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lvl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구축 환경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구성시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참조사항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현대 프로젝트의 경우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AutoOne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환경을 구축한다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 lvl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   (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AutoOne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개발환경 구축 문서 참조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2. </a:t>
            </a:r>
            <a:r>
              <a:rPr lang="en-US" altLang="ko-KR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AutoOne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개발 환경 및 디자인 </a:t>
            </a:r>
            <a:r>
              <a:rPr lang="ko-KR" alt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탬플릿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표준을 준수한다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3. DB Query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의 경우 기본으로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Oracle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쿼리구분을 사용한다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4.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본사의 경우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UI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표준으로 </a:t>
            </a:r>
            <a:r>
              <a:rPr lang="en-US" altLang="ko-KR" dirty="0" err="1"/>
              <a:t>nexacro</a:t>
            </a:r>
            <a:r>
              <a:rPr lang="en-US" altLang="ko-KR" dirty="0"/>
              <a:t> platform 14 Self Study</a:t>
            </a:r>
            <a:r>
              <a:rPr lang="ko-KR" altLang="en-US" dirty="0"/>
              <a:t>를 참조한다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	   (</a:t>
            </a:r>
            <a:r>
              <a:rPr lang="en-US" altLang="ko-KR" dirty="0" err="1"/>
              <a:t>tobesoft</a:t>
            </a:r>
            <a:r>
              <a:rPr lang="en-US" altLang="ko-KR" dirty="0"/>
              <a:t> </a:t>
            </a:r>
            <a:r>
              <a:rPr lang="ko-KR" altLang="en-US" dirty="0"/>
              <a:t>개발지원 홈페이지 참조</a:t>
            </a:r>
            <a:r>
              <a:rPr lang="en-US" altLang="ko-KR" dirty="0"/>
              <a:t>)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5.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화면 설계를 충분히 분석 후 개발을 진행한다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       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◆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rPr>
              <a:t>개발환경 구축 가이드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  <a:p>
            <a:pPr marL="514350" lvl="0" indent="-514350">
              <a:buSzPts val="2000"/>
              <a:buFont typeface="Wingdings" panose="05000000000000000000" pitchFamily="2" charset="2"/>
              <a:buChar char="ü"/>
            </a:pPr>
            <a:r>
              <a:rPr lang="ko-KR" altLang="en-US" sz="1500" dirty="0"/>
              <a:t>본사인 경우</a:t>
            </a: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본인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PC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에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oracle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설치 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후 “</a:t>
            </a: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oracle_sample_script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” 구성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.</a:t>
            </a:r>
          </a:p>
          <a:p>
            <a:pPr marL="685783" lvl="1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	    (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우측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ZIP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이미지 더블클릭하여 다운로드 후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drop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→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schema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→ 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data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순으로 실행</a:t>
            </a:r>
            <a:r>
              <a:rPr lang="en-US" altLang="ko-KR" sz="1400" dirty="0" smtClean="0">
                <a:latin typeface="맑은 고딕" pitchFamily="50" charset="-127"/>
                <a:ea typeface="맑은 고딕" pitchFamily="50" charset="-127"/>
                <a:sym typeface="Cambria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NEXACRO 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설치</a:t>
            </a:r>
            <a:endParaRPr lang="en-US" altLang="ko-KR" sz="1400" dirty="0" smtClean="0">
              <a:latin typeface="맑은 고딕" pitchFamily="50" charset="-127"/>
              <a:ea typeface="맑은 고딕" pitchFamily="50" charset="-127"/>
              <a:cs typeface="Cambria"/>
              <a:sym typeface="Cambria"/>
            </a:endParaRP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en-US" altLang="ko-KR" sz="1400" dirty="0" err="1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Spring+tomcat</a:t>
            </a:r>
            <a:r>
              <a:rPr lang="ko-KR" altLang="en-US" sz="1400" dirty="0" smtClean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설치</a:t>
            </a:r>
          </a:p>
          <a:p>
            <a:pPr marL="514350" lvl="0" indent="-40005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ko-KR" altLang="en-US" sz="1800" dirty="0">
              <a:cs typeface="Cambria"/>
              <a:sym typeface="Cambria"/>
            </a:endParaRPr>
          </a:p>
          <a:p>
            <a:pPr marL="514350" indent="-514350">
              <a:buSzPts val="2000"/>
              <a:buFont typeface="Wingdings" panose="05000000000000000000" pitchFamily="2" charset="2"/>
              <a:buChar char="ü"/>
            </a:pPr>
            <a:r>
              <a:rPr lang="ko-KR" altLang="en-US" sz="1500" dirty="0"/>
              <a:t>의왕연구소인 경우</a:t>
            </a: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의왕연구소 개발환경 구성</a:t>
            </a:r>
          </a:p>
          <a:p>
            <a:pPr marL="1200133" lvl="1" indent="-51435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담당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PM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에게 테스트할 시스템 계정정보 확인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-&gt; “</a:t>
            </a:r>
            <a:r>
              <a:rPr lang="en-US" altLang="ko-KR" sz="1400" dirty="0" err="1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oracle_sample_script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” 구성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. 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pPr marL="685783" lvl="1" indent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       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(OJT </a:t>
            </a:r>
            <a:r>
              <a:rPr lang="ko-KR" altLang="en-US" sz="1400" dirty="0" err="1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완료후</a:t>
            </a:r>
            <a:r>
              <a:rPr lang="ko-KR" altLang="en-US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 삭제</a:t>
            </a:r>
            <a:r>
              <a:rPr lang="en-US" altLang="ko-KR" sz="1400" dirty="0">
                <a:latin typeface="맑은 고딕" pitchFamily="50" charset="-127"/>
                <a:ea typeface="맑은 고딕" pitchFamily="50" charset="-127"/>
                <a:cs typeface="Cambria"/>
                <a:sym typeface="Cambria"/>
              </a:rPr>
              <a:t>)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  <a:p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860979"/>
              </p:ext>
            </p:extLst>
          </p:nvPr>
        </p:nvGraphicFramePr>
        <p:xfrm>
          <a:off x="6475413" y="2976563"/>
          <a:ext cx="287337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포장기 셸 개체" showAsIcon="1" r:id="rId3" imgW="1603080" imgH="538200" progId="Package">
                  <p:embed/>
                </p:oleObj>
              </mc:Choice>
              <mc:Fallback>
                <p:oleObj name="포장기 셸 개체" showAsIcon="1" r:id="rId3" imgW="1603080" imgH="5382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75413" y="2976563"/>
                        <a:ext cx="2873375" cy="96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854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59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NEXACRO Build Path 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설정</a:t>
            </a:r>
            <a:endParaRPr lang="en-US" altLang="ko-KR" dirty="0" smtClean="0">
              <a:latin typeface="+mn-ea"/>
              <a:ea typeface="+mn-ea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Tools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Options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Environment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Build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Generate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Path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062402" y="1844403"/>
            <a:ext cx="6248433" cy="4392909"/>
            <a:chOff x="1302589" y="2064458"/>
            <a:chExt cx="6242699" cy="4388878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2" b="-476"/>
            <a:stretch/>
          </p:blipFill>
          <p:spPr>
            <a:xfrm>
              <a:off x="1302589" y="2064458"/>
              <a:ext cx="6242699" cy="4388878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3127518" y="2564904"/>
              <a:ext cx="4201746" cy="21602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060336" y="1382968"/>
            <a:ext cx="6896545" cy="30777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lvl="1" indent="0" defTabSz="914400" eaLnBrk="0" hangingPunct="0">
              <a:spcBef>
                <a:spcPct val="30000"/>
              </a:spcBef>
              <a:defRPr/>
            </a:pPr>
            <a:r>
              <a:rPr lang="ko-KR" altLang="en-US" sz="1400" dirty="0" smtClean="0">
                <a:solidFill>
                  <a:srgbClr val="4F81BD"/>
                </a:solidFill>
                <a:latin typeface="+mn-ea"/>
                <a:ea typeface="+mn-ea"/>
              </a:rPr>
              <a:t>자신의 프로젝트 경로</a:t>
            </a:r>
            <a:r>
              <a:rPr lang="en-US" altLang="ko-KR" sz="1400" dirty="0" smtClean="0">
                <a:solidFill>
                  <a:srgbClr val="4F81BD"/>
                </a:solidFill>
                <a:latin typeface="+mn-ea"/>
                <a:ea typeface="+mn-ea"/>
              </a:rPr>
              <a:t>\</a:t>
            </a:r>
            <a:r>
              <a:rPr lang="en-US" altLang="ko-KR" sz="1400" dirty="0" smtClean="0">
                <a:solidFill>
                  <a:srgbClr val="4F81BD"/>
                </a:solidFill>
                <a:latin typeface="+mn-ea"/>
              </a:rPr>
              <a:t>E1\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workspace\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nexacro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\</a:t>
            </a:r>
            <a:r>
              <a:rPr lang="en-US" altLang="ko-KR" sz="14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src</a:t>
            </a:r>
            <a:r>
              <a:rPr lang="en-US" altLang="ko-KR" sz="14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\main\resources\static</a:t>
            </a:r>
            <a:r>
              <a:rPr lang="en-US" altLang="ko-KR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+mn-ea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8699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70711" y="725902"/>
            <a:ext cx="9434817" cy="59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Eclipse Build Path </a:t>
            </a:r>
            <a:r>
              <a:rPr lang="ko-KR" altLang="en-US" dirty="0">
                <a:latin typeface="+mn-ea"/>
                <a:ea typeface="+mn-ea"/>
                <a:cs typeface="Cambria"/>
                <a:sym typeface="Cambria"/>
              </a:rPr>
              <a:t>확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인</a:t>
            </a:r>
            <a:endParaRPr lang="en-US" altLang="ko-KR" dirty="0" smtClean="0">
              <a:latin typeface="+mn-ea"/>
              <a:ea typeface="+mn-ea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Eclipse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Mave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 Project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Import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후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04" y="3429000"/>
            <a:ext cx="6344535" cy="28102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82" y="1340768"/>
            <a:ext cx="5982535" cy="1714739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0" name="내용 개체 틀 2"/>
          <p:cNvSpPr txBox="1">
            <a:spLocks/>
          </p:cNvSpPr>
          <p:nvPr/>
        </p:nvSpPr>
        <p:spPr bwMode="auto">
          <a:xfrm>
            <a:off x="185200" y="3121330"/>
            <a:ext cx="9434817" cy="307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프로젝트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이름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우클릭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Build Path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Configure Build Path…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클릭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072680" y="2348880"/>
            <a:ext cx="1728192" cy="216024"/>
          </a:xfrm>
          <a:prstGeom prst="rect">
            <a:avLst/>
          </a:prstGeom>
          <a:solidFill>
            <a:schemeClr val="bg1"/>
          </a:solidFill>
          <a:ln>
            <a:solidFill>
              <a:srgbClr val="4F81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4F81BD"/>
                </a:solidFill>
              </a:rPr>
              <a:t>자신의 프로젝트 경로</a:t>
            </a:r>
            <a:endParaRPr lang="ko-KR" altLang="en-US" sz="1200" dirty="0">
              <a:solidFill>
                <a:srgbClr val="4F81BD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352600" y="2868623"/>
            <a:ext cx="71039" cy="99923"/>
            <a:chOff x="7833320" y="2678339"/>
            <a:chExt cx="144016" cy="202571"/>
          </a:xfrm>
        </p:grpSpPr>
        <p:cxnSp>
          <p:nvCxnSpPr>
            <p:cNvPr id="14" name="직선 연결선 13"/>
            <p:cNvCxnSpPr/>
            <p:nvPr/>
          </p:nvCxnSpPr>
          <p:spPr>
            <a:xfrm>
              <a:off x="7833320" y="2736894"/>
              <a:ext cx="72008" cy="144016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 flipV="1">
              <a:off x="7905328" y="2678339"/>
              <a:ext cx="72008" cy="2025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48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70711" y="725902"/>
            <a:ext cx="9362809" cy="1070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Eclipse Build Path </a:t>
            </a:r>
            <a:r>
              <a:rPr lang="ko-KR" altLang="en-US" dirty="0">
                <a:latin typeface="+mn-ea"/>
                <a:ea typeface="+mn-ea"/>
                <a:cs typeface="Cambria"/>
                <a:sym typeface="Cambria"/>
              </a:rPr>
              <a:t>확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인</a:t>
            </a:r>
            <a:endParaRPr lang="en-US" altLang="ko-KR" dirty="0" smtClean="0">
              <a:latin typeface="+mn-ea"/>
              <a:ea typeface="+mn-ea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아래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.jar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파일들이 에러인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경우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Libraries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 에러 파일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클릭 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Edit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→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 </a:t>
            </a:r>
            <a:r>
              <a:rPr lang="ko-KR" altLang="en-US" sz="1400" dirty="0">
                <a:solidFill>
                  <a:srgbClr val="4F81BD"/>
                </a:solidFill>
                <a:latin typeface="+mn-ea"/>
                <a:ea typeface="+mn-ea"/>
              </a:rPr>
              <a:t>자신의 프로젝트 경로</a:t>
            </a:r>
            <a:r>
              <a:rPr lang="en-US" altLang="ko-KR" sz="1400" dirty="0" smtClean="0">
                <a:solidFill>
                  <a:srgbClr val="4F81BD"/>
                </a:solidFill>
                <a:latin typeface="+mn-ea"/>
                <a:ea typeface="+mn-ea"/>
              </a:rPr>
              <a:t>\E1\workspace\</a:t>
            </a:r>
            <a:r>
              <a:rPr lang="en-US" altLang="ko-KR" sz="1400" dirty="0" err="1" smtClean="0">
                <a:solidFill>
                  <a:srgbClr val="4F81BD"/>
                </a:solidFill>
                <a:latin typeface="+mn-ea"/>
                <a:ea typeface="+mn-ea"/>
              </a:rPr>
              <a:t>nexacro</a:t>
            </a:r>
            <a:r>
              <a:rPr lang="en-US" altLang="ko-KR" sz="1400" dirty="0" smtClean="0">
                <a:solidFill>
                  <a:srgbClr val="4F81BD"/>
                </a:solidFill>
                <a:latin typeface="+mn-ea"/>
                <a:ea typeface="+mn-ea"/>
              </a:rPr>
              <a:t>\libs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 각 파일명과 일치하는 경로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설정 →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Apply and Close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06119" y="1802674"/>
            <a:ext cx="7519290" cy="4437349"/>
            <a:chOff x="1106118" y="1445794"/>
            <a:chExt cx="8124041" cy="4794230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118" y="1445794"/>
              <a:ext cx="8124041" cy="4794230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080792" y="2946480"/>
              <a:ext cx="4608512" cy="86409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아래쪽 화살표 15"/>
          <p:cNvSpPr/>
          <p:nvPr/>
        </p:nvSpPr>
        <p:spPr>
          <a:xfrm>
            <a:off x="4952115" y="4088286"/>
            <a:ext cx="257543" cy="318657"/>
          </a:xfrm>
          <a:prstGeom prst="downArrow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184288" y="408352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4F81BD"/>
                </a:solidFill>
                <a:latin typeface="+mn-ea"/>
                <a:ea typeface="+mn-ea"/>
              </a:rPr>
              <a:t>수정 후</a:t>
            </a:r>
            <a:endParaRPr lang="ko-KR" altLang="en-US" sz="1400" dirty="0">
              <a:solidFill>
                <a:srgbClr val="4F81BD"/>
              </a:solidFill>
              <a:latin typeface="+mn-ea"/>
              <a:ea typeface="+mn-ea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785" y="4520327"/>
            <a:ext cx="5963482" cy="119079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0559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D4FCE-1ACF-0642-87BE-3C5D1CE3CC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구축 가이드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 bwMode="auto">
          <a:xfrm>
            <a:off x="272766" y="4540052"/>
            <a:ext cx="9362809" cy="596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lt"/>
                <a:cs typeface="Cambria"/>
                <a:sym typeface="Cambria"/>
              </a:rPr>
              <a:t>Eclipse DB </a:t>
            </a:r>
            <a:r>
              <a:rPr lang="ko-KR" altLang="en-US" dirty="0" err="1" smtClean="0">
                <a:latin typeface="+mn-lt"/>
                <a:cs typeface="Cambria"/>
                <a:sym typeface="Cambria"/>
              </a:rPr>
              <a:t>연결정보</a:t>
            </a:r>
            <a:r>
              <a:rPr lang="ko-KR" altLang="en-US" dirty="0" smtClean="0">
                <a:latin typeface="+mn-lt"/>
                <a:cs typeface="Cambria"/>
                <a:sym typeface="Cambria"/>
              </a:rPr>
              <a:t> 확인</a:t>
            </a:r>
            <a:endParaRPr lang="en-US" altLang="ko-KR" dirty="0" smtClean="0">
              <a:latin typeface="+mn-lt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/main/resources/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application.properties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 bwMode="auto">
          <a:xfrm>
            <a:off x="270711" y="725902"/>
            <a:ext cx="9794857" cy="855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335" tIns="45667" rIns="91335" bIns="45667" numCol="1" anchor="t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lvl="0" indent="0" algn="just" eaLnBrk="0" hangingPunct="0">
              <a:spcBef>
                <a:spcPts val="0"/>
              </a:spcBef>
              <a:buNone/>
              <a:defRPr sz="16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  <a:cs typeface="Arial" pitchFamily="34" charset="0"/>
              </a:defRPr>
            </a:lvl1pPr>
            <a:lvl2pPr marL="357188" indent="-174625" eaLnBrk="0" hangingPunct="0">
              <a:spcBef>
                <a:spcPct val="20000"/>
              </a:spcBef>
              <a:buChar char="–"/>
              <a:defRPr sz="12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2pPr>
            <a:lvl3pPr marL="544513" indent="-177800" eaLnBrk="0" hangingPunct="0">
              <a:spcBef>
                <a:spcPct val="20000"/>
              </a:spcBef>
              <a:buChar char="•"/>
              <a:defRPr sz="1000">
                <a:solidFill>
                  <a:srgbClr val="000000"/>
                </a:solidFill>
                <a:latin typeface="+mn-lt"/>
                <a:ea typeface="윤고딕130" pitchFamily="18" charset="-127"/>
                <a:cs typeface="Arial" pitchFamily="34" charset="0"/>
              </a:defRPr>
            </a:lvl3pPr>
            <a:lvl4pPr marL="749300" indent="-195263" eaLnBrk="0" hangingPunct="0">
              <a:spcBef>
                <a:spcPct val="20000"/>
              </a:spcBef>
              <a:buChar char="–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4pPr>
            <a:lvl5pPr marL="973138" indent="-214313" eaLnBrk="0" hangingPunct="0">
              <a:spcBef>
                <a:spcPct val="20000"/>
              </a:spcBef>
              <a:buChar char="»"/>
              <a:defRPr sz="1400">
                <a:solidFill>
                  <a:srgbClr val="000000"/>
                </a:solidFill>
                <a:latin typeface="Arial" pitchFamily="34" charset="0"/>
                <a:ea typeface="맑은 고딕" pitchFamily="50" charset="-127"/>
                <a:cs typeface="Arial" pitchFamily="34" charset="0"/>
              </a:defRPr>
            </a:lvl5pPr>
            <a:lvl6pPr marL="1436632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6pPr>
            <a:lvl7pPr marL="1893307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7pPr>
            <a:lvl8pPr marL="2349986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8pPr>
            <a:lvl9pPr marL="2806651" indent="-221996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latin typeface="+mn-lt"/>
                <a:ea typeface="+mn-ea"/>
              </a:defRPr>
            </a:lvl9pPr>
          </a:lstStyle>
          <a:p>
            <a:pPr marL="342900" lvl="0" indent="-342900">
              <a:buSzPts val="2000"/>
              <a:buFont typeface="Wingdings" panose="05000000000000000000" pitchFamily="2" charset="2"/>
              <a:buChar char="ü"/>
            </a:pPr>
            <a:r>
              <a:rPr lang="en-US" altLang="ko-KR" dirty="0" smtClean="0">
                <a:latin typeface="+mn-ea"/>
                <a:ea typeface="+mn-ea"/>
                <a:cs typeface="Cambria"/>
                <a:sym typeface="Cambria"/>
              </a:rPr>
              <a:t>Eclipse Web Resource </a:t>
            </a:r>
            <a:r>
              <a:rPr lang="ko-KR" altLang="en-US" dirty="0" smtClean="0">
                <a:latin typeface="+mn-ea"/>
                <a:ea typeface="+mn-ea"/>
                <a:cs typeface="Cambria"/>
                <a:sym typeface="Cambria"/>
              </a:rPr>
              <a:t>경로 설정</a:t>
            </a:r>
            <a:endParaRPr lang="en-US" altLang="ko-KR" dirty="0" smtClean="0">
              <a:latin typeface="+mn-ea"/>
              <a:ea typeface="+mn-ea"/>
              <a:cs typeface="Cambria"/>
              <a:sym typeface="Cambria"/>
            </a:endParaRP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src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/main/java/com/e1/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</a:t>
            </a: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config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/WebAppConfig.java</a:t>
            </a:r>
          </a:p>
          <a:p>
            <a:pPr marL="700088" lvl="1" indent="-342900">
              <a:buSzPts val="2000"/>
              <a:buFont typeface="Arial" panose="020B0604020202020204" pitchFamily="34" charset="0"/>
              <a:buChar char="•"/>
            </a:pPr>
            <a:r>
              <a:rPr lang="en-US" altLang="ko-KR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Nexacro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에서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생성한 </a:t>
            </a:r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Project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이름에 </a:t>
            </a:r>
            <a:r>
              <a:rPr lang="ko-KR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맞게 경로 수정</a:t>
            </a:r>
            <a:endParaRPr lang="en-US" altLang="ko-K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9998" y="1624732"/>
            <a:ext cx="8786004" cy="26874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// Web Resource </a:t>
            </a:r>
            <a:r>
              <a:rPr lang="ko-KR" altLang="en-US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경로 설정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@Override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@Order(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Ordered.HIGHEST_PRECEDENCE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+ 2)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public void 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addResourceHandlers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ResourceHandlerRegistry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 registry) { 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("/Base/**").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/Base/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("/Main/**").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/Main/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("/_ theme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_/**").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/_theme_/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("/nexacro14lib/**").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/nexacro14lib/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("/*.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json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("/*.html").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 lvl="1"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registry.addResourceHandler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("/*.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js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").</a:t>
            </a: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addResourceLocations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("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classpath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:/static/</a:t>
            </a:r>
            <a:r>
              <a:rPr lang="en-US" altLang="ko-KR" sz="1200" dirty="0" err="1">
                <a:solidFill>
                  <a:srgbClr val="4F81BD"/>
                </a:solidFill>
                <a:latin typeface="+mn-ea"/>
                <a:ea typeface="+mn-ea"/>
              </a:rPr>
              <a:t>testProject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/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");</a:t>
            </a:r>
          </a:p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}</a:t>
            </a:r>
            <a:endParaRPr lang="ko-KR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0512" y="5199583"/>
            <a:ext cx="8786004" cy="118237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# </a:t>
            </a: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설정한 </a:t>
            </a: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DB </a:t>
            </a: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정보와 동일하게 </a:t>
            </a: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수정</a:t>
            </a:r>
            <a:endParaRPr lang="en-US" altLang="ko-KR" sz="1200" b="0" dirty="0" smtClean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spring.datasource.url=jdbc:log4jdbc:oracle:thin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:@localhost:1521: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xe</a:t>
            </a:r>
          </a:p>
          <a:p>
            <a:pPr>
              <a:lnSpc>
                <a:spcPts val="1700"/>
              </a:lnSpc>
            </a:pPr>
            <a:endParaRPr lang="en-US" altLang="ko-KR" sz="1200" b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spring.datasource.username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</a:t>
            </a:r>
            <a:r>
              <a:rPr lang="en-US" altLang="ko-KR" sz="1200" dirty="0">
                <a:solidFill>
                  <a:srgbClr val="4F81BD"/>
                </a:solidFill>
                <a:latin typeface="+mn-ea"/>
                <a:ea typeface="+mn-ea"/>
              </a:rPr>
              <a:t>DB</a:t>
            </a:r>
            <a:r>
              <a:rPr lang="ko-KR" altLang="en-US" sz="1200" dirty="0">
                <a:solidFill>
                  <a:srgbClr val="4F81BD"/>
                </a:solidFill>
                <a:latin typeface="+mn-ea"/>
                <a:ea typeface="+mn-ea"/>
              </a:rPr>
              <a:t>계정</a:t>
            </a:r>
            <a:endParaRPr lang="en-US" altLang="ko-KR" sz="1200" dirty="0">
              <a:solidFill>
                <a:srgbClr val="4F81BD"/>
              </a:solidFill>
              <a:latin typeface="+mn-ea"/>
              <a:ea typeface="+mn-ea"/>
            </a:endParaRPr>
          </a:p>
          <a:p>
            <a:pPr>
              <a:lnSpc>
                <a:spcPts val="1700"/>
              </a:lnSpc>
            </a:pPr>
            <a:r>
              <a:rPr lang="en-US" altLang="ko-KR" sz="12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spring.datasource.password</a:t>
            </a:r>
            <a:r>
              <a:rPr lang="en-US" altLang="ko-KR" sz="12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</a:rPr>
              <a:t>=</a:t>
            </a:r>
            <a:r>
              <a:rPr lang="ko-KR" altLang="en-US" sz="1200" dirty="0">
                <a:solidFill>
                  <a:srgbClr val="4F81BD"/>
                </a:solidFill>
                <a:latin typeface="+mn-ea"/>
                <a:ea typeface="+mn-ea"/>
              </a:rPr>
              <a:t>비밀번호</a:t>
            </a:r>
            <a:endParaRPr lang="en-US" altLang="ko-KR" sz="1200" dirty="0">
              <a:solidFill>
                <a:srgbClr val="4F81BD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7878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53509</TotalTime>
  <Words>2995</Words>
  <Application>Microsoft Office PowerPoint</Application>
  <PresentationFormat>A4 용지(210x297mm)</PresentationFormat>
  <Paragraphs>969</Paragraphs>
  <Slides>29</Slides>
  <Notes>18</Notes>
  <HiddenSlides>0</HiddenSlides>
  <MMClips>0</MMClips>
  <ScaleCrop>false</ScaleCrop>
  <HeadingPairs>
    <vt:vector size="8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8" baseType="lpstr">
      <vt:lpstr>Apple SD 산돌고딕 Neo 일반체</vt:lpstr>
      <vt:lpstr>Apple SD 산돌고딕 Neo 중간체</vt:lpstr>
      <vt:lpstr>Arial Unicode MS</vt:lpstr>
      <vt:lpstr>Malgun Gothic Bold</vt:lpstr>
      <vt:lpstr>Noto Sans Symbols</vt:lpstr>
      <vt:lpstr>굴림</vt:lpstr>
      <vt:lpstr>나눔고딕</vt:lpstr>
      <vt:lpstr>다음_SemiBold</vt:lpstr>
      <vt:lpstr>맑은 고딕</vt:lpstr>
      <vt:lpstr>윤고딕130</vt:lpstr>
      <vt:lpstr>현대하모니 M</vt:lpstr>
      <vt:lpstr>Arial</vt:lpstr>
      <vt:lpstr>Calibri</vt:lpstr>
      <vt:lpstr>Cambria</vt:lpstr>
      <vt:lpstr>Tahoma</vt:lpstr>
      <vt:lpstr>Trebuchet MS</vt:lpstr>
      <vt:lpstr>Wingdings</vt:lpstr>
      <vt:lpstr>Office 테마</vt:lpstr>
      <vt:lpstr>패키지</vt:lpstr>
      <vt:lpstr>PowerPoint 프레젠테이션</vt:lpstr>
      <vt:lpstr>PowerPoint 프레젠테이션</vt:lpstr>
      <vt:lpstr>1. 교육 개요</vt:lpstr>
      <vt:lpstr>2. 개발 환경</vt:lpstr>
      <vt:lpstr>3. 구축 가이드 </vt:lpstr>
      <vt:lpstr>3. 구축 가이드 </vt:lpstr>
      <vt:lpstr>3. 구축 가이드 </vt:lpstr>
      <vt:lpstr>3. 구축 가이드 </vt:lpstr>
      <vt:lpstr>3. 구축 가이드 </vt:lpstr>
      <vt:lpstr>3. 구축 가이드 </vt:lpstr>
      <vt:lpstr>4. 프로세스 개념도</vt:lpstr>
      <vt:lpstr>5. ERD 1</vt:lpstr>
      <vt:lpstr>5. ERD 2</vt:lpstr>
      <vt:lpstr>5. ERD 3</vt:lpstr>
      <vt:lpstr>6. 화면 설계서 </vt:lpstr>
      <vt:lpstr>6.1.1 화면 설계서 – 관리자용</vt:lpstr>
      <vt:lpstr>6.1.2 화면 설계서 – 관리자용 </vt:lpstr>
      <vt:lpstr>6.1.3 화면 설계서 – 관리자용 </vt:lpstr>
      <vt:lpstr>6.1.5 화면 설계서 – 관리자용 </vt:lpstr>
      <vt:lpstr>6.1.4 화면 설계서 – 관리자용 </vt:lpstr>
      <vt:lpstr>6.1.5 화면 설계서 – 관리자용 </vt:lpstr>
      <vt:lpstr>6.1.6 화면 설계서 – 관리자용 </vt:lpstr>
      <vt:lpstr>6.1.7 화면 설계서 – 관리자용 </vt:lpstr>
      <vt:lpstr>6.1.8 화면 설계서 – 관리자용 </vt:lpstr>
      <vt:lpstr>6.1.9 화면 설계서 – 관리자용 </vt:lpstr>
      <vt:lpstr>6.2.1 화면 설계서 – 고객용 </vt:lpstr>
      <vt:lpstr>6.2.2 화면 설계서 – 고객용 </vt:lpstr>
      <vt:lpstr>6.1.1 화면 설계서 – 관리자용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Junsick</dc:creator>
  <cp:lastModifiedBy>E1</cp:lastModifiedBy>
  <cp:revision>540</cp:revision>
  <cp:lastPrinted>2012-06-28T05:15:09Z</cp:lastPrinted>
  <dcterms:created xsi:type="dcterms:W3CDTF">2012-06-03T16:57:30Z</dcterms:created>
  <dcterms:modified xsi:type="dcterms:W3CDTF">2025-04-09T05:21:07Z</dcterms:modified>
</cp:coreProperties>
</file>