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19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03E146A-AEB5-4771-9E65-B0AA528092C4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ection sans titre" id="{04649E43-2D31-4ECD-9524-24D6750D5B8E}">
          <p14:sldIdLst/>
        </p14:section>
        <p14:section name="Section sans titre" id="{A85876CF-E646-42F8-A27A-E99990E6FCCF}">
          <p14:sldIdLst>
            <p14:sldId id="274"/>
            <p14:sldId id="275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7EA8-7BD8-40A5-8F18-27F9B4D31F4A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70B0-875D-4FF0-9F7B-591A6AFAB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70B0-875D-4FF0-9F7B-591A6AFABD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8538-1108-40C6-BB08-C8810D84275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D79-A902-4A06-B402-19C71438B01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6DB9-C23C-4059-B8D4-FF5DD3E660D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9CCF-F14C-4A8D-A934-9B4C29779AD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50D916-32B1-4A09-9E73-3D4F38E1686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4A9-4340-447C-831C-EE9EF572CBA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8C1C-D3EA-4E03-9749-C72D3569CF1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D399-E3C8-43FD-8207-B638D8F23C6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6DE-E539-42EC-9C55-5A0C2212A4B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17F9-AC9A-4CE7-B647-2BD5DF361AE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39C-6090-4A1E-B3ED-ADC8C0F2ED6D}" type="datetime1">
              <a:rPr lang="en-US" smtClean="0"/>
              <a:t>8/31/2021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069564-D055-49C2-BFE5-2E6982CCED3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1000y/FilRougeMCMP/commits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Moto club Millau Passion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Projet fil rouge – Emilie Paniagua – CDA05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	</a:t>
            </a:r>
            <a:r>
              <a:rPr lang="fr-FR" b="1" u="sng" dirty="0" smtClean="0"/>
              <a:t>Activité 2 : </a:t>
            </a:r>
            <a:r>
              <a:rPr lang="fr-FR" dirty="0" smtClean="0"/>
              <a:t>concevoir et développer </a:t>
            </a:r>
          </a:p>
          <a:p>
            <a:pPr>
              <a:spcBef>
                <a:spcPts val="0"/>
              </a:spcBef>
            </a:pPr>
            <a:r>
              <a:rPr lang="fr-FR" dirty="0"/>
              <a:t>	</a:t>
            </a:r>
            <a:r>
              <a:rPr lang="fr-FR" dirty="0" smtClean="0"/>
              <a:t>la persistance des </a:t>
            </a:r>
            <a:r>
              <a:rPr lang="fr-FR" dirty="0" smtClean="0"/>
              <a:t>données</a:t>
            </a:r>
          </a:p>
          <a:p>
            <a:pPr>
              <a:spcBef>
                <a:spcPts val="0"/>
              </a:spcBef>
            </a:pPr>
            <a:endParaRPr lang="fr-FR" dirty="0"/>
          </a:p>
          <a:p>
            <a:pPr>
              <a:spcBef>
                <a:spcPts val="0"/>
              </a:spcBef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47" y="3614557"/>
            <a:ext cx="2057400" cy="2009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2" y="5458968"/>
            <a:ext cx="2156604" cy="13867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22429" y="58228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Jalon 1 : 1</a:t>
            </a:r>
            <a:r>
              <a:rPr lang="fr-FR" baseline="30000" dirty="0" smtClean="0"/>
              <a:t>er</a:t>
            </a:r>
            <a:r>
              <a:rPr lang="fr-FR" dirty="0" smtClean="0"/>
              <a:t> septembre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smtClean="0"/>
              <a:t>Dictionnaire de données - 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30602"/>
              </p:ext>
            </p:extLst>
          </p:nvPr>
        </p:nvGraphicFramePr>
        <p:xfrm>
          <a:off x="1088136" y="1842053"/>
          <a:ext cx="8113903" cy="3988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565"/>
                <a:gridCol w="2929527"/>
                <a:gridCol w="1171811"/>
              </a:tblGrid>
              <a:tr h="2278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Libellé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Type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 du membre : adhérent ou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Id_Membre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Prenom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Est un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IsOrganisateur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 de 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Date_Naissance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Timestamp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No_Voie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de 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Nom_De_Rue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 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Code_Postal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Mot de Passe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mdp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Téléphone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Varchar2(50)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calculées et règles de gestion - extrait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84024"/>
              </p:ext>
            </p:extLst>
          </p:nvPr>
        </p:nvGraphicFramePr>
        <p:xfrm>
          <a:off x="1088136" y="2440452"/>
          <a:ext cx="8875014" cy="701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9017"/>
                <a:gridCol w="2005997"/>
              </a:tblGrid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valeurs calculées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type de donnée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nombre de participants à une activité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</a:rPr>
                        <a:t>Number</a:t>
                      </a:r>
                      <a:r>
                        <a:rPr lang="fr-FR" sz="1800" dirty="0" smtClean="0">
                          <a:effectLst/>
                        </a:rPr>
                        <a:t>(10)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9832"/>
              </p:ext>
            </p:extLst>
          </p:nvPr>
        </p:nvGraphicFramePr>
        <p:xfrm>
          <a:off x="1069848" y="3786996"/>
          <a:ext cx="9651161" cy="1091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272"/>
                <a:gridCol w="8236889"/>
              </a:tblGrid>
              <a:tr h="4006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RGFAQ01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Les 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activités comptent maximum 50 participants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49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On peut s'inscrire maxi 5 jours avant la date de début de l'activité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RGFAQ03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</a:rPr>
                        <a:t>L'application </a:t>
                      </a:r>
                      <a:r>
                        <a:rPr lang="fr-FR" sz="2000" dirty="0">
                          <a:effectLst/>
                        </a:rPr>
                        <a:t>doit savoir si un adhérent a payé ou pas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0087" y="2121408"/>
            <a:ext cx="1961323" cy="4050792"/>
          </a:xfrm>
        </p:spPr>
        <p:txBody>
          <a:bodyPr>
            <a:normAutofit/>
          </a:bodyPr>
          <a:lstStyle/>
          <a:p>
            <a:r>
              <a:rPr lang="fr-FR" dirty="0" smtClean="0"/>
              <a:t>Modèle Conceptuel de données</a:t>
            </a:r>
          </a:p>
          <a:p>
            <a:r>
              <a:rPr lang="fr-FR" dirty="0" smtClean="0"/>
              <a:t>Entités en jaune et relations en bleu</a:t>
            </a:r>
            <a:endParaRPr lang="fr-FR" dirty="0"/>
          </a:p>
          <a:p>
            <a:r>
              <a:rPr lang="fr-FR" dirty="0" smtClean="0"/>
              <a:t>7 tables</a:t>
            </a:r>
          </a:p>
          <a:p>
            <a:pPr lvl="1"/>
            <a:r>
              <a:rPr lang="fr-FR" dirty="0" smtClean="0"/>
              <a:t>Dont 2 tables associatives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642" t="15291" r="34663" b="13997"/>
          <a:stretch/>
        </p:blipFill>
        <p:spPr bwMode="auto">
          <a:xfrm>
            <a:off x="2460930" y="1034498"/>
            <a:ext cx="9459798" cy="5880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72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3"/>
          <a:stretch/>
        </p:blipFill>
        <p:spPr bwMode="auto">
          <a:xfrm>
            <a:off x="3305807" y="3673107"/>
            <a:ext cx="7822441" cy="2703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d’occurrence, cardinalités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"/>
          <a:stretch/>
        </p:blipFill>
        <p:spPr bwMode="auto">
          <a:xfrm>
            <a:off x="1238443" y="1802269"/>
            <a:ext cx="5122601" cy="197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5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fr-FR" dirty="0" smtClean="0"/>
              <a:t>MLD et MPD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42060"/>
            <a:ext cx="3532632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Membre = (</a:t>
            </a:r>
            <a:r>
              <a:rPr lang="fr-FR" sz="4000" b="1" u="sng" dirty="0" err="1" smtClean="0"/>
              <a:t>Id_Membre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Prenom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email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IsOrganisateur</a:t>
            </a:r>
            <a:r>
              <a:rPr lang="fr-FR" sz="4000" i="1" dirty="0" smtClean="0"/>
              <a:t> NUMBER(1)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Date_Naissance</a:t>
            </a:r>
            <a:r>
              <a:rPr lang="fr-FR" sz="4000" i="1" dirty="0" smtClean="0"/>
              <a:t> TIMESTAMP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Photo_Profil</a:t>
            </a:r>
            <a:r>
              <a:rPr lang="fr-FR" sz="4000" i="1" dirty="0" smtClean="0"/>
              <a:t> BLOB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No_Voie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Nom_De_Rue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Code_Postal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Ville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Pays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Login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mdp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NoTel</a:t>
            </a:r>
            <a:r>
              <a:rPr lang="fr-FR" sz="4000" i="1" dirty="0" smtClean="0"/>
              <a:t> VARCHAR2(50)</a:t>
            </a:r>
            <a:r>
              <a:rPr lang="fr-FR" sz="4000" b="1" dirty="0" smtClean="0"/>
              <a:t>);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err="1" smtClean="0"/>
              <a:t>Activite</a:t>
            </a:r>
            <a:r>
              <a:rPr lang="fr-FR" sz="4000" b="1" dirty="0" smtClean="0"/>
              <a:t> = (</a:t>
            </a:r>
            <a:r>
              <a:rPr lang="fr-FR" sz="4000" b="1" u="sng" dirty="0" err="1" smtClean="0"/>
              <a:t>Id_Activite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Description_Activite</a:t>
            </a:r>
            <a:r>
              <a:rPr lang="fr-FR" sz="4000" i="1" dirty="0" smtClean="0"/>
              <a:t> VARCHAR2(500)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Destination_Activite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Point_GPS_Activite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Date_Activite</a:t>
            </a:r>
            <a:r>
              <a:rPr lang="en-US" sz="4000" i="1" dirty="0" smtClean="0"/>
              <a:t> TIMESTAMP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Tarif_Adherent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Tarif_Invite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Type_Vehicule</a:t>
            </a:r>
            <a:r>
              <a:rPr lang="en-US" sz="4000" i="1" dirty="0" smtClean="0"/>
              <a:t> VARCHAR2(50)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Photo_Activite</a:t>
            </a:r>
            <a:r>
              <a:rPr lang="en-US" sz="4000" i="1" dirty="0" smtClean="0"/>
              <a:t> BLOB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Duree_Activite</a:t>
            </a:r>
            <a:r>
              <a:rPr lang="en-US" sz="4000" i="1" dirty="0" smtClean="0"/>
              <a:t> NUMBER(5,2),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i="1" dirty="0" smtClean="0">
                <a:solidFill>
                  <a:srgbClr val="0070C0"/>
                </a:solidFill>
              </a:rPr>
              <a:t>#</a:t>
            </a:r>
            <a:r>
              <a:rPr lang="en-US" sz="4000" i="1" dirty="0" err="1" smtClean="0">
                <a:solidFill>
                  <a:srgbClr val="0070C0"/>
                </a:solidFill>
              </a:rPr>
              <a:t>Id_Membre</a:t>
            </a:r>
            <a:r>
              <a:rPr lang="en-US" sz="4000" b="1" dirty="0" smtClean="0"/>
              <a:t>);</a:t>
            </a:r>
            <a:endParaRPr lang="fr-FR" sz="4000" dirty="0" smtClean="0"/>
          </a:p>
          <a:p>
            <a:pPr>
              <a:spcBef>
                <a:spcPts val="0"/>
              </a:spcBef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79064" y="402781"/>
            <a:ext cx="35326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Photo = (</a:t>
            </a:r>
            <a:r>
              <a:rPr lang="en-US" sz="4000" b="1" u="sng" dirty="0" err="1"/>
              <a:t>Id_Photo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Fichier_Photo</a:t>
            </a:r>
            <a:r>
              <a:rPr lang="en-US" sz="4000" i="1" dirty="0"/>
              <a:t> BLOB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Date_Publi_Photo</a:t>
            </a:r>
            <a:r>
              <a:rPr lang="en-US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Id_Activite</a:t>
            </a:r>
            <a:r>
              <a:rPr lang="en-US" sz="4000" i="1" dirty="0">
                <a:solidFill>
                  <a:srgbClr val="0070C0"/>
                </a:solidFill>
              </a:rPr>
              <a:t>, 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Id_Membre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Saison = (</a:t>
            </a:r>
            <a:r>
              <a:rPr lang="en-US" sz="4000" b="1" u="sng" dirty="0" err="1"/>
              <a:t>Id_Saison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Date_Debut_Saison</a:t>
            </a:r>
            <a:r>
              <a:rPr lang="en-US" sz="4000" i="1" dirty="0"/>
              <a:t> TIMESTAMP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Date_Fin_Saison</a:t>
            </a:r>
            <a:r>
              <a:rPr lang="en-US" sz="4000" i="1" dirty="0"/>
              <a:t> TIMESTAMP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Publication = (</a:t>
            </a:r>
            <a:r>
              <a:rPr lang="fr-FR" sz="4000" b="1" u="sng" dirty="0" err="1"/>
              <a:t>Id_Publication</a:t>
            </a:r>
            <a:r>
              <a:rPr lang="fr-FR" sz="4000" b="1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Description_Nouvelle</a:t>
            </a:r>
            <a:r>
              <a:rPr lang="fr-FR" sz="4000" i="1" dirty="0"/>
              <a:t> VARCHAR2(50)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IsOffrePromotionnelleAdherents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Texte</a:t>
            </a:r>
            <a:r>
              <a:rPr lang="fr-FR" sz="4000" i="1" dirty="0"/>
              <a:t> VARCHAR2(500)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Fichier_Associe</a:t>
            </a:r>
            <a:r>
              <a:rPr lang="fr-FR" sz="4000" i="1" dirty="0"/>
              <a:t> BLOB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IsNouvelleAdherents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Date_Publi_Nouvelle</a:t>
            </a:r>
            <a:r>
              <a:rPr lang="fr-FR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i="1" dirty="0">
                <a:solidFill>
                  <a:srgbClr val="0070C0"/>
                </a:solidFill>
              </a:rPr>
              <a:t>#</a:t>
            </a:r>
            <a:r>
              <a:rPr lang="fr-FR" sz="4000" i="1" dirty="0" err="1">
                <a:solidFill>
                  <a:srgbClr val="0070C0"/>
                </a:solidFill>
              </a:rPr>
              <a:t>Id_Membre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Participer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Id_Activite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Date_Inscription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Nombre_Invites</a:t>
            </a:r>
            <a:r>
              <a:rPr lang="fr-FR" sz="4000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Libelle_Invites</a:t>
            </a:r>
            <a:r>
              <a:rPr lang="fr-FR" sz="4000" i="1" dirty="0"/>
              <a:t> VARCHAR2(500)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5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Cotiser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Id_Saison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Cotisation_A_Jour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Date_Cotisation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Montant_Cotisation</a:t>
            </a:r>
            <a:r>
              <a:rPr lang="fr-FR" sz="4000" i="1" dirty="0"/>
              <a:t> NUMBER(5,2)</a:t>
            </a:r>
            <a:r>
              <a:rPr lang="fr-FR" sz="4000" b="1" dirty="0"/>
              <a:t>);</a:t>
            </a:r>
            <a:endParaRPr lang="fr-FR" sz="4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2875" t="16679" r="48249" b="3864"/>
          <a:stretch/>
        </p:blipFill>
        <p:spPr>
          <a:xfrm>
            <a:off x="6711696" y="1126236"/>
            <a:ext cx="473964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09016"/>
            <a:ext cx="10058400" cy="1609344"/>
          </a:xfrm>
        </p:spPr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table et inserts - extraits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72234"/>
            <a:ext cx="2161032" cy="43129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Créer les tables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1237" t="29001" r="11924" b="10124"/>
          <a:stretch/>
        </p:blipFill>
        <p:spPr>
          <a:xfrm>
            <a:off x="670559" y="2327910"/>
            <a:ext cx="4259581" cy="371094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264908" y="1872234"/>
            <a:ext cx="3227832" cy="32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Insérer des valeurs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1134" t="30777" r="4657" b="4667"/>
          <a:stretch/>
        </p:blipFill>
        <p:spPr>
          <a:xfrm>
            <a:off x="6446520" y="2210689"/>
            <a:ext cx="44577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fonctionnalité </a:t>
            </a:r>
            <a:br>
              <a:rPr lang="fr-FR" dirty="0" smtClean="0"/>
            </a:br>
            <a:r>
              <a:rPr lang="fr-FR" dirty="0" smtClean="0"/>
              <a:t>Requêtes </a:t>
            </a:r>
            <a:r>
              <a:rPr lang="fr-FR" dirty="0"/>
              <a:t>SQL </a:t>
            </a:r>
            <a:r>
              <a:rPr lang="fr-FR" dirty="0" smtClean="0"/>
              <a:t>- </a:t>
            </a:r>
            <a:r>
              <a:rPr lang="fr-FR" dirty="0" err="1" smtClean="0"/>
              <a:t>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136" y="2481072"/>
            <a:ext cx="10058400" cy="2517648"/>
          </a:xfrm>
        </p:spPr>
        <p:txBody>
          <a:bodyPr/>
          <a:lstStyle/>
          <a:p>
            <a:r>
              <a:rPr lang="fr-FR" dirty="0" smtClean="0"/>
              <a:t>Afficher les activités qui ont moins de 10 participants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count(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participer p on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having (count(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)+sum(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))&lt;10</a:t>
            </a:r>
            <a:r>
              <a:rPr lang="en-US" altLang="fr-FR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fr-FR" altLang="fr-FR" sz="800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8" name="Imag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60653" r="52228" b="25858"/>
          <a:stretch/>
        </p:blipFill>
        <p:spPr bwMode="auto">
          <a:xfrm>
            <a:off x="1173480" y="3739896"/>
            <a:ext cx="7782466" cy="16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6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448" y="-30480"/>
            <a:ext cx="10058400" cy="1609344"/>
          </a:xfrm>
        </p:spPr>
        <p:txBody>
          <a:bodyPr/>
          <a:lstStyle/>
          <a:p>
            <a:r>
              <a:rPr lang="fr-FR" dirty="0" smtClean="0"/>
              <a:t>Test de fonctionnalité - PLSQL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Image 9"/>
          <p:cNvPicPr/>
          <p:nvPr/>
        </p:nvPicPr>
        <p:blipFill rotWithShape="1">
          <a:blip r:embed="rId2"/>
          <a:srcRect l="10241" t="51796" r="59766" b="11008"/>
          <a:stretch/>
        </p:blipFill>
        <p:spPr bwMode="auto">
          <a:xfrm>
            <a:off x="7024951" y="1578863"/>
            <a:ext cx="5167049" cy="4259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6933" t="16855" r="6361" b="8680"/>
          <a:stretch/>
        </p:blipFill>
        <p:spPr>
          <a:xfrm>
            <a:off x="917448" y="1165947"/>
            <a:ext cx="6107503" cy="5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err="1" smtClean="0"/>
              <a:t>dROITS</a:t>
            </a:r>
            <a:r>
              <a:rPr lang="fr-FR" dirty="0" smtClean="0"/>
              <a:t> utilisateurs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4742"/>
              </p:ext>
            </p:extLst>
          </p:nvPr>
        </p:nvGraphicFramePr>
        <p:xfrm>
          <a:off x="561978" y="1642620"/>
          <a:ext cx="9892662" cy="4415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674"/>
                <a:gridCol w="1165219"/>
                <a:gridCol w="1165219"/>
                <a:gridCol w="1165219"/>
                <a:gridCol w="1165219"/>
                <a:gridCol w="1450674"/>
                <a:gridCol w="1165219"/>
                <a:gridCol w="1165219"/>
              </a:tblGrid>
              <a:tr h="5515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400" b="1" u="sng" strike="noStrike" dirty="0">
                          <a:effectLst/>
                        </a:rPr>
                        <a:t>Organisateur</a:t>
                      </a:r>
                      <a:endParaRPr lang="fr-FR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publication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saison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✔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4891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400" b="1" u="sng" strike="noStrike" dirty="0">
                          <a:effectLst/>
                        </a:rPr>
                        <a:t>Adhérent</a:t>
                      </a:r>
                      <a:endParaRPr lang="fr-FR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publication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saison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AutoShape 1" descr="✔"/>
          <p:cNvSpPr>
            <a:spLocks noChangeAspect="1" noChangeArrowheads="1"/>
          </p:cNvSpPr>
          <p:nvPr/>
        </p:nvSpPr>
        <p:spPr bwMode="auto">
          <a:xfrm>
            <a:off x="6782435" y="24030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AutoShape 1" descr="✔"/>
          <p:cNvSpPr>
            <a:spLocks noChangeAspect="1" noChangeArrowheads="1"/>
          </p:cNvSpPr>
          <p:nvPr/>
        </p:nvSpPr>
        <p:spPr bwMode="auto">
          <a:xfrm>
            <a:off x="6782435" y="25855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AutoShape 1" descr="✔"/>
          <p:cNvSpPr>
            <a:spLocks noChangeAspect="1" noChangeArrowheads="1"/>
          </p:cNvSpPr>
          <p:nvPr/>
        </p:nvSpPr>
        <p:spPr bwMode="auto">
          <a:xfrm>
            <a:off x="6782435" y="2769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AutoShape 1" descr="✔"/>
          <p:cNvSpPr>
            <a:spLocks noChangeAspect="1" noChangeArrowheads="1"/>
          </p:cNvSpPr>
          <p:nvPr/>
        </p:nvSpPr>
        <p:spPr bwMode="auto">
          <a:xfrm>
            <a:off x="6782435" y="29523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AutoShape 1" descr="✔"/>
          <p:cNvSpPr>
            <a:spLocks noChangeAspect="1" noChangeArrowheads="1"/>
          </p:cNvSpPr>
          <p:nvPr/>
        </p:nvSpPr>
        <p:spPr bwMode="auto">
          <a:xfrm>
            <a:off x="6782435" y="33174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AutoShape 1" descr="✔"/>
          <p:cNvSpPr>
            <a:spLocks noChangeAspect="1" noChangeArrowheads="1"/>
          </p:cNvSpPr>
          <p:nvPr/>
        </p:nvSpPr>
        <p:spPr bwMode="auto">
          <a:xfrm>
            <a:off x="6782435" y="3499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AutoShape 1" descr="✔"/>
          <p:cNvSpPr>
            <a:spLocks noChangeAspect="1" noChangeArrowheads="1"/>
          </p:cNvSpPr>
          <p:nvPr/>
        </p:nvSpPr>
        <p:spPr bwMode="auto">
          <a:xfrm>
            <a:off x="6782435" y="3684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AutoShape 1" descr="✔"/>
          <p:cNvSpPr>
            <a:spLocks noChangeAspect="1" noChangeArrowheads="1"/>
          </p:cNvSpPr>
          <p:nvPr/>
        </p:nvSpPr>
        <p:spPr bwMode="auto">
          <a:xfrm>
            <a:off x="6782435" y="38667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AutoShape 1" descr="✔"/>
          <p:cNvSpPr>
            <a:spLocks noChangeAspect="1" noChangeArrowheads="1"/>
          </p:cNvSpPr>
          <p:nvPr/>
        </p:nvSpPr>
        <p:spPr bwMode="auto">
          <a:xfrm>
            <a:off x="6782435" y="40492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DATAPUMP – Sauvegarde de LA BDD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02012" cy="223723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L'export de la base de </a:t>
            </a:r>
            <a:r>
              <a:rPr lang="fr-FR" dirty="0" smtClean="0"/>
              <a:t>données </a:t>
            </a:r>
            <a:r>
              <a:rPr lang="fr-FR" dirty="0"/>
              <a:t>se fait </a:t>
            </a:r>
            <a:r>
              <a:rPr lang="fr-FR" dirty="0" smtClean="0"/>
              <a:t>en </a:t>
            </a:r>
            <a:r>
              <a:rPr lang="fr-FR" dirty="0"/>
              <a:t>une ligne de commande sous cmd avec la commande ci-dessous : </a:t>
            </a:r>
          </a:p>
          <a:p>
            <a:pPr marL="0" indent="0">
              <a:buNone/>
            </a:pPr>
            <a:r>
              <a:rPr lang="en-US" i="1" dirty="0" err="1"/>
              <a:t>expdp</a:t>
            </a:r>
            <a:r>
              <a:rPr lang="en-US" i="1" dirty="0"/>
              <a:t> cda5pani_proj/cda5pani_proj@oradev 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DIRECTORY=savbase_cda5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dumpfile</a:t>
            </a:r>
            <a:r>
              <a:rPr lang="fr-FR" i="1" dirty="0" smtClean="0"/>
              <a:t>=2021-08-25-cda5pani_proj.dmp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logfile=cda5pani_proj.log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SCHEMAS=cda5pani_proj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931" r="60938" b="70889"/>
          <a:stretch/>
        </p:blipFill>
        <p:spPr>
          <a:xfrm>
            <a:off x="883920" y="4298569"/>
            <a:ext cx="996126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personnelle</a:t>
            </a:r>
          </a:p>
          <a:p>
            <a:r>
              <a:rPr lang="fr-FR" dirty="0" smtClean="0"/>
              <a:t>Introduction au fil rouge</a:t>
            </a:r>
          </a:p>
          <a:p>
            <a:pPr lvl="1"/>
            <a:r>
              <a:rPr lang="fr-FR" dirty="0" smtClean="0"/>
              <a:t>Présentation du fil rouge dans le cursus</a:t>
            </a:r>
          </a:p>
          <a:p>
            <a:pPr lvl="1"/>
            <a:r>
              <a:rPr lang="fr-FR" dirty="0" smtClean="0"/>
              <a:t>Gestion du temps</a:t>
            </a:r>
          </a:p>
          <a:p>
            <a:r>
              <a:rPr lang="fr-FR" dirty="0" smtClean="0"/>
              <a:t>Analyse des besoins et création de la base</a:t>
            </a:r>
          </a:p>
          <a:p>
            <a:r>
              <a:rPr lang="fr-FR" dirty="0" smtClean="0"/>
              <a:t>Tests de fonctionnalité</a:t>
            </a:r>
          </a:p>
          <a:p>
            <a:r>
              <a:rPr lang="fr-FR" dirty="0" smtClean="0"/>
              <a:t>Bilan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4" y="1758981"/>
            <a:ext cx="8755892" cy="5099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/>
              <a:t>Gestion du temps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23560" y="6272783"/>
            <a:ext cx="6327648" cy="365125"/>
          </a:xfrm>
        </p:spPr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3240" y="2990160"/>
            <a:ext cx="2710706" cy="175734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3240" y="2449902"/>
            <a:ext cx="2710706" cy="184332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73240" y="3874770"/>
            <a:ext cx="2710706" cy="205740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92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 err="1" smtClean="0"/>
              <a:t>Competences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51376"/>
          </a:xfrm>
        </p:spPr>
        <p:txBody>
          <a:bodyPr>
            <a:normAutofit/>
          </a:bodyPr>
          <a:lstStyle/>
          <a:p>
            <a:r>
              <a:rPr lang="fr-FR" b="1" dirty="0" smtClean="0"/>
              <a:t>Compétences techniques acquises</a:t>
            </a:r>
            <a:r>
              <a:rPr lang="fr-FR" b="1" dirty="0" smtClean="0"/>
              <a:t> </a:t>
            </a:r>
            <a:r>
              <a:rPr lang="fr-FR" b="1" dirty="0" smtClean="0"/>
              <a:t>: </a:t>
            </a:r>
          </a:p>
          <a:p>
            <a:pPr lvl="1"/>
            <a:r>
              <a:rPr lang="fr-FR" dirty="0" smtClean="0"/>
              <a:t>Création de bases de données</a:t>
            </a:r>
          </a:p>
          <a:p>
            <a:pPr lvl="1"/>
            <a:r>
              <a:rPr lang="fr-FR" dirty="0" err="1" smtClean="0"/>
              <a:t>Requêtage</a:t>
            </a:r>
            <a:endParaRPr lang="fr-FR" dirty="0" smtClean="0"/>
          </a:p>
          <a:p>
            <a:pPr lvl="1"/>
            <a:r>
              <a:rPr lang="fr-FR" dirty="0" smtClean="0"/>
              <a:t>Programmation</a:t>
            </a:r>
          </a:p>
          <a:p>
            <a:pPr lvl="1"/>
            <a:endParaRPr lang="fr-FR" dirty="0"/>
          </a:p>
          <a:p>
            <a:r>
              <a:rPr lang="fr-FR" b="1" dirty="0" smtClean="0"/>
              <a:t>Difficultés : </a:t>
            </a:r>
          </a:p>
          <a:p>
            <a:pPr lvl="1"/>
            <a:r>
              <a:rPr lang="fr-FR" dirty="0" smtClean="0"/>
              <a:t>Quantité d’étapes à traiter</a:t>
            </a:r>
          </a:p>
          <a:p>
            <a:pPr lvl="1"/>
            <a:r>
              <a:rPr lang="fr-FR" dirty="0" smtClean="0"/>
              <a:t>Itérations entre MCD, jeux de données et tests de fonctionnalité</a:t>
            </a:r>
          </a:p>
          <a:p>
            <a:pPr lvl="1"/>
            <a:r>
              <a:rPr lang="fr-FR" dirty="0" smtClean="0"/>
              <a:t>Challenge sur le PLSQL</a:t>
            </a:r>
          </a:p>
          <a:p>
            <a:pPr lvl="1"/>
            <a:endParaRPr lang="fr-FR" dirty="0"/>
          </a:p>
          <a:p>
            <a:r>
              <a:rPr lang="fr-FR" b="1" dirty="0" smtClean="0"/>
              <a:t>Compétences non </a:t>
            </a:r>
            <a:r>
              <a:rPr lang="fr-FR" b="1" dirty="0" smtClean="0"/>
              <a:t>techniques développées </a:t>
            </a:r>
            <a:r>
              <a:rPr lang="fr-FR" b="1" dirty="0" smtClean="0"/>
              <a:t>: </a:t>
            </a:r>
          </a:p>
          <a:p>
            <a:pPr lvl="1"/>
            <a:r>
              <a:rPr lang="fr-FR" dirty="0" smtClean="0"/>
              <a:t>Interaction avec mes camarades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208" y="2747772"/>
            <a:ext cx="10058400" cy="1609344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Emilie Paniagua, 38 ans, originaire </a:t>
            </a:r>
            <a:r>
              <a:rPr lang="fr-FR" dirty="0" smtClean="0"/>
              <a:t>d’Auvergne</a:t>
            </a:r>
            <a:endParaRPr lang="fr-FR" dirty="0" smtClean="0"/>
          </a:p>
          <a:p>
            <a:r>
              <a:rPr lang="fr-FR" dirty="0" smtClean="0"/>
              <a:t>Diplômes : </a:t>
            </a:r>
          </a:p>
          <a:p>
            <a:pPr lvl="1"/>
            <a:r>
              <a:rPr lang="fr-FR" dirty="0" smtClean="0"/>
              <a:t>Ingénieur en physique</a:t>
            </a:r>
          </a:p>
          <a:p>
            <a:pPr lvl="1"/>
            <a:r>
              <a:rPr lang="fr-FR" dirty="0" smtClean="0"/>
              <a:t>Mastère de commerce franco chinois</a:t>
            </a:r>
          </a:p>
          <a:p>
            <a:r>
              <a:rPr lang="fr-FR" dirty="0" smtClean="0"/>
              <a:t>Premiers métiers dans le solaire et le SAV</a:t>
            </a:r>
          </a:p>
          <a:p>
            <a:r>
              <a:rPr lang="fr-FR" dirty="0" smtClean="0"/>
              <a:t>Reconversion dans l’informatique grâce aux ESRP et à mes amis développeurs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 fil rouge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Jalon 1 : Base de données</a:t>
            </a:r>
          </a:p>
          <a:p>
            <a:r>
              <a:rPr lang="fr-FR" dirty="0" smtClean="0"/>
              <a:t>Jalon 2 : Application web</a:t>
            </a:r>
          </a:p>
          <a:p>
            <a:r>
              <a:rPr lang="fr-FR" dirty="0" smtClean="0"/>
              <a:t>Jalon 3 : Application desktop – fin du projet</a:t>
            </a:r>
          </a:p>
          <a:p>
            <a:r>
              <a:rPr lang="fr-FR" dirty="0" smtClean="0"/>
              <a:t>Jalon 4 : Nouveau projet – Applications multicouches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1514" r="10742"/>
          <a:stretch/>
        </p:blipFill>
        <p:spPr>
          <a:xfrm>
            <a:off x="629901" y="1576006"/>
            <a:ext cx="10498347" cy="286383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6762" y="4563374"/>
            <a:ext cx="233086" cy="102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MOTO CLUB MILLAU PASSION (</a:t>
            </a:r>
            <a:r>
              <a:rPr lang="fr-FR" dirty="0" err="1" smtClean="0"/>
              <a:t>mcmp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Sorties </a:t>
            </a:r>
            <a:r>
              <a:rPr lang="fr-FR" dirty="0" smtClean="0"/>
              <a:t>en deux roues motorisées</a:t>
            </a:r>
          </a:p>
          <a:p>
            <a:r>
              <a:rPr lang="fr-FR" dirty="0" smtClean="0"/>
              <a:t>Les participants : </a:t>
            </a:r>
            <a:r>
              <a:rPr lang="fr-FR" dirty="0" smtClean="0"/>
              <a:t>des </a:t>
            </a:r>
            <a:r>
              <a:rPr lang="fr-FR" dirty="0" smtClean="0"/>
              <a:t>adhérents, des organisateurs, des </a:t>
            </a:r>
            <a:r>
              <a:rPr lang="fr-FR" dirty="0" smtClean="0"/>
              <a:t>invités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=&gt;Souhait : une </a:t>
            </a:r>
            <a:r>
              <a:rPr lang="fr-FR" dirty="0" smtClean="0"/>
              <a:t>application pour gérer la  communication, </a:t>
            </a:r>
            <a:r>
              <a:rPr lang="fr-FR" dirty="0" smtClean="0"/>
              <a:t>les adhésions, les inscriptions aux sorties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Mon rôle : concevoir une application qui réponde à leurs attentes </a:t>
            </a:r>
          </a:p>
          <a:p>
            <a:pPr marL="27432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 1 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compétences mises en œuvre : </a:t>
            </a:r>
            <a:endParaRPr lang="fr-FR" dirty="0" smtClean="0"/>
          </a:p>
          <a:p>
            <a:pPr lvl="1"/>
            <a:r>
              <a:rPr lang="fr-FR" b="1" u="sng" dirty="0" smtClean="0"/>
              <a:t>Concevoir </a:t>
            </a:r>
            <a:r>
              <a:rPr lang="fr-FR" b="1" u="sng" dirty="0"/>
              <a:t>une base de </a:t>
            </a:r>
            <a:r>
              <a:rPr lang="fr-FR" b="1" u="sng" dirty="0" smtClean="0"/>
              <a:t>données (BDD)</a:t>
            </a:r>
          </a:p>
          <a:p>
            <a:pPr lvl="2"/>
            <a:r>
              <a:rPr lang="fr-FR" dirty="0" smtClean="0"/>
              <a:t>Outils d’analyse du cahier des </a:t>
            </a:r>
            <a:r>
              <a:rPr lang="fr-FR" dirty="0" smtClean="0"/>
              <a:t>charges</a:t>
            </a:r>
          </a:p>
          <a:p>
            <a:pPr lvl="2"/>
            <a:endParaRPr lang="fr-FR" dirty="0"/>
          </a:p>
          <a:p>
            <a:pPr lvl="1"/>
            <a:r>
              <a:rPr lang="fr-FR" b="1" u="sng" dirty="0"/>
              <a:t>Mettre en place une base de </a:t>
            </a:r>
            <a:r>
              <a:rPr lang="fr-FR" b="1" u="sng" dirty="0" smtClean="0"/>
              <a:t>données</a:t>
            </a:r>
          </a:p>
          <a:p>
            <a:pPr lvl="2"/>
            <a:r>
              <a:rPr lang="fr-FR" dirty="0" smtClean="0"/>
              <a:t>Fichiers de création, d’insertion de jeux de données</a:t>
            </a:r>
          </a:p>
          <a:p>
            <a:pPr lvl="2"/>
            <a:r>
              <a:rPr lang="fr-FR" dirty="0" smtClean="0"/>
              <a:t>Requêtes </a:t>
            </a:r>
            <a:r>
              <a:rPr lang="fr-FR" dirty="0" smtClean="0"/>
              <a:t>de </a:t>
            </a:r>
            <a:r>
              <a:rPr lang="fr-FR" dirty="0" smtClean="0"/>
              <a:t>tests</a:t>
            </a:r>
          </a:p>
          <a:p>
            <a:pPr lvl="2"/>
            <a:endParaRPr lang="fr-FR" dirty="0"/>
          </a:p>
          <a:p>
            <a:pPr lvl="1"/>
            <a:r>
              <a:rPr lang="fr-FR" b="1" u="sng" dirty="0"/>
              <a:t>Développer des composants dans le langage d'une base de </a:t>
            </a:r>
            <a:r>
              <a:rPr lang="fr-FR" b="1" u="sng" dirty="0" smtClean="0"/>
              <a:t>données</a:t>
            </a:r>
            <a:endParaRPr lang="fr-FR" b="1" u="sng" dirty="0" smtClean="0"/>
          </a:p>
          <a:p>
            <a:pPr lvl="2"/>
            <a:r>
              <a:rPr lang="fr-FR" dirty="0" smtClean="0"/>
              <a:t>Emploi d’un langage de programmation propre à Oracle : le PLSQL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</a:t>
            </a:r>
            <a:r>
              <a:rPr lang="fr-FR" dirty="0" smtClean="0"/>
              <a:t>temps et du projet </a:t>
            </a:r>
            <a:r>
              <a:rPr lang="fr-FR" dirty="0"/>
              <a:t>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25 </a:t>
            </a:r>
            <a:r>
              <a:rPr lang="fr-FR" dirty="0"/>
              <a:t>séances d’une demi </a:t>
            </a:r>
            <a:r>
              <a:rPr lang="fr-FR" dirty="0" smtClean="0"/>
              <a:t>journée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Planifier</a:t>
            </a:r>
          </a:p>
          <a:p>
            <a:pPr lvl="2"/>
            <a:r>
              <a:rPr lang="fr-FR" dirty="0" smtClean="0"/>
              <a:t>Faire </a:t>
            </a:r>
          </a:p>
          <a:p>
            <a:pPr lvl="2"/>
            <a:r>
              <a:rPr lang="fr-FR" dirty="0" smtClean="0"/>
              <a:t>Vérifier</a:t>
            </a:r>
          </a:p>
          <a:p>
            <a:pPr lvl="2"/>
            <a:r>
              <a:rPr lang="fr-FR" dirty="0" smtClean="0"/>
              <a:t>(Ré)agir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Suivi avec un tableau </a:t>
            </a:r>
            <a:r>
              <a:rPr lang="fr-FR" dirty="0" err="1" smtClean="0"/>
              <a:t>Trello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Suivi avec un Excel</a:t>
            </a:r>
          </a:p>
          <a:p>
            <a:pPr lvl="1"/>
            <a:r>
              <a:rPr lang="fr-FR" dirty="0" smtClean="0">
                <a:hlinkClick r:id="rId2"/>
              </a:rPr>
              <a:t>Enregistrement avec Git et </a:t>
            </a:r>
            <a:r>
              <a:rPr lang="fr-FR" dirty="0" err="1" smtClean="0">
                <a:hlinkClick r:id="rId2"/>
              </a:rPr>
              <a:t>Github</a:t>
            </a:r>
            <a:endParaRPr lang="fr-FR" dirty="0" smtClean="0"/>
          </a:p>
          <a:p>
            <a:pPr lvl="1"/>
            <a:endParaRPr lang="fr-FR" dirty="0" smtClean="0"/>
          </a:p>
          <a:p>
            <a:pPr marL="548640" lvl="2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8" t="6424" r="20729" b="9623"/>
          <a:stretch/>
        </p:blipFill>
        <p:spPr bwMode="auto">
          <a:xfrm>
            <a:off x="6288657" y="2323352"/>
            <a:ext cx="3648974" cy="288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25375" t="15762" r="29172" b="3421"/>
          <a:stretch/>
        </p:blipFill>
        <p:spPr bwMode="auto">
          <a:xfrm>
            <a:off x="3587032" y="196907"/>
            <a:ext cx="7812488" cy="6661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734" y="553643"/>
            <a:ext cx="3390009" cy="5200176"/>
          </a:xfrm>
        </p:spPr>
        <p:txBody>
          <a:bodyPr>
            <a:normAutofit/>
          </a:bodyPr>
          <a:lstStyle/>
          <a:p>
            <a:r>
              <a:rPr lang="fr-FR" dirty="0" smtClean="0"/>
              <a:t>Analyse des </a:t>
            </a:r>
            <a:r>
              <a:rPr lang="fr-FR" dirty="0" smtClean="0"/>
              <a:t>besoins </a:t>
            </a:r>
            <a:r>
              <a:rPr lang="fr-FR" dirty="0" smtClean="0"/>
              <a:t>– use case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8136" y="75906"/>
            <a:ext cx="10058400" cy="987235"/>
          </a:xfrm>
        </p:spPr>
        <p:txBody>
          <a:bodyPr/>
          <a:lstStyle/>
          <a:p>
            <a:r>
              <a:rPr lang="fr-FR" dirty="0" smtClean="0"/>
              <a:t>Scénario significatif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638" y="836763"/>
            <a:ext cx="11350772" cy="58011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/>
              <a:t>Objectif </a:t>
            </a:r>
            <a:r>
              <a:rPr lang="fr-FR" sz="1600" b="1" dirty="0"/>
              <a:t>:</a:t>
            </a:r>
            <a:r>
              <a:rPr lang="fr-FR" sz="1600" dirty="0"/>
              <a:t> Permettre d'ajouter sa photo de profil.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Acteurs :</a:t>
            </a:r>
            <a:r>
              <a:rPr lang="fr-FR" sz="1600" dirty="0"/>
              <a:t> l'adhérent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Date :</a:t>
            </a:r>
            <a:r>
              <a:rPr lang="fr-FR" sz="1600" dirty="0"/>
              <a:t> le 17/08/2021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Responsable :</a:t>
            </a:r>
            <a:r>
              <a:rPr lang="fr-FR" sz="1600" dirty="0"/>
              <a:t> Emilie Paniagua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Version :</a:t>
            </a:r>
            <a:r>
              <a:rPr lang="fr-FR" sz="1600" dirty="0"/>
              <a:t> </a:t>
            </a:r>
            <a:r>
              <a:rPr lang="fr-FR" sz="1600" dirty="0" smtClean="0"/>
              <a:t>3.0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Préconditions : </a:t>
            </a:r>
            <a:r>
              <a:rPr lang="fr-FR" sz="1600" dirty="0"/>
              <a:t>l'adhérent visualise ses informations personnelles. Le système présente une photo de profil par défaut</a:t>
            </a:r>
            <a:r>
              <a:rPr lang="fr-FR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Scénario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choisit une photo depuis sa galerie ou son ordinateur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valide son choix de photo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système stocke la photo associée à </a:t>
            </a:r>
            <a:r>
              <a:rPr lang="fr-FR" sz="1600" dirty="0" smtClean="0"/>
              <a:t>l'utilisateur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Alternatives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ne choisit pas de photo de profil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 système laisse un avatar par </a:t>
            </a:r>
            <a:r>
              <a:rPr lang="fr-FR" sz="1600" dirty="0" smtClean="0"/>
              <a:t>défaut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Exceptions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Si le système n'arrive temporairement pas à joindre la base de données, il affiche un message d'erreur du type : "connexion à la base de données impossible, veuillez réessayer plus tard</a:t>
            </a:r>
            <a:r>
              <a:rPr lang="fr-FR" sz="1600" dirty="0" smtClean="0"/>
              <a:t>".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err="1"/>
              <a:t>Postconditions</a:t>
            </a:r>
            <a:r>
              <a:rPr lang="fr-FR" sz="1600" b="1" dirty="0"/>
              <a:t>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a correctement inséré sa photo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système affiche sa page de profil, comprenant sa photo correctement affichée.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769320" y="508091"/>
            <a:ext cx="437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Cas : "Ajouter sa photo de profil"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0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2042</TotalTime>
  <Words>966</Words>
  <Application>Microsoft Office PowerPoint</Application>
  <PresentationFormat>Grand écran</PresentationFormat>
  <Paragraphs>378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SimSun</vt:lpstr>
      <vt:lpstr>Calibri</vt:lpstr>
      <vt:lpstr>Rockwell</vt:lpstr>
      <vt:lpstr>Rockwell Condensed</vt:lpstr>
      <vt:lpstr>Times New Roman</vt:lpstr>
      <vt:lpstr>Wingdings</vt:lpstr>
      <vt:lpstr>Type de bois</vt:lpstr>
      <vt:lpstr>Moto club Millau Passion</vt:lpstr>
      <vt:lpstr>Plan de la présentation</vt:lpstr>
      <vt:lpstr>Présentation personnelle</vt:lpstr>
      <vt:lpstr>Introduction au fil rouge</vt:lpstr>
      <vt:lpstr>MOTO CLUB MILLAU PASSION (mcmp)</vt:lpstr>
      <vt:lpstr>Jalon 1 :  </vt:lpstr>
      <vt:lpstr>Gestion du temps et du projet :  </vt:lpstr>
      <vt:lpstr>Analyse des besoins – use case</vt:lpstr>
      <vt:lpstr>Scénario significatif</vt:lpstr>
      <vt:lpstr>Dictionnaire de données - extrait</vt:lpstr>
      <vt:lpstr>Valeurs calculées et règles de gestion - extrait</vt:lpstr>
      <vt:lpstr>MCD</vt:lpstr>
      <vt:lpstr>Diagramme d’occurrence, cardinalités</vt:lpstr>
      <vt:lpstr>MLD et MPD</vt:lpstr>
      <vt:lpstr>Create table et inserts - extraits</vt:lpstr>
      <vt:lpstr>Tests de fonctionnalité  Requêtes SQL - eXTRAIT</vt:lpstr>
      <vt:lpstr>Test de fonctionnalité - PLSQL</vt:lpstr>
      <vt:lpstr>dROITS utilisateurs</vt:lpstr>
      <vt:lpstr>DATAPUMP – Sauvegarde de LA BDD</vt:lpstr>
      <vt:lpstr>Bilan - Gestion du temps </vt:lpstr>
      <vt:lpstr>Bilan - Competences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Motoclub Millau Passion</dc:title>
  <dc:creator>Emilie ep. Paniagua</dc:creator>
  <cp:lastModifiedBy>Emilie ep. Paniagua</cp:lastModifiedBy>
  <cp:revision>54</cp:revision>
  <dcterms:created xsi:type="dcterms:W3CDTF">2021-08-29T09:50:52Z</dcterms:created>
  <dcterms:modified xsi:type="dcterms:W3CDTF">2021-08-31T15:07:02Z</dcterms:modified>
</cp:coreProperties>
</file>