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 bookmarkIdSeed="19">
  <p:sldMasterIdLst>
    <p:sldMasterId id="214748384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3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03E146A-AEB5-4771-9E65-B0AA528092C4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Section sans titre" id="{04649E43-2D31-4ECD-9524-24D6750D5B8E}">
          <p14:sldIdLst/>
        </p14:section>
        <p14:section name="Section sans titre" id="{A85876CF-E646-42F8-A27A-E99990E6FCCF}">
          <p14:sldIdLst>
            <p14:sldId id="274"/>
            <p14:sldId id="275"/>
            <p14:sldId id="263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7EA8-7BD8-40A5-8F18-27F9B4D31F4A}" type="datetimeFigureOut">
              <a:rPr lang="fr-FR" smtClean="0"/>
              <a:t>30/08/2021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570B0-875D-4FF0-9F7B-591A6AFAB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1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570B0-875D-4FF0-9F7B-591A6AFABD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7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8538-1108-40C6-BB08-C8810D84275A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0D79-A902-4A06-B402-19C71438B015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6DB9-C23C-4059-B8D4-FF5DD3E660D1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9CCF-F14C-4A8D-A934-9B4C29779AD8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F50D916-32B1-4A09-9E73-3D4F38E1686F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4A9-4340-447C-831C-EE9EF572CBA9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8C1C-D3EA-4E03-9749-C72D3569CF1A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D399-E3C8-43FD-8207-B638D8F23C62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C6DE-E539-42EC-9C55-5A0C2212A4B2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17F9-AC9A-4CE7-B647-2BD5DF361AE5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E39C-6090-4A1E-B3ED-ADC8C0F2ED6D}" type="datetime1">
              <a:rPr lang="en-US" smtClean="0"/>
              <a:t>8/30/2021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069564-D055-49C2-BFE5-2E6982CCED3B}" type="datetime1">
              <a:rPr lang="en-US" smtClean="0"/>
              <a:t>8/30/2021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Emilie Paniagua - CDA05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Moto club </a:t>
            </a:r>
            <a:r>
              <a:rPr lang="fr-FR" dirty="0" smtClean="0"/>
              <a:t>Millau Passion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dirty="0" smtClean="0"/>
              <a:t>Projet fil rouge – Emilie Paniagua – CDA05</a:t>
            </a:r>
          </a:p>
          <a:p>
            <a:pPr>
              <a:spcBef>
                <a:spcPts val="0"/>
              </a:spcBef>
            </a:pPr>
            <a:r>
              <a:rPr lang="fr-FR" dirty="0" smtClean="0"/>
              <a:t>	</a:t>
            </a:r>
            <a:r>
              <a:rPr lang="fr-FR" b="1" u="sng" dirty="0" smtClean="0"/>
              <a:t>Activité 2 : </a:t>
            </a:r>
            <a:r>
              <a:rPr lang="fr-FR" dirty="0" smtClean="0"/>
              <a:t>concevoir et développer </a:t>
            </a:r>
          </a:p>
          <a:p>
            <a:pPr>
              <a:spcBef>
                <a:spcPts val="0"/>
              </a:spcBef>
            </a:pPr>
            <a:r>
              <a:rPr lang="fr-FR" dirty="0"/>
              <a:t>	</a:t>
            </a:r>
            <a:r>
              <a:rPr lang="fr-FR" dirty="0" smtClean="0"/>
              <a:t>la persistance des données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47" y="3614557"/>
            <a:ext cx="2057400" cy="200977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42" y="5458968"/>
            <a:ext cx="2156604" cy="13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/>
          <a:lstStyle/>
          <a:p>
            <a:r>
              <a:rPr lang="fr-FR" dirty="0" smtClean="0"/>
              <a:t>Dictionnaire de données - extrait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30602"/>
              </p:ext>
            </p:extLst>
          </p:nvPr>
        </p:nvGraphicFramePr>
        <p:xfrm>
          <a:off x="1088136" y="1842053"/>
          <a:ext cx="8113903" cy="3988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2565"/>
                <a:gridCol w="2929527"/>
                <a:gridCol w="1171811"/>
              </a:tblGrid>
              <a:tr h="2278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Libellé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Code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Type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403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Id du membre : adhérent ou organisateur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Id_Membre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number(10)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nom du membre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prénom du membre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Prenom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email du membre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email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403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Est un organisateur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IsOrganisateur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Number(1)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403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Date de naissance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Date_Naissance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Timestamp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Numéro de voie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No_Voie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Nom de rue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Nom_De_Rue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Code postal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Code_Postal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Ville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Ville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Pays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Pays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Login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Login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Mot de Passe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mdp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Varchar2(50)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685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Numéro de Téléphone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NoTel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Varchar2(50)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28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Valeurs calculées et règles de gestion - extrait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27951"/>
              </p:ext>
            </p:extLst>
          </p:nvPr>
        </p:nvGraphicFramePr>
        <p:xfrm>
          <a:off x="1088136" y="2678207"/>
          <a:ext cx="9632873" cy="701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63740"/>
                <a:gridCol w="3477952"/>
                <a:gridCol w="1391181"/>
              </a:tblGrid>
              <a:tr h="3505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valeurs calculées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505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nombre de participants à une activité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effectLst/>
                        </a:rPr>
                        <a:t>number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77028"/>
              </p:ext>
            </p:extLst>
          </p:nvPr>
        </p:nvGraphicFramePr>
        <p:xfrm>
          <a:off x="1069848" y="3734502"/>
          <a:ext cx="9651161" cy="1144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272"/>
                <a:gridCol w="8236889"/>
              </a:tblGrid>
              <a:tr h="4531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RGFAQ01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Les 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</a:rPr>
                        <a:t>activités comptent maximum 50 participants</a:t>
                      </a:r>
                      <a:endParaRPr lang="fr-FR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49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RGFAQ02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On peut s'inscrire maxi 5 jours avant la date de début de l'activité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RGFAQ03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 smtClean="0">
                          <a:effectLst/>
                        </a:rPr>
                        <a:t>L'application </a:t>
                      </a:r>
                      <a:r>
                        <a:rPr lang="fr-FR" sz="2000" dirty="0">
                          <a:effectLst/>
                        </a:rPr>
                        <a:t>doit savoir si un adhérent a payé ou pas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4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0087" y="2121408"/>
            <a:ext cx="1961323" cy="4050792"/>
          </a:xfrm>
        </p:spPr>
        <p:txBody>
          <a:bodyPr/>
          <a:lstStyle/>
          <a:p>
            <a:r>
              <a:rPr lang="fr-FR" dirty="0" smtClean="0"/>
              <a:t>Modèle Conceptuel de données</a:t>
            </a:r>
          </a:p>
          <a:p>
            <a:endParaRPr lang="fr-FR" dirty="0"/>
          </a:p>
          <a:p>
            <a:r>
              <a:rPr lang="fr-FR" dirty="0" smtClean="0"/>
              <a:t>7 tables</a:t>
            </a:r>
          </a:p>
          <a:p>
            <a:pPr lvl="1"/>
            <a:r>
              <a:rPr lang="fr-FR" dirty="0" smtClean="0"/>
              <a:t>Dont 2 tables associatives</a:t>
            </a:r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Image 6"/>
          <p:cNvPicPr/>
          <p:nvPr/>
        </p:nvPicPr>
        <p:blipFill rotWithShape="1">
          <a:blip r:embed="rId2"/>
          <a:srcRect l="642" t="15291" r="34663" b="13997"/>
          <a:stretch/>
        </p:blipFill>
        <p:spPr bwMode="auto">
          <a:xfrm>
            <a:off x="2491410" y="291548"/>
            <a:ext cx="9459798" cy="5880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726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03"/>
          <a:stretch/>
        </p:blipFill>
        <p:spPr bwMode="auto">
          <a:xfrm>
            <a:off x="3305807" y="3673107"/>
            <a:ext cx="7822441" cy="27034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d’occurrence, cardinalités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41"/>
          <a:stretch/>
        </p:blipFill>
        <p:spPr bwMode="auto">
          <a:xfrm>
            <a:off x="1238443" y="1802269"/>
            <a:ext cx="5122601" cy="19746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521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fr-FR" dirty="0" smtClean="0"/>
              <a:t>MLD et MPD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42060"/>
            <a:ext cx="3532632" cy="4050792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4000" b="1" dirty="0" smtClean="0"/>
              <a:t>Membre = (</a:t>
            </a:r>
            <a:r>
              <a:rPr lang="fr-FR" sz="4000" b="1" u="sng" dirty="0" err="1" smtClean="0"/>
              <a:t>Id_Membre</a:t>
            </a:r>
            <a:r>
              <a:rPr lang="fr-FR" sz="4000" b="1" i="1" dirty="0" smtClean="0"/>
              <a:t> NUMBER(10)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smtClean="0"/>
              <a:t>Nom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Prenom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smtClean="0"/>
              <a:t>email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IsOrganisateur</a:t>
            </a:r>
            <a:r>
              <a:rPr lang="fr-FR" sz="4000" i="1" dirty="0" smtClean="0"/>
              <a:t> NUMBER(1)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Date_Naissance</a:t>
            </a:r>
            <a:r>
              <a:rPr lang="fr-FR" sz="4000" i="1" dirty="0" smtClean="0"/>
              <a:t> TIMESTAMP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Photo_Profil</a:t>
            </a:r>
            <a:r>
              <a:rPr lang="fr-FR" sz="4000" i="1" dirty="0" smtClean="0"/>
              <a:t> BLOB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No_Voie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Nom_De_Rue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Code_Postal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smtClean="0"/>
              <a:t>Ville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smtClean="0"/>
              <a:t>Pays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b="1" dirty="0" smtClean="0"/>
              <a:t>Login</a:t>
            </a:r>
            <a:r>
              <a:rPr lang="fr-FR" sz="4000" b="1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mdp</a:t>
            </a:r>
            <a:r>
              <a:rPr lang="fr-FR" sz="4000" b="1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NoTel</a:t>
            </a:r>
            <a:r>
              <a:rPr lang="fr-FR" sz="4000" i="1" dirty="0" smtClean="0"/>
              <a:t> VARCHAR2(50)</a:t>
            </a:r>
            <a:r>
              <a:rPr lang="fr-FR" sz="4000" b="1" dirty="0" smtClean="0"/>
              <a:t>);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smtClean="0"/>
              <a:t>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b="1" dirty="0" err="1" smtClean="0"/>
              <a:t>Activite</a:t>
            </a:r>
            <a:r>
              <a:rPr lang="fr-FR" sz="4000" b="1" dirty="0" smtClean="0"/>
              <a:t> = (</a:t>
            </a:r>
            <a:r>
              <a:rPr lang="fr-FR" sz="4000" b="1" u="sng" dirty="0" err="1" smtClean="0"/>
              <a:t>Id_Activite</a:t>
            </a:r>
            <a:r>
              <a:rPr lang="fr-FR" sz="4000" b="1" i="1" dirty="0" smtClean="0"/>
              <a:t> NUMBER(10)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Nom_Activite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Description_Activite</a:t>
            </a:r>
            <a:r>
              <a:rPr lang="fr-FR" sz="4000" i="1" dirty="0" smtClean="0"/>
              <a:t> VARCHAR2(500)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Destination_Activite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4000" dirty="0" err="1" smtClean="0"/>
              <a:t>Point_GPS_Activite</a:t>
            </a:r>
            <a:r>
              <a:rPr lang="fr-FR" sz="4000" i="1" dirty="0" smtClean="0"/>
              <a:t> VARCHAR2(50)</a:t>
            </a:r>
            <a:r>
              <a:rPr lang="fr-FR" sz="4000" dirty="0" smtClean="0"/>
              <a:t>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Date_Activite</a:t>
            </a:r>
            <a:r>
              <a:rPr lang="en-US" sz="4000" i="1" dirty="0" smtClean="0"/>
              <a:t> TIMESTAMP</a:t>
            </a:r>
            <a:r>
              <a:rPr lang="en-US" sz="4000" dirty="0" smtClean="0"/>
              <a:t>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Tarif_Adherent</a:t>
            </a:r>
            <a:r>
              <a:rPr lang="en-US" sz="4000" i="1" dirty="0" smtClean="0"/>
              <a:t> NUMBER(7,2)</a:t>
            </a:r>
            <a:r>
              <a:rPr lang="en-US" sz="4000" dirty="0" smtClean="0"/>
              <a:t>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Tarif_Invite</a:t>
            </a:r>
            <a:r>
              <a:rPr lang="en-US" sz="4000" i="1" dirty="0" smtClean="0"/>
              <a:t> NUMBER(7,2)</a:t>
            </a:r>
            <a:r>
              <a:rPr lang="en-US" sz="4000" dirty="0" smtClean="0"/>
              <a:t>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Type_Vehicule</a:t>
            </a:r>
            <a:r>
              <a:rPr lang="en-US" sz="4000" i="1" dirty="0" smtClean="0"/>
              <a:t> VARCHAR2(50)</a:t>
            </a:r>
            <a:r>
              <a:rPr lang="en-US" sz="4000" dirty="0" smtClean="0"/>
              <a:t>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Photo_Activite</a:t>
            </a:r>
            <a:r>
              <a:rPr lang="en-US" sz="4000" i="1" dirty="0" smtClean="0"/>
              <a:t> BLOB</a:t>
            </a:r>
            <a:r>
              <a:rPr lang="en-US" sz="4000" dirty="0" smtClean="0"/>
              <a:t>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dirty="0" err="1" smtClean="0"/>
              <a:t>Duree_Activite</a:t>
            </a:r>
            <a:r>
              <a:rPr lang="en-US" sz="4000" i="1" dirty="0" smtClean="0"/>
              <a:t> NUMBER(5,2), </a:t>
            </a:r>
            <a:endParaRPr lang="fr-FR" sz="4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4000" i="1" dirty="0" smtClean="0">
                <a:solidFill>
                  <a:srgbClr val="0070C0"/>
                </a:solidFill>
              </a:rPr>
              <a:t>#</a:t>
            </a:r>
            <a:r>
              <a:rPr lang="en-US" sz="4000" i="1" dirty="0" err="1" smtClean="0">
                <a:solidFill>
                  <a:srgbClr val="0070C0"/>
                </a:solidFill>
              </a:rPr>
              <a:t>Id_Membre</a:t>
            </a:r>
            <a:r>
              <a:rPr lang="en-US" sz="4000" b="1" dirty="0" smtClean="0"/>
              <a:t>);</a:t>
            </a:r>
            <a:endParaRPr lang="fr-FR" sz="4000" dirty="0" smtClean="0"/>
          </a:p>
          <a:p>
            <a:pPr>
              <a:spcBef>
                <a:spcPts val="0"/>
              </a:spcBef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179064" y="402781"/>
            <a:ext cx="3532632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4000" dirty="0"/>
              <a:t> 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b="1" dirty="0"/>
              <a:t>Photo = (</a:t>
            </a:r>
            <a:r>
              <a:rPr lang="en-US" sz="4000" b="1" u="sng" dirty="0" err="1"/>
              <a:t>Id_Photo</a:t>
            </a:r>
            <a:r>
              <a:rPr lang="en-US" sz="4000" b="1" i="1" dirty="0"/>
              <a:t> NUMBER(10)</a:t>
            </a:r>
            <a:r>
              <a:rPr lang="en-US" sz="4000" dirty="0"/>
              <a:t>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 err="1"/>
              <a:t>Fichier_Photo</a:t>
            </a:r>
            <a:r>
              <a:rPr lang="en-US" sz="4000" i="1" dirty="0"/>
              <a:t> BLOB</a:t>
            </a:r>
            <a:r>
              <a:rPr lang="en-US" sz="4000" dirty="0"/>
              <a:t>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 err="1"/>
              <a:t>Date_Publi_Photo</a:t>
            </a:r>
            <a:r>
              <a:rPr lang="en-US" sz="4000" i="1" dirty="0"/>
              <a:t> TIMESTAMP,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i="1" dirty="0">
                <a:solidFill>
                  <a:srgbClr val="0070C0"/>
                </a:solidFill>
              </a:rPr>
              <a:t>#</a:t>
            </a:r>
            <a:r>
              <a:rPr lang="en-US" sz="4000" i="1" dirty="0" err="1">
                <a:solidFill>
                  <a:srgbClr val="0070C0"/>
                </a:solidFill>
              </a:rPr>
              <a:t>Id_Activite</a:t>
            </a:r>
            <a:r>
              <a:rPr lang="en-US" sz="4000" i="1" dirty="0">
                <a:solidFill>
                  <a:srgbClr val="0070C0"/>
                </a:solidFill>
              </a:rPr>
              <a:t>, </a:t>
            </a:r>
            <a:endParaRPr lang="fr-FR" sz="4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i="1" dirty="0">
                <a:solidFill>
                  <a:srgbClr val="0070C0"/>
                </a:solidFill>
              </a:rPr>
              <a:t>#</a:t>
            </a:r>
            <a:r>
              <a:rPr lang="en-US" sz="4000" i="1" dirty="0" err="1">
                <a:solidFill>
                  <a:srgbClr val="0070C0"/>
                </a:solidFill>
              </a:rPr>
              <a:t>Id_Membre</a:t>
            </a:r>
            <a:r>
              <a:rPr lang="en-US" sz="4000" b="1" dirty="0"/>
              <a:t>);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/>
              <a:t> 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b="1" dirty="0"/>
              <a:t>Saison = (</a:t>
            </a:r>
            <a:r>
              <a:rPr lang="en-US" sz="4000" b="1" u="sng" dirty="0" err="1"/>
              <a:t>Id_Saison</a:t>
            </a:r>
            <a:r>
              <a:rPr lang="en-US" sz="4000" b="1" i="1" dirty="0"/>
              <a:t> NUMBER(10)</a:t>
            </a:r>
            <a:r>
              <a:rPr lang="en-US" sz="4000" dirty="0"/>
              <a:t>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 err="1"/>
              <a:t>Date_Debut_Saison</a:t>
            </a:r>
            <a:r>
              <a:rPr lang="en-US" sz="4000" i="1" dirty="0"/>
              <a:t> TIMESTAMP</a:t>
            </a:r>
            <a:r>
              <a:rPr lang="en-US" sz="4000" dirty="0"/>
              <a:t>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 err="1"/>
              <a:t>Date_Fin_Saison</a:t>
            </a:r>
            <a:r>
              <a:rPr lang="en-US" sz="4000" i="1" dirty="0"/>
              <a:t> TIMESTAMP</a:t>
            </a:r>
            <a:r>
              <a:rPr lang="en-US" sz="4000" b="1" dirty="0"/>
              <a:t>);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000" dirty="0"/>
              <a:t> 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b="1" dirty="0"/>
              <a:t>Publication = (</a:t>
            </a:r>
            <a:r>
              <a:rPr lang="fr-FR" sz="4000" b="1" u="sng" dirty="0" err="1"/>
              <a:t>Id_Publication</a:t>
            </a:r>
            <a:r>
              <a:rPr lang="fr-FR" sz="4000" b="1" i="1" dirty="0"/>
              <a:t> NUMBER(10)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Description_Nouvelle</a:t>
            </a:r>
            <a:r>
              <a:rPr lang="fr-FR" sz="4000" i="1" dirty="0"/>
              <a:t> VARCHAR2(50)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IsOffrePromotionnelleAdherents</a:t>
            </a:r>
            <a:r>
              <a:rPr lang="fr-FR" sz="4000" i="1" dirty="0"/>
              <a:t> NUMBER(1)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/>
              <a:t>Texte</a:t>
            </a:r>
            <a:r>
              <a:rPr lang="fr-FR" sz="4000" i="1" dirty="0"/>
              <a:t> VARCHAR2(500)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Fichier_Associe</a:t>
            </a:r>
            <a:r>
              <a:rPr lang="fr-FR" sz="4000" i="1" dirty="0"/>
              <a:t> BLOB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IsNouvelleAdherents</a:t>
            </a:r>
            <a:r>
              <a:rPr lang="fr-FR" sz="4000" i="1" dirty="0"/>
              <a:t> NUMBER(1)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Date_Publi_Nouvelle</a:t>
            </a:r>
            <a:r>
              <a:rPr lang="fr-FR" sz="4000" i="1" dirty="0"/>
              <a:t> TIMESTAMP, 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i="1" dirty="0">
                <a:solidFill>
                  <a:srgbClr val="0070C0"/>
                </a:solidFill>
              </a:rPr>
              <a:t>#</a:t>
            </a:r>
            <a:r>
              <a:rPr lang="fr-FR" sz="4000" i="1" dirty="0" err="1">
                <a:solidFill>
                  <a:srgbClr val="0070C0"/>
                </a:solidFill>
              </a:rPr>
              <a:t>Id_Membre</a:t>
            </a:r>
            <a:r>
              <a:rPr lang="fr-FR" sz="4000" b="1" dirty="0"/>
              <a:t>);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/>
              <a:t> 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b="1" dirty="0"/>
              <a:t>Participer = </a:t>
            </a:r>
            <a:r>
              <a:rPr lang="fr-FR" sz="4000" b="1" dirty="0">
                <a:solidFill>
                  <a:srgbClr val="0070C0"/>
                </a:solidFill>
              </a:rPr>
              <a:t>(</a:t>
            </a:r>
            <a:r>
              <a:rPr lang="fr-FR" sz="4000" b="1" i="1" u="sng" dirty="0">
                <a:solidFill>
                  <a:srgbClr val="0070C0"/>
                </a:solidFill>
              </a:rPr>
              <a:t>#</a:t>
            </a:r>
            <a:r>
              <a:rPr lang="fr-FR" sz="4000" b="1" i="1" u="sng" dirty="0" err="1">
                <a:solidFill>
                  <a:srgbClr val="0070C0"/>
                </a:solidFill>
              </a:rPr>
              <a:t>Id_Membre</a:t>
            </a:r>
            <a:r>
              <a:rPr lang="fr-FR" sz="4000" b="1" i="1" u="sng" dirty="0">
                <a:solidFill>
                  <a:srgbClr val="0070C0"/>
                </a:solidFill>
              </a:rPr>
              <a:t>,</a:t>
            </a:r>
            <a:endParaRPr lang="fr-FR" sz="4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b="1" i="1" u="sng" dirty="0">
                <a:solidFill>
                  <a:srgbClr val="0070C0"/>
                </a:solidFill>
              </a:rPr>
              <a:t> #</a:t>
            </a:r>
            <a:r>
              <a:rPr lang="fr-FR" sz="4000" b="1" i="1" u="sng" dirty="0" err="1">
                <a:solidFill>
                  <a:srgbClr val="0070C0"/>
                </a:solidFill>
              </a:rPr>
              <a:t>Id_Activite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Date_Inscription</a:t>
            </a:r>
            <a:r>
              <a:rPr lang="fr-FR" sz="4000" i="1" dirty="0"/>
              <a:t> TIMESTAMP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Nombre_Invites</a:t>
            </a:r>
            <a:r>
              <a:rPr lang="fr-FR" sz="4000" i="1" dirty="0"/>
              <a:t> NUMBER(10)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Libelle_Invites</a:t>
            </a:r>
            <a:r>
              <a:rPr lang="fr-FR" sz="4000" i="1" dirty="0"/>
              <a:t> VARCHAR2(500)</a:t>
            </a:r>
            <a:r>
              <a:rPr lang="fr-FR" sz="4000" b="1" dirty="0"/>
              <a:t>);</a:t>
            </a:r>
            <a:endParaRPr lang="fr-FR" sz="4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5600" dirty="0"/>
              <a:t> 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b="1" dirty="0"/>
              <a:t>Cotiser = </a:t>
            </a:r>
            <a:r>
              <a:rPr lang="fr-FR" sz="4000" b="1" dirty="0">
                <a:solidFill>
                  <a:srgbClr val="0070C0"/>
                </a:solidFill>
              </a:rPr>
              <a:t>(</a:t>
            </a:r>
            <a:r>
              <a:rPr lang="fr-FR" sz="4000" b="1" i="1" u="sng" dirty="0">
                <a:solidFill>
                  <a:srgbClr val="0070C0"/>
                </a:solidFill>
              </a:rPr>
              <a:t>#</a:t>
            </a:r>
            <a:r>
              <a:rPr lang="fr-FR" sz="4000" b="1" i="1" u="sng" dirty="0" err="1">
                <a:solidFill>
                  <a:srgbClr val="0070C0"/>
                </a:solidFill>
              </a:rPr>
              <a:t>Id_Membre</a:t>
            </a:r>
            <a:r>
              <a:rPr lang="fr-FR" sz="4000" b="1" i="1" u="sng" dirty="0">
                <a:solidFill>
                  <a:srgbClr val="0070C0"/>
                </a:solidFill>
              </a:rPr>
              <a:t>,</a:t>
            </a:r>
            <a:endParaRPr lang="fr-FR" sz="4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b="1" i="1" u="sng" dirty="0">
                <a:solidFill>
                  <a:srgbClr val="0070C0"/>
                </a:solidFill>
              </a:rPr>
              <a:t> #</a:t>
            </a:r>
            <a:r>
              <a:rPr lang="fr-FR" sz="4000" b="1" i="1" u="sng" dirty="0" err="1">
                <a:solidFill>
                  <a:srgbClr val="0070C0"/>
                </a:solidFill>
              </a:rPr>
              <a:t>Id_Saison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Cotisation_A_Jour</a:t>
            </a:r>
            <a:r>
              <a:rPr lang="fr-FR" sz="4000" i="1" dirty="0"/>
              <a:t> NUMBER(1)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Date_Cotisation</a:t>
            </a:r>
            <a:r>
              <a:rPr lang="fr-FR" sz="4000" i="1" dirty="0"/>
              <a:t> TIMESTAMP</a:t>
            </a:r>
            <a:r>
              <a:rPr lang="fr-FR" sz="4000" dirty="0"/>
              <a:t>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4000" dirty="0" err="1"/>
              <a:t>Montant_Cotisation</a:t>
            </a:r>
            <a:r>
              <a:rPr lang="fr-FR" sz="4000" i="1" dirty="0"/>
              <a:t> NUMBER(5,2)</a:t>
            </a:r>
            <a:r>
              <a:rPr lang="fr-FR" sz="4000" b="1" dirty="0"/>
              <a:t>);</a:t>
            </a:r>
            <a:endParaRPr lang="fr-FR" sz="4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2875" t="16679" r="48249" b="3864"/>
          <a:stretch/>
        </p:blipFill>
        <p:spPr>
          <a:xfrm>
            <a:off x="6711696" y="1126236"/>
            <a:ext cx="4739640" cy="51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5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509016"/>
            <a:ext cx="10058400" cy="1609344"/>
          </a:xfrm>
        </p:spPr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table et inserts - extraits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872234"/>
            <a:ext cx="2161032" cy="431292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Créer les tables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1237" t="29001" r="11924" b="10124"/>
          <a:stretch/>
        </p:blipFill>
        <p:spPr>
          <a:xfrm>
            <a:off x="670559" y="2327910"/>
            <a:ext cx="4259581" cy="3710940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264908" y="1872234"/>
            <a:ext cx="3227832" cy="326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Insérer des valeurs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11134" t="30777" r="4657" b="4667"/>
          <a:stretch/>
        </p:blipFill>
        <p:spPr>
          <a:xfrm>
            <a:off x="6446520" y="2210689"/>
            <a:ext cx="4457700" cy="44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3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de fonctionnalité </a:t>
            </a:r>
            <a:br>
              <a:rPr lang="fr-FR" dirty="0" smtClean="0"/>
            </a:br>
            <a:r>
              <a:rPr lang="fr-FR" dirty="0" smtClean="0"/>
              <a:t>Requêtes </a:t>
            </a:r>
            <a:r>
              <a:rPr lang="fr-FR" dirty="0"/>
              <a:t>SQL </a:t>
            </a:r>
            <a:r>
              <a:rPr lang="fr-FR" dirty="0" smtClean="0"/>
              <a:t>- </a:t>
            </a:r>
            <a:r>
              <a:rPr lang="fr-FR" dirty="0" err="1" smtClean="0"/>
              <a:t>eXTRAIT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8136" y="2481072"/>
            <a:ext cx="10058400" cy="2517648"/>
          </a:xfrm>
        </p:spPr>
        <p:txBody>
          <a:bodyPr/>
          <a:lstStyle/>
          <a:p>
            <a:r>
              <a:rPr lang="fr-FR" dirty="0" smtClean="0"/>
              <a:t>Afficher les activités qui ont moins de 10 participants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a.id_activite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a.nom_activite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count(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p.id_membre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)+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p.nombre_invites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activite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 </a:t>
            </a:r>
            <a:endParaRPr lang="fr-FR" altLang="fr-FR" sz="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join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participer p on 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a.id_activite</a:t>
            </a:r>
            <a:r>
              <a:rPr lang="fr-FR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fr-FR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p.id_activite</a:t>
            </a:r>
            <a:endParaRPr lang="fr-FR" altLang="fr-FR" sz="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group by </a:t>
            </a:r>
            <a:r>
              <a:rPr lang="en-US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a.id_activite</a:t>
            </a:r>
            <a:r>
              <a:rPr lang="en-US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a.nom_activite</a:t>
            </a:r>
            <a:endParaRPr lang="fr-FR" altLang="fr-FR" sz="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having (count(</a:t>
            </a:r>
            <a:r>
              <a:rPr lang="en-US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p.id_membre</a:t>
            </a:r>
            <a:r>
              <a:rPr lang="en-US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)+sum(</a:t>
            </a:r>
            <a:r>
              <a:rPr lang="en-US" altLang="fr-FR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p.nombre_invites</a:t>
            </a:r>
            <a:r>
              <a:rPr lang="en-US" altLang="fr-FR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))&lt;10</a:t>
            </a:r>
            <a:r>
              <a:rPr lang="en-US" altLang="fr-FR" sz="11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fr-FR" altLang="fr-FR" sz="800" dirty="0"/>
          </a:p>
          <a:p>
            <a:pPr marL="274320" lvl="1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148" name="Image 1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8" t="60653" r="52228" b="25858"/>
          <a:stretch/>
        </p:blipFill>
        <p:spPr bwMode="auto">
          <a:xfrm>
            <a:off x="1173480" y="3739896"/>
            <a:ext cx="7782466" cy="161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62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053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7448" y="-30480"/>
            <a:ext cx="10058400" cy="1609344"/>
          </a:xfrm>
        </p:spPr>
        <p:txBody>
          <a:bodyPr/>
          <a:lstStyle/>
          <a:p>
            <a:r>
              <a:rPr lang="fr-FR" dirty="0" smtClean="0"/>
              <a:t>Test de fonctionnalité - PLSQL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Image 8"/>
          <p:cNvPicPr/>
          <p:nvPr/>
        </p:nvPicPr>
        <p:blipFill rotWithShape="1">
          <a:blip r:embed="rId2"/>
          <a:srcRect l="7540" t="12344" r="4631" b="4541"/>
          <a:stretch/>
        </p:blipFill>
        <p:spPr bwMode="auto">
          <a:xfrm>
            <a:off x="777240" y="1296924"/>
            <a:ext cx="5059680" cy="4693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/>
          <p:cNvPicPr/>
          <p:nvPr/>
        </p:nvPicPr>
        <p:blipFill rotWithShape="1">
          <a:blip r:embed="rId3"/>
          <a:srcRect l="10241" t="51796" r="59766" b="11008"/>
          <a:stretch/>
        </p:blipFill>
        <p:spPr bwMode="auto">
          <a:xfrm>
            <a:off x="6148324" y="2045716"/>
            <a:ext cx="4092956" cy="3196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16781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/>
          <a:lstStyle/>
          <a:p>
            <a:r>
              <a:rPr lang="fr-FR" dirty="0" err="1" smtClean="0"/>
              <a:t>dROITS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Accorder insert et update à photo pour adhérent?</a:t>
            </a:r>
          </a:p>
          <a:p>
            <a:pPr lvl="1"/>
            <a:r>
              <a:rPr lang="fr-FR" dirty="0" smtClean="0"/>
              <a:t> mais comment contrôler qu’on ne modifie pas les photos des autres</a:t>
            </a:r>
          </a:p>
          <a:p>
            <a:r>
              <a:rPr lang="fr-FR" dirty="0"/>
              <a:t>A</a:t>
            </a:r>
            <a:r>
              <a:rPr lang="fr-FR" dirty="0" smtClean="0"/>
              <a:t>ccorder des droits à modifier la photo de profil utilisateur?</a:t>
            </a:r>
          </a:p>
          <a:p>
            <a:pPr lvl="1"/>
            <a:r>
              <a:rPr lang="fr-FR" dirty="0" smtClean="0"/>
              <a:t> qui se trouve dans la table membre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47349"/>
              </p:ext>
            </p:extLst>
          </p:nvPr>
        </p:nvGraphicFramePr>
        <p:xfrm>
          <a:off x="1851660" y="1805940"/>
          <a:ext cx="7261862" cy="278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4890"/>
                <a:gridCol w="855347"/>
                <a:gridCol w="855347"/>
                <a:gridCol w="855347"/>
                <a:gridCol w="855347"/>
                <a:gridCol w="1064890"/>
                <a:gridCol w="855347"/>
                <a:gridCol w="855347"/>
              </a:tblGrid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Organisateur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activite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cotiser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membre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participer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photo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publication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saison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select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✔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update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delete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insert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Adhérent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activite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cotiser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membre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participer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photo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publication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saison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select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✔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update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delete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insert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7" name="AutoShape 1" descr="✔"/>
          <p:cNvSpPr>
            <a:spLocks noChangeAspect="1" noChangeArrowheads="1"/>
          </p:cNvSpPr>
          <p:nvPr/>
        </p:nvSpPr>
        <p:spPr bwMode="auto">
          <a:xfrm>
            <a:off x="6782435" y="24030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" name="AutoShape 1" descr="✔"/>
          <p:cNvSpPr>
            <a:spLocks noChangeAspect="1" noChangeArrowheads="1"/>
          </p:cNvSpPr>
          <p:nvPr/>
        </p:nvSpPr>
        <p:spPr bwMode="auto">
          <a:xfrm>
            <a:off x="6782435" y="25855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" name="AutoShape 1" descr="✔"/>
          <p:cNvSpPr>
            <a:spLocks noChangeAspect="1" noChangeArrowheads="1"/>
          </p:cNvSpPr>
          <p:nvPr/>
        </p:nvSpPr>
        <p:spPr bwMode="auto">
          <a:xfrm>
            <a:off x="6782435" y="27697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" name="AutoShape 1" descr="✔"/>
          <p:cNvSpPr>
            <a:spLocks noChangeAspect="1" noChangeArrowheads="1"/>
          </p:cNvSpPr>
          <p:nvPr/>
        </p:nvSpPr>
        <p:spPr bwMode="auto">
          <a:xfrm>
            <a:off x="6782435" y="29523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1" name="AutoShape 1" descr="✔"/>
          <p:cNvSpPr>
            <a:spLocks noChangeAspect="1" noChangeArrowheads="1"/>
          </p:cNvSpPr>
          <p:nvPr/>
        </p:nvSpPr>
        <p:spPr bwMode="auto">
          <a:xfrm>
            <a:off x="6782435" y="33174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" name="AutoShape 1" descr="✔"/>
          <p:cNvSpPr>
            <a:spLocks noChangeAspect="1" noChangeArrowheads="1"/>
          </p:cNvSpPr>
          <p:nvPr/>
        </p:nvSpPr>
        <p:spPr bwMode="auto">
          <a:xfrm>
            <a:off x="6782435" y="3499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3" name="AutoShape 1" descr="✔"/>
          <p:cNvSpPr>
            <a:spLocks noChangeAspect="1" noChangeArrowheads="1"/>
          </p:cNvSpPr>
          <p:nvPr/>
        </p:nvSpPr>
        <p:spPr bwMode="auto">
          <a:xfrm>
            <a:off x="6782435" y="36841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AutoShape 1" descr="✔"/>
          <p:cNvSpPr>
            <a:spLocks noChangeAspect="1" noChangeArrowheads="1"/>
          </p:cNvSpPr>
          <p:nvPr/>
        </p:nvSpPr>
        <p:spPr bwMode="auto">
          <a:xfrm>
            <a:off x="6782435" y="38667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" name="AutoShape 1" descr="✔"/>
          <p:cNvSpPr>
            <a:spLocks noChangeAspect="1" noChangeArrowheads="1"/>
          </p:cNvSpPr>
          <p:nvPr/>
        </p:nvSpPr>
        <p:spPr bwMode="auto">
          <a:xfrm>
            <a:off x="6782435" y="40492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67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DATAPUMP – Sauvegarde de LA BDD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02012" cy="2237232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L'export de la base de donnée se fait </a:t>
            </a:r>
            <a:r>
              <a:rPr lang="fr-FR" dirty="0" smtClean="0"/>
              <a:t>en </a:t>
            </a:r>
            <a:r>
              <a:rPr lang="fr-FR" dirty="0"/>
              <a:t>une ligne de commande sous cmd avec la commande ci-dessous : </a:t>
            </a:r>
          </a:p>
          <a:p>
            <a:pPr marL="0" indent="0">
              <a:buNone/>
            </a:pPr>
            <a:r>
              <a:rPr lang="en-US" i="1" dirty="0" err="1"/>
              <a:t>expdp</a:t>
            </a:r>
            <a:r>
              <a:rPr lang="en-US" i="1" dirty="0"/>
              <a:t> cda5pani_proj/cda5pani_proj@oradev </a:t>
            </a:r>
            <a:endParaRPr lang="fr-FR" dirty="0"/>
          </a:p>
          <a:p>
            <a:pPr marL="0" indent="0">
              <a:buNone/>
            </a:pPr>
            <a:r>
              <a:rPr lang="en-US" i="1" dirty="0" smtClean="0"/>
              <a:t>	DIRECTORY=savbase_cda5 </a:t>
            </a:r>
            <a:endParaRPr lang="fr-FR" dirty="0"/>
          </a:p>
          <a:p>
            <a:pPr marL="0" indent="0">
              <a:buNone/>
            </a:pPr>
            <a:r>
              <a:rPr lang="fr-FR" i="1" dirty="0" smtClean="0"/>
              <a:t>	</a:t>
            </a:r>
            <a:r>
              <a:rPr lang="fr-FR" i="1" dirty="0" err="1" smtClean="0"/>
              <a:t>dumpfile</a:t>
            </a:r>
            <a:r>
              <a:rPr lang="fr-FR" i="1" dirty="0" smtClean="0"/>
              <a:t>=2021-08-25-cda5pani_proj.dmp </a:t>
            </a:r>
            <a:endParaRPr lang="fr-FR" dirty="0"/>
          </a:p>
          <a:p>
            <a:pPr marL="0" indent="0">
              <a:buNone/>
            </a:pPr>
            <a:r>
              <a:rPr lang="fr-FR" i="1" dirty="0" smtClean="0"/>
              <a:t>	logfile=cda5pani_proj.log </a:t>
            </a:r>
            <a:endParaRPr lang="fr-FR" dirty="0"/>
          </a:p>
          <a:p>
            <a:pPr marL="0" indent="0">
              <a:buNone/>
            </a:pPr>
            <a:r>
              <a:rPr lang="fr-FR" i="1" dirty="0" smtClean="0"/>
              <a:t>	SCHEMAS=cda5pani_proj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t="3931" r="60938" b="70889"/>
          <a:stretch/>
        </p:blipFill>
        <p:spPr>
          <a:xfrm>
            <a:off x="883920" y="4298569"/>
            <a:ext cx="9961260" cy="18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3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personnelle</a:t>
            </a:r>
            <a:endParaRPr lang="fr-FR" dirty="0" smtClean="0"/>
          </a:p>
          <a:p>
            <a:r>
              <a:rPr lang="fr-FR" dirty="0" smtClean="0"/>
              <a:t>Introduction au fil rouge</a:t>
            </a:r>
          </a:p>
          <a:p>
            <a:pPr lvl="1"/>
            <a:r>
              <a:rPr lang="fr-FR" dirty="0" smtClean="0"/>
              <a:t>Présentation du fil rouge dans le cursus</a:t>
            </a:r>
          </a:p>
          <a:p>
            <a:pPr lvl="1"/>
            <a:r>
              <a:rPr lang="fr-FR" dirty="0" smtClean="0"/>
              <a:t>Gestion du temps</a:t>
            </a:r>
          </a:p>
          <a:p>
            <a:r>
              <a:rPr lang="fr-FR" dirty="0" smtClean="0"/>
              <a:t>Analyse des besoins et création de la base</a:t>
            </a:r>
          </a:p>
          <a:p>
            <a:r>
              <a:rPr lang="fr-FR" dirty="0" smtClean="0"/>
              <a:t>Tests de fonctionnalité</a:t>
            </a:r>
          </a:p>
          <a:p>
            <a:r>
              <a:rPr lang="fr-FR" dirty="0" smtClean="0"/>
              <a:t>Bilan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- </a:t>
            </a:r>
            <a:r>
              <a:rPr lang="fr-FR" dirty="0"/>
              <a:t>Gestion du temps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31" y="1597266"/>
            <a:ext cx="8823615" cy="5139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73240" y="2941320"/>
            <a:ext cx="2710706" cy="205740"/>
          </a:xfrm>
          <a:prstGeom prst="rect">
            <a:avLst/>
          </a:prstGeom>
          <a:solidFill>
            <a:schemeClr val="bg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3240" y="2428494"/>
            <a:ext cx="2710706" cy="205740"/>
          </a:xfrm>
          <a:prstGeom prst="rect">
            <a:avLst/>
          </a:prstGeom>
          <a:solidFill>
            <a:schemeClr val="bg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73240" y="3798570"/>
            <a:ext cx="2710706" cy="205740"/>
          </a:xfrm>
          <a:prstGeom prst="rect">
            <a:avLst/>
          </a:prstGeom>
          <a:solidFill>
            <a:schemeClr val="bg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492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- </a:t>
            </a:r>
            <a:r>
              <a:rPr lang="fr-FR" dirty="0" err="1" smtClean="0"/>
              <a:t>Competences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151376"/>
          </a:xfrm>
        </p:spPr>
        <p:txBody>
          <a:bodyPr>
            <a:normAutofit/>
          </a:bodyPr>
          <a:lstStyle/>
          <a:p>
            <a:r>
              <a:rPr lang="fr-FR" dirty="0" smtClean="0"/>
              <a:t>J’ai développé des compétences en : </a:t>
            </a:r>
          </a:p>
          <a:p>
            <a:pPr lvl="1"/>
            <a:r>
              <a:rPr lang="fr-FR" dirty="0" smtClean="0"/>
              <a:t>Création de bases de données</a:t>
            </a:r>
          </a:p>
          <a:p>
            <a:pPr lvl="1"/>
            <a:r>
              <a:rPr lang="fr-FR" dirty="0" err="1" smtClean="0"/>
              <a:t>Requêtage</a:t>
            </a:r>
            <a:endParaRPr lang="fr-FR" dirty="0" smtClean="0"/>
          </a:p>
          <a:p>
            <a:pPr lvl="1"/>
            <a:r>
              <a:rPr lang="fr-FR" dirty="0" smtClean="0"/>
              <a:t>Programmation</a:t>
            </a:r>
          </a:p>
          <a:p>
            <a:pPr lvl="1"/>
            <a:endParaRPr lang="fr-FR" dirty="0"/>
          </a:p>
          <a:p>
            <a:r>
              <a:rPr lang="fr-FR" dirty="0" smtClean="0"/>
              <a:t>Difficultés : </a:t>
            </a:r>
          </a:p>
          <a:p>
            <a:pPr lvl="1"/>
            <a:r>
              <a:rPr lang="fr-FR" dirty="0" smtClean="0"/>
              <a:t>Quantité d’étapes à traiter</a:t>
            </a:r>
          </a:p>
          <a:p>
            <a:pPr lvl="1"/>
            <a:r>
              <a:rPr lang="fr-FR" dirty="0" smtClean="0"/>
              <a:t>Itérations entre MCD, jeux de données et tests de fonctionnalité</a:t>
            </a:r>
          </a:p>
          <a:p>
            <a:pPr lvl="1"/>
            <a:r>
              <a:rPr lang="fr-FR" dirty="0" smtClean="0"/>
              <a:t>Challenge sur le PLSQL</a:t>
            </a:r>
          </a:p>
          <a:p>
            <a:pPr lvl="1"/>
            <a:endParaRPr lang="fr-FR" dirty="0"/>
          </a:p>
          <a:p>
            <a:r>
              <a:rPr lang="fr-FR" dirty="0" smtClean="0"/>
              <a:t>Compétences non techniques : </a:t>
            </a:r>
          </a:p>
          <a:p>
            <a:pPr lvl="1"/>
            <a:r>
              <a:rPr lang="fr-FR" dirty="0" smtClean="0"/>
              <a:t>Interaction avec mes camarades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97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2208" y="2747772"/>
            <a:ext cx="10058400" cy="1609344"/>
          </a:xfrm>
        </p:spPr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3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 dirty="0" smtClean="0"/>
              <a:t>personnelle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Emilie Paniagua, 38 ans, originaire d’auvergne</a:t>
            </a:r>
          </a:p>
          <a:p>
            <a:r>
              <a:rPr lang="fr-FR" dirty="0" smtClean="0"/>
              <a:t>Diplômes : </a:t>
            </a:r>
          </a:p>
          <a:p>
            <a:pPr lvl="1"/>
            <a:r>
              <a:rPr lang="fr-FR" dirty="0" smtClean="0"/>
              <a:t>Ingénieur en physique</a:t>
            </a:r>
          </a:p>
          <a:p>
            <a:pPr lvl="1"/>
            <a:r>
              <a:rPr lang="fr-FR" dirty="0" smtClean="0"/>
              <a:t>Mastère de commerce franco chinois</a:t>
            </a:r>
          </a:p>
          <a:p>
            <a:r>
              <a:rPr lang="fr-FR" dirty="0" smtClean="0"/>
              <a:t>Premiers métiers dans le solaire et le SAV</a:t>
            </a:r>
          </a:p>
          <a:p>
            <a:r>
              <a:rPr lang="fr-FR" dirty="0" smtClean="0"/>
              <a:t>Reconversion dans l’informatique grâce aux ESRP et à mes amis développeurs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au fil rouge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Jalon 1 : Base de données</a:t>
            </a:r>
          </a:p>
          <a:p>
            <a:r>
              <a:rPr lang="fr-FR" dirty="0" smtClean="0"/>
              <a:t>Jalon 2 : Application web</a:t>
            </a:r>
          </a:p>
          <a:p>
            <a:r>
              <a:rPr lang="fr-FR" dirty="0" smtClean="0"/>
              <a:t>Jalon 3 : Application desktop – fin du projet</a:t>
            </a:r>
          </a:p>
          <a:p>
            <a:r>
              <a:rPr lang="fr-FR" dirty="0" smtClean="0"/>
              <a:t>Jalon 4 : Nouveau projet – Applications multicouches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/>
          <a:srcRect l="1514" r="10742"/>
          <a:stretch/>
        </p:blipFill>
        <p:spPr>
          <a:xfrm>
            <a:off x="629901" y="1576006"/>
            <a:ext cx="10498347" cy="286383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36762" y="4563374"/>
            <a:ext cx="233086" cy="102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MOTO CLUB MILLAU PASSION (</a:t>
            </a:r>
            <a:r>
              <a:rPr lang="fr-FR" dirty="0" err="1" smtClean="0"/>
              <a:t>mcmp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Propose des sorties en deux roues motorisées</a:t>
            </a:r>
          </a:p>
          <a:p>
            <a:r>
              <a:rPr lang="fr-FR" dirty="0" smtClean="0"/>
              <a:t>A des adhérents, des organisateurs, des invités</a:t>
            </a:r>
          </a:p>
          <a:p>
            <a:r>
              <a:rPr lang="fr-FR" dirty="0" smtClean="0"/>
              <a:t>Aimerait une application pour gérer la  communication, les inscriptions</a:t>
            </a:r>
          </a:p>
          <a:p>
            <a:endParaRPr lang="fr-FR" dirty="0"/>
          </a:p>
          <a:p>
            <a:r>
              <a:rPr lang="fr-FR" dirty="0" smtClean="0"/>
              <a:t>Mon rôle : concevoir une application qui réponde à leurs attentes </a:t>
            </a:r>
          </a:p>
          <a:p>
            <a:pPr marL="274320" lvl="1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Jalon 1 :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Objectifs : </a:t>
            </a:r>
          </a:p>
          <a:p>
            <a:pPr lvl="1"/>
            <a:r>
              <a:rPr lang="fr-FR" dirty="0" smtClean="0"/>
              <a:t>Concevoir </a:t>
            </a:r>
            <a:r>
              <a:rPr lang="fr-FR" dirty="0"/>
              <a:t>une base de </a:t>
            </a:r>
            <a:r>
              <a:rPr lang="fr-FR" dirty="0" smtClean="0"/>
              <a:t>données (BDD)</a:t>
            </a:r>
          </a:p>
          <a:p>
            <a:pPr lvl="2"/>
            <a:r>
              <a:rPr lang="fr-FR" dirty="0" smtClean="0"/>
              <a:t>Outils d’analyse du cahier des charges</a:t>
            </a:r>
            <a:endParaRPr lang="fr-FR" dirty="0"/>
          </a:p>
          <a:p>
            <a:pPr lvl="1"/>
            <a:r>
              <a:rPr lang="fr-FR" dirty="0"/>
              <a:t>Mettre en place une base de </a:t>
            </a:r>
            <a:r>
              <a:rPr lang="fr-FR" dirty="0" smtClean="0"/>
              <a:t>données</a:t>
            </a:r>
          </a:p>
          <a:p>
            <a:pPr lvl="2"/>
            <a:r>
              <a:rPr lang="fr-FR" dirty="0" smtClean="0"/>
              <a:t>Fichiers de création, d’insertion de jeux de données</a:t>
            </a:r>
          </a:p>
          <a:p>
            <a:pPr lvl="2"/>
            <a:r>
              <a:rPr lang="fr-FR" dirty="0" err="1" smtClean="0"/>
              <a:t>Requêtages</a:t>
            </a:r>
            <a:r>
              <a:rPr lang="fr-FR" dirty="0" smtClean="0"/>
              <a:t> de tests</a:t>
            </a:r>
            <a:endParaRPr lang="fr-FR" dirty="0"/>
          </a:p>
          <a:p>
            <a:pPr lvl="1"/>
            <a:r>
              <a:rPr lang="fr-FR" dirty="0"/>
              <a:t>Développer des composants dans le langage d'une base de </a:t>
            </a:r>
            <a:r>
              <a:rPr lang="fr-FR" dirty="0" smtClean="0"/>
              <a:t>donnée</a:t>
            </a:r>
          </a:p>
          <a:p>
            <a:pPr lvl="2"/>
            <a:r>
              <a:rPr lang="fr-FR" dirty="0" smtClean="0"/>
              <a:t>Emploi d’un langage de programmation propre à Oracle : le PLSQL</a:t>
            </a:r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du </a:t>
            </a:r>
            <a:r>
              <a:rPr lang="fr-FR" dirty="0" smtClean="0"/>
              <a:t>temps et du projet </a:t>
            </a:r>
            <a:r>
              <a:rPr lang="fr-FR" dirty="0"/>
              <a:t>: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25 </a:t>
            </a:r>
            <a:r>
              <a:rPr lang="fr-FR" dirty="0"/>
              <a:t>séances d’une demi </a:t>
            </a:r>
            <a:r>
              <a:rPr lang="fr-FR" dirty="0" smtClean="0"/>
              <a:t>journée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Planifier</a:t>
            </a:r>
          </a:p>
          <a:p>
            <a:pPr lvl="2"/>
            <a:r>
              <a:rPr lang="fr-FR" dirty="0" smtClean="0"/>
              <a:t>Faire </a:t>
            </a:r>
          </a:p>
          <a:p>
            <a:pPr lvl="2"/>
            <a:r>
              <a:rPr lang="fr-FR" dirty="0" smtClean="0"/>
              <a:t>Vérifier</a:t>
            </a:r>
          </a:p>
          <a:p>
            <a:pPr lvl="2"/>
            <a:r>
              <a:rPr lang="fr-FR" dirty="0" smtClean="0"/>
              <a:t>(Ré)agir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Suivi avec un tableau </a:t>
            </a:r>
            <a:r>
              <a:rPr lang="fr-FR" dirty="0" err="1" smtClean="0"/>
              <a:t>Trello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Suivi avec un Excel</a:t>
            </a:r>
          </a:p>
          <a:p>
            <a:pPr lvl="1"/>
            <a:r>
              <a:rPr lang="fr-FR" dirty="0" smtClean="0"/>
              <a:t>Enregistrement avec Git et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8" t="6424" r="20729" b="9623"/>
          <a:stretch/>
        </p:blipFill>
        <p:spPr bwMode="auto">
          <a:xfrm>
            <a:off x="6288657" y="2323352"/>
            <a:ext cx="3648974" cy="28812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 rotWithShape="1">
          <a:blip r:embed="rId2"/>
          <a:srcRect l="25375" t="15762" r="29172" b="3421"/>
          <a:stretch/>
        </p:blipFill>
        <p:spPr bwMode="auto">
          <a:xfrm>
            <a:off x="3587032" y="196907"/>
            <a:ext cx="7812488" cy="66610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3390009" cy="5200176"/>
          </a:xfrm>
        </p:spPr>
        <p:txBody>
          <a:bodyPr>
            <a:normAutofit/>
          </a:bodyPr>
          <a:lstStyle/>
          <a:p>
            <a:r>
              <a:rPr lang="fr-FR" dirty="0" smtClean="0"/>
              <a:t>Analyse des besoin – use case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7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7178"/>
            <a:ext cx="10058400" cy="1609344"/>
          </a:xfrm>
        </p:spPr>
        <p:txBody>
          <a:bodyPr/>
          <a:lstStyle/>
          <a:p>
            <a:r>
              <a:rPr lang="fr-FR" dirty="0" smtClean="0"/>
              <a:t>Scénario significatif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8136" y="1063141"/>
            <a:ext cx="10340274" cy="539220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fr-FR" u="sng" dirty="0"/>
              <a:t>Cas : "Ajouter sa photo de profil"</a:t>
            </a:r>
            <a:endParaRPr lang="fr-FR" dirty="0"/>
          </a:p>
          <a:p>
            <a:pPr>
              <a:spcBef>
                <a:spcPts val="0"/>
              </a:spcBef>
            </a:pPr>
            <a:r>
              <a:rPr lang="fr-FR" b="1" dirty="0"/>
              <a:t>Objectif :</a:t>
            </a:r>
            <a:r>
              <a:rPr lang="fr-FR" dirty="0"/>
              <a:t> Permettre d'ajouter sa photo de profil.</a:t>
            </a:r>
          </a:p>
          <a:p>
            <a:pPr>
              <a:spcBef>
                <a:spcPts val="0"/>
              </a:spcBef>
            </a:pPr>
            <a:r>
              <a:rPr lang="fr-FR" b="1" dirty="0"/>
              <a:t>Acteurs :</a:t>
            </a:r>
            <a:r>
              <a:rPr lang="fr-FR" dirty="0"/>
              <a:t> l'adhérent</a:t>
            </a:r>
          </a:p>
          <a:p>
            <a:pPr>
              <a:spcBef>
                <a:spcPts val="0"/>
              </a:spcBef>
            </a:pPr>
            <a:r>
              <a:rPr lang="fr-FR" b="1" dirty="0"/>
              <a:t>Date :</a:t>
            </a:r>
            <a:r>
              <a:rPr lang="fr-FR" dirty="0"/>
              <a:t> le 17/08/2021</a:t>
            </a:r>
          </a:p>
          <a:p>
            <a:pPr>
              <a:spcBef>
                <a:spcPts val="0"/>
              </a:spcBef>
            </a:pPr>
            <a:r>
              <a:rPr lang="fr-FR" b="1" dirty="0"/>
              <a:t>Responsable :</a:t>
            </a:r>
            <a:r>
              <a:rPr lang="fr-FR" dirty="0"/>
              <a:t> Emilie Paniagua</a:t>
            </a:r>
          </a:p>
          <a:p>
            <a:pPr>
              <a:spcBef>
                <a:spcPts val="0"/>
              </a:spcBef>
            </a:pPr>
            <a:r>
              <a:rPr lang="fr-FR" b="1" dirty="0"/>
              <a:t>Version :</a:t>
            </a:r>
            <a:r>
              <a:rPr lang="fr-FR" dirty="0"/>
              <a:t> 3.0</a:t>
            </a:r>
          </a:p>
          <a:p>
            <a:pPr>
              <a:spcBef>
                <a:spcPts val="0"/>
              </a:spcBef>
            </a:pPr>
            <a:r>
              <a:rPr lang="fr-FR" b="1" dirty="0"/>
              <a:t>Préconditions : </a:t>
            </a:r>
            <a:r>
              <a:rPr lang="fr-FR" dirty="0"/>
              <a:t>l'adhérent visualise ses informations personnelles. Le système présente une photo de profil par défaut.</a:t>
            </a:r>
          </a:p>
          <a:p>
            <a:pPr>
              <a:spcBef>
                <a:spcPts val="0"/>
              </a:spcBef>
            </a:pPr>
            <a:r>
              <a:rPr lang="fr-FR" b="1" dirty="0"/>
              <a:t>Scénario : 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dirty="0"/>
              <a:t>L'adhérent choisit une photo depuis sa galerie ou son ordinateur</a:t>
            </a:r>
          </a:p>
          <a:p>
            <a:pPr lvl="1">
              <a:spcBef>
                <a:spcPts val="0"/>
              </a:spcBef>
            </a:pPr>
            <a:r>
              <a:rPr lang="fr-FR" dirty="0"/>
              <a:t>L'adhérent valide son choix de photo</a:t>
            </a:r>
          </a:p>
          <a:p>
            <a:pPr lvl="1">
              <a:spcBef>
                <a:spcPts val="0"/>
              </a:spcBef>
            </a:pPr>
            <a:r>
              <a:rPr lang="fr-FR" dirty="0"/>
              <a:t>Le système stocke la photo associée à </a:t>
            </a:r>
            <a:r>
              <a:rPr lang="fr-FR" dirty="0" smtClean="0"/>
              <a:t>l'utilisateur</a:t>
            </a:r>
            <a:endParaRPr lang="fr-FR" dirty="0"/>
          </a:p>
          <a:p>
            <a:pPr>
              <a:spcBef>
                <a:spcPts val="0"/>
              </a:spcBef>
            </a:pPr>
            <a:r>
              <a:rPr lang="fr-FR" b="1" dirty="0"/>
              <a:t>Alternatives : 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dirty="0"/>
              <a:t>L'adhérent ne choisit pas de photo de profil</a:t>
            </a:r>
          </a:p>
          <a:p>
            <a:pPr lvl="1">
              <a:spcBef>
                <a:spcPts val="0"/>
              </a:spcBef>
            </a:pPr>
            <a:r>
              <a:rPr lang="fr-FR" dirty="0"/>
              <a:t>Le  système laisse un avatar par défaut</a:t>
            </a:r>
          </a:p>
          <a:p>
            <a:pPr>
              <a:spcBef>
                <a:spcPts val="0"/>
              </a:spcBef>
            </a:pPr>
            <a:r>
              <a:rPr lang="fr-FR" b="1" dirty="0"/>
              <a:t>Exceptions : 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dirty="0"/>
              <a:t>Si le système n'arrive temporairement pas à joindre la base de données, il affiche un message d'erreur du type : "connexion à la base de données impossible, veuillez réessayer plus tard</a:t>
            </a:r>
            <a:r>
              <a:rPr lang="fr-FR" dirty="0" smtClean="0"/>
              <a:t>".</a:t>
            </a:r>
            <a:endParaRPr lang="fr-FR" dirty="0"/>
          </a:p>
          <a:p>
            <a:pPr>
              <a:spcBef>
                <a:spcPts val="0"/>
              </a:spcBef>
            </a:pPr>
            <a:r>
              <a:rPr lang="fr-FR" b="1" dirty="0" err="1"/>
              <a:t>Postconditions</a:t>
            </a:r>
            <a:r>
              <a:rPr lang="fr-FR" b="1" dirty="0"/>
              <a:t> : 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dirty="0"/>
              <a:t>L'adhérent a correctement inséré sa photo</a:t>
            </a:r>
          </a:p>
          <a:p>
            <a:pPr lvl="1">
              <a:spcBef>
                <a:spcPts val="0"/>
              </a:spcBef>
            </a:pPr>
            <a:r>
              <a:rPr lang="fr-FR" dirty="0"/>
              <a:t>Le système affiche sa page de profil, comprenant sa photo correctement affichée.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Emilie Paniagua - CDA05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98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1592</TotalTime>
  <Words>980</Words>
  <Application>Microsoft Office PowerPoint</Application>
  <PresentationFormat>Grand écran</PresentationFormat>
  <Paragraphs>379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SimSun</vt:lpstr>
      <vt:lpstr>Arial</vt:lpstr>
      <vt:lpstr>Calibri</vt:lpstr>
      <vt:lpstr>Rockwell</vt:lpstr>
      <vt:lpstr>Rockwell Condensed</vt:lpstr>
      <vt:lpstr>Times New Roman</vt:lpstr>
      <vt:lpstr>Wingdings</vt:lpstr>
      <vt:lpstr>Type de bois</vt:lpstr>
      <vt:lpstr>Moto club Millau Passion</vt:lpstr>
      <vt:lpstr>Plan de la présentation</vt:lpstr>
      <vt:lpstr>Présentation personnelle</vt:lpstr>
      <vt:lpstr>Introduction au fil rouge</vt:lpstr>
      <vt:lpstr>MOTO CLUB MILLAU PASSION (mcmp)</vt:lpstr>
      <vt:lpstr>Jalon 1 :  </vt:lpstr>
      <vt:lpstr>Gestion du temps et du projet :  </vt:lpstr>
      <vt:lpstr>Analyse des besoin – use case</vt:lpstr>
      <vt:lpstr>Scénario significatif</vt:lpstr>
      <vt:lpstr>Dictionnaire de données - extrait</vt:lpstr>
      <vt:lpstr>Valeurs calculées et règles de gestion - extrait</vt:lpstr>
      <vt:lpstr>MCD</vt:lpstr>
      <vt:lpstr>Diagramme d’occurrence, cardinalités</vt:lpstr>
      <vt:lpstr>MLD et MPD</vt:lpstr>
      <vt:lpstr>Create table et inserts - extraits</vt:lpstr>
      <vt:lpstr>Tests de fonctionnalité  Requêtes SQL - eXTRAIT</vt:lpstr>
      <vt:lpstr>Test de fonctionnalité - PLSQL</vt:lpstr>
      <vt:lpstr>dROITS</vt:lpstr>
      <vt:lpstr>DATAPUMP – Sauvegarde de LA BDD</vt:lpstr>
      <vt:lpstr>Bilan - Gestion du temps </vt:lpstr>
      <vt:lpstr>Bilan - Competences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Motoclub Millau Passion</dc:title>
  <dc:creator>Emilie ep. Paniagua</dc:creator>
  <cp:lastModifiedBy>Emilie ep. Paniagua</cp:lastModifiedBy>
  <cp:revision>37</cp:revision>
  <dcterms:created xsi:type="dcterms:W3CDTF">2021-08-29T09:50:52Z</dcterms:created>
  <dcterms:modified xsi:type="dcterms:W3CDTF">2021-08-30T15:16:33Z</dcterms:modified>
</cp:coreProperties>
</file>