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60" r:id="rId5"/>
    <p:sldId id="262" r:id="rId6"/>
    <p:sldId id="264" r:id="rId7"/>
    <p:sldId id="259" r:id="rId8"/>
    <p:sldId id="266" r:id="rId9"/>
    <p:sldId id="267" r:id="rId10"/>
  </p:sldIdLst>
  <p:sldSz cx="12192000" cy="6858000"/>
  <p:notesSz cx="6858000" cy="9144000"/>
  <p:embeddedFontLst>
    <p:embeddedFont>
      <p:font typeface="Abadi" panose="020B0604020104020204" pitchFamily="34" charset="0"/>
      <p:regular r:id="rId13"/>
    </p:embeddedFont>
    <p:embeddedFont>
      <p:font typeface="HBIOS-SYS" panose="02040503040204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70" d="100"/>
          <a:sy n="70" d="100"/>
        </p:scale>
        <p:origin x="79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3744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6E6293C-1D6C-6BF2-F3EC-F78D1E6A62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87B44-388B-67C9-8852-B96D4356A1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018BB-75F4-4795-AB6E-8102564DD30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E23D4-2EB1-66B2-80A4-8DBECFBF5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1E1D6-0AEF-BA5E-0E4B-2E3069CF9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FD0ED-BED2-4561-85F2-D1FCAB84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78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1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0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7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7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844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26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674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4269402" y="2061000"/>
            <a:ext cx="3653197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6299" y="1990641"/>
            <a:ext cx="2827996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6299" y="4149000"/>
            <a:ext cx="2827996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758269" y="1573702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3717992" y="1573702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4677715" y="1573702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5637436" y="1573702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6597160" y="1573702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7556881" y="1573702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8516605" y="1573702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9476328" y="1573702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758269" y="2293701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3717992" y="2293701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8516605" y="2293701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9476328" y="2293701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758269" y="3013701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3717992" y="3013701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8516605" y="3013701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9476328" y="3013701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758269" y="3733700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3717992" y="3733700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8516605" y="3733700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9476328" y="3733700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758269" y="5173699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717992" y="5173699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4677715" y="5173699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5637436" y="5173699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6597160" y="5173699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7556881" y="5173699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8516605" y="5173699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9476328" y="5173699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758269" y="4453700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3717992" y="4453700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8516605" y="4453700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9476328" y="4453700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3717992" y="853702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4677715" y="853702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5637436" y="853702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6597160" y="853702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7556881" y="853702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8516605" y="853702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9476328" y="853702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758269" y="5893700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3717991" y="5893700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4677713" y="5893700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5637436" y="5893700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6597160" y="5893697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7556879" y="5893700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8516603" y="5893702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9476321" y="5893701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758269" y="853702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86299" y="2714957"/>
            <a:ext cx="2827996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86299" y="3437189"/>
            <a:ext cx="2827996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4696754" y="4078837"/>
            <a:ext cx="503897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778485" y="564280"/>
            <a:ext cx="48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9956040" y="564280"/>
            <a:ext cx="48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9244479" y="2119895"/>
            <a:ext cx="55768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7328811" y="5723826"/>
            <a:ext cx="55768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2526427" y="679722"/>
            <a:ext cx="55768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036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3623011" y="1845001"/>
            <a:ext cx="4955477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152" y="1629001"/>
            <a:ext cx="3202291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7576637" y="1286205"/>
            <a:ext cx="93995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5279135" y="1286205"/>
            <a:ext cx="93995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4513301" y="1286205"/>
            <a:ext cx="93995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6044968" y="1286205"/>
            <a:ext cx="93995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6810803" y="1286205"/>
            <a:ext cx="93995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99152" y="315253"/>
            <a:ext cx="3202291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499152" y="785772"/>
            <a:ext cx="3202291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4416574" y="2053017"/>
            <a:ext cx="332981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3623011" y="1845000"/>
            <a:ext cx="48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8098488" y="1845000"/>
            <a:ext cx="48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2404603" y="3505200"/>
            <a:ext cx="1052517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8758596" y="3505200"/>
            <a:ext cx="988965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5862445" y="6468254"/>
            <a:ext cx="475705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8002268" y="2321936"/>
            <a:ext cx="356779" cy="315661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3919329" y="3213000"/>
            <a:ext cx="317137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4416574" y="2430463"/>
            <a:ext cx="3365205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028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1916" y="1164752"/>
            <a:ext cx="773523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067" y="117001"/>
            <a:ext cx="394100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00" y="1590676"/>
            <a:ext cx="114604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3101" y="6589800"/>
            <a:ext cx="353583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302133" y="1413000"/>
            <a:ext cx="3873867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302133" y="1413000"/>
            <a:ext cx="801867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11316761" y="1557000"/>
            <a:ext cx="53787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왼쪽 대괄호 28"/>
          <p:cNvSpPr/>
          <p:nvPr userDrawn="1"/>
        </p:nvSpPr>
        <p:spPr>
          <a:xfrm>
            <a:off x="336001" y="1557000"/>
            <a:ext cx="53787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917" y="1162201"/>
            <a:ext cx="5472467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867867" y="819151"/>
            <a:ext cx="2997572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00" y="1569720"/>
            <a:ext cx="1148580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1916" y="1164752"/>
            <a:ext cx="773523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067" y="117001"/>
            <a:ext cx="394100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92678" y="6432932"/>
            <a:ext cx="353583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302133" y="1413000"/>
            <a:ext cx="3873867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302133" y="1413000"/>
            <a:ext cx="801867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11316761" y="1557000"/>
            <a:ext cx="53787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왼쪽 대괄호 28"/>
          <p:cNvSpPr/>
          <p:nvPr userDrawn="1"/>
        </p:nvSpPr>
        <p:spPr>
          <a:xfrm>
            <a:off x="336001" y="1557000"/>
            <a:ext cx="53787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917" y="1162201"/>
            <a:ext cx="5472467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867867" y="819151"/>
            <a:ext cx="2997572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782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645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5882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8819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5782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0692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993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2706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047C01-289F-ABFC-D4B9-A61ADAF07C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64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4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2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UISEOUNG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Guide web game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686299" y="2715743"/>
            <a:ext cx="2417701" cy="1290043"/>
          </a:xfrm>
        </p:spPr>
        <p:txBody>
          <a:bodyPr>
            <a:noAutofit/>
          </a:bodyPr>
          <a:lstStyle/>
          <a:p>
            <a:pPr algn="l"/>
            <a:r>
              <a:rPr lang="ko-KR" altLang="en-US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의성 가이드</a:t>
            </a:r>
            <a:endParaRPr lang="en-US" altLang="ko-KR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  <a:p>
            <a:pPr algn="l"/>
            <a:r>
              <a:rPr lang="ko-KR" altLang="en-US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웹 게임</a:t>
            </a:r>
            <a:endParaRPr lang="en-US" altLang="ko-KR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uiseoung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Guide web game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205944" y="2155866"/>
            <a:ext cx="3780111" cy="3916362"/>
          </a:xfrm>
        </p:spPr>
        <p:txBody>
          <a:bodyPr>
            <a:normAutofit/>
          </a:bodyPr>
          <a:lstStyle/>
          <a:p>
            <a:pPr lvl="0" algn="l"/>
            <a:r>
              <a:rPr lang="en-US" altLang="ko-KR" b="1" dirty="0"/>
              <a:t>-</a:t>
            </a: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FFFA8F"/>
                </a:solidFill>
              </a:rPr>
              <a:t>주 목표 및 서비스 내용</a:t>
            </a:r>
            <a:endParaRPr lang="en-US" altLang="ko-KR" dirty="0">
              <a:solidFill>
                <a:srgbClr val="FFFA8F"/>
              </a:solidFill>
            </a:endParaRPr>
          </a:p>
          <a:p>
            <a:pPr marL="342900" lvl="0" indent="-342900" algn="l">
              <a:buAutoNum type="arabicPeriod"/>
            </a:pP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DF2985"/>
                </a:solidFill>
              </a:rPr>
              <a:t>02. </a:t>
            </a:r>
            <a:r>
              <a:rPr lang="ko-KR" altLang="en-US" dirty="0">
                <a:solidFill>
                  <a:srgbClr val="DF2985"/>
                </a:solidFill>
              </a:rPr>
              <a:t>진행 방식</a:t>
            </a:r>
            <a:endParaRPr lang="en-US" altLang="ko-KR" dirty="0">
              <a:solidFill>
                <a:srgbClr val="DF2985"/>
              </a:solidFill>
            </a:endParaRPr>
          </a:p>
          <a:p>
            <a:pPr lvl="0" algn="l"/>
            <a:endParaRPr lang="en-US" altLang="ko-KR" dirty="0">
              <a:solidFill>
                <a:srgbClr val="1ABCE2"/>
              </a:solidFill>
            </a:endParaRPr>
          </a:p>
          <a:p>
            <a:pPr algn="l"/>
            <a:r>
              <a:rPr lang="en-US" altLang="ko-KR" dirty="0">
                <a:solidFill>
                  <a:srgbClr val="1ABCE2"/>
                </a:solidFill>
              </a:rPr>
              <a:t>03. </a:t>
            </a:r>
            <a:r>
              <a:rPr lang="ko-KR" altLang="en-US" dirty="0">
                <a:solidFill>
                  <a:srgbClr val="1ABCE2"/>
                </a:solidFill>
              </a:rPr>
              <a:t>현 제작 상황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l"/>
            <a:endParaRPr lang="en-US" altLang="ko-KR" dirty="0">
              <a:solidFill>
                <a:schemeClr val="bg1"/>
              </a:solidFill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</a:rPr>
              <a:t>04. </a:t>
            </a:r>
            <a:r>
              <a:rPr lang="ko-KR" altLang="en-US" dirty="0">
                <a:solidFill>
                  <a:schemeClr val="bg1"/>
                </a:solidFill>
              </a:rPr>
              <a:t>제작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주 목표 및 </a:t>
            </a:r>
            <a:br>
              <a:rPr lang="en-US" altLang="ko-KR" sz="4000" dirty="0"/>
            </a:br>
            <a:r>
              <a:rPr lang="ko-KR" altLang="en-US" sz="4000" dirty="0"/>
              <a:t>서비스</a:t>
            </a:r>
            <a:r>
              <a:rPr lang="en-US" altLang="ko-KR" sz="4000" dirty="0"/>
              <a:t> </a:t>
            </a:r>
            <a:r>
              <a:rPr lang="ko-KR" altLang="en-US" sz="4000" dirty="0"/>
              <a:t>내용</a:t>
            </a:r>
          </a:p>
        </p:txBody>
      </p:sp>
      <p:sp>
        <p:nvSpPr>
          <p:cNvPr id="7" name="내용 개체 틀 6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Abadi" panose="020B0604020104020204" pitchFamily="34" charset="0"/>
              </a:rPr>
              <a:t> </a:t>
            </a:r>
            <a:endParaRPr lang="ko-KR" altLang="en-US" b="0" i="0" dirty="0">
              <a:solidFill>
                <a:srgbClr val="24292F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2779000" y="1890453"/>
            <a:ext cx="2304000" cy="1404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의성 관련 정보를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스토리 중 언급하여 플레이어에게 홍보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3" name="그래픽 12" descr="게임 컨트롤러 단색으로 채워진">
            <a:extLst>
              <a:ext uri="{FF2B5EF4-FFF2-40B4-BE49-F238E27FC236}">
                <a16:creationId xmlns:a16="http://schemas.microsoft.com/office/drawing/2014/main" id="{958E37A2-6F00-E97F-B794-8283460A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100" y="2969757"/>
            <a:ext cx="1828800" cy="1828800"/>
          </a:xfrm>
          <a:prstGeom prst="rect">
            <a:avLst/>
          </a:prstGeom>
        </p:spPr>
      </p:pic>
      <p:pic>
        <p:nvPicPr>
          <p:cNvPr id="15" name="그래픽 14" descr="표지판 단색으로 채워진">
            <a:extLst>
              <a:ext uri="{FF2B5EF4-FFF2-40B4-BE49-F238E27FC236}">
                <a16:creationId xmlns:a16="http://schemas.microsoft.com/office/drawing/2014/main" id="{064DBF00-4346-199C-87BD-C51E4AC96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08000" y="3501000"/>
            <a:ext cx="56101" cy="52770"/>
          </a:xfrm>
          <a:prstGeom prst="rect">
            <a:avLst/>
          </a:prstGeom>
        </p:spPr>
      </p:pic>
      <p:pic>
        <p:nvPicPr>
          <p:cNvPr id="17" name="그래픽 16" descr="주택 단색으로 채워진">
            <a:extLst>
              <a:ext uri="{FF2B5EF4-FFF2-40B4-BE49-F238E27FC236}">
                <a16:creationId xmlns:a16="http://schemas.microsoft.com/office/drawing/2014/main" id="{FAA0C73A-79F8-B0E1-9C23-42696A8A1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09700" flipV="1">
            <a:off x="5457337" y="4120549"/>
            <a:ext cx="45719" cy="45719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A87F972B-BD6C-38FB-4EF1-9DD7F78B3679}"/>
              </a:ext>
            </a:extLst>
          </p:cNvPr>
          <p:cNvSpPr/>
          <p:nvPr/>
        </p:nvSpPr>
        <p:spPr>
          <a:xfrm>
            <a:off x="7341600" y="4813211"/>
            <a:ext cx="1828800" cy="1404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식당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카페 등 식음료 계열의 소상공인 진흥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13D2995-2333-2715-B9F9-7E30B82A8A2E}"/>
              </a:ext>
            </a:extLst>
          </p:cNvPr>
          <p:cNvSpPr/>
          <p:nvPr/>
        </p:nvSpPr>
        <p:spPr>
          <a:xfrm>
            <a:off x="8157500" y="2057227"/>
            <a:ext cx="2025800" cy="1404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RPG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의 퀘스트 형식 게임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219F8321-DAD6-CE54-7CA0-10059A8ACE29}"/>
              </a:ext>
            </a:extLst>
          </p:cNvPr>
          <p:cNvSpPr/>
          <p:nvPr/>
        </p:nvSpPr>
        <p:spPr>
          <a:xfrm>
            <a:off x="1997039" y="4111211"/>
            <a:ext cx="2310321" cy="1404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다운로드 없이 바로 실행가능한 웹게임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주 목표 및 </a:t>
            </a:r>
            <a:br>
              <a:rPr lang="en-US" altLang="ko-KR" sz="4000" dirty="0"/>
            </a:br>
            <a:r>
              <a:rPr lang="ko-KR" altLang="en-US" sz="4000" dirty="0"/>
              <a:t>서비스</a:t>
            </a:r>
            <a:r>
              <a:rPr lang="en-US" altLang="ko-KR" sz="4000" dirty="0"/>
              <a:t> </a:t>
            </a:r>
            <a:r>
              <a:rPr lang="ko-KR" altLang="en-US" sz="4000" dirty="0"/>
              <a:t>내용</a:t>
            </a:r>
          </a:p>
        </p:txBody>
      </p:sp>
      <p:sp>
        <p:nvSpPr>
          <p:cNvPr id="7" name="내용 개체 틀 6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Abadi" panose="020B0604020104020204" pitchFamily="34" charset="0"/>
              </a:rPr>
              <a:t> </a:t>
            </a:r>
            <a:endParaRPr lang="ko-KR" altLang="en-US" b="0" i="0" dirty="0">
              <a:solidFill>
                <a:srgbClr val="24292F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r"/>
            <a:r>
              <a:rPr lang="en-US" altLang="ko-KR" dirty="0" err="1"/>
              <a:t>gbsw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6127770" y="202987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의성 관광지 소개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지역축제 홍보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그래픽 14" descr="표지판 단색으로 채워진">
            <a:extLst>
              <a:ext uri="{FF2B5EF4-FFF2-40B4-BE49-F238E27FC236}">
                <a16:creationId xmlns:a16="http://schemas.microsoft.com/office/drawing/2014/main" id="{064DBF00-4346-199C-87BD-C51E4AC96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2406" y="1847437"/>
            <a:ext cx="1875364" cy="1764000"/>
          </a:xfrm>
          <a:prstGeom prst="rect">
            <a:avLst/>
          </a:prstGeom>
        </p:spPr>
      </p:pic>
      <p:pic>
        <p:nvPicPr>
          <p:cNvPr id="17" name="그래픽 16" descr="주택 단색으로 채워진">
            <a:extLst>
              <a:ext uri="{FF2B5EF4-FFF2-40B4-BE49-F238E27FC236}">
                <a16:creationId xmlns:a16="http://schemas.microsoft.com/office/drawing/2014/main" id="{FAA0C73A-79F8-B0E1-9C23-42696A8A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5586" y="4452373"/>
            <a:ext cx="1764603" cy="1764603"/>
          </a:xfrm>
          <a:prstGeom prst="rect">
            <a:avLst/>
          </a:prstGeom>
        </p:spPr>
      </p:pic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A23110FB-1464-1D67-0D7F-F5405C31B37C}"/>
              </a:ext>
            </a:extLst>
          </p:cNvPr>
          <p:cNvSpPr/>
          <p:nvPr/>
        </p:nvSpPr>
        <p:spPr>
          <a:xfrm>
            <a:off x="6096000" y="4635113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지역축제 홍보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의성 거주민을 위한 정책 및 복지 소개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관광객 유치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래픽 8" descr="사용자 단색으로 채워진">
            <a:extLst>
              <a:ext uri="{FF2B5EF4-FFF2-40B4-BE49-F238E27FC236}">
                <a16:creationId xmlns:a16="http://schemas.microsoft.com/office/drawing/2014/main" id="{1B572B32-C40A-90CA-B380-746FFF0BD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9574" y="2903244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90D45-3C28-BDFB-1766-8687F52B8C3E}"/>
              </a:ext>
            </a:extLst>
          </p:cNvPr>
          <p:cNvSpPr txBox="1"/>
          <p:nvPr/>
        </p:nvSpPr>
        <p:spPr>
          <a:xfrm>
            <a:off x="4251170" y="6088015"/>
            <a:ext cx="176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의성 내 주민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의성군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B1A8C-B3C4-8D58-0DF0-5447B27CFCA4}"/>
              </a:ext>
            </a:extLst>
          </p:cNvPr>
          <p:cNvSpPr txBox="1"/>
          <p:nvPr/>
        </p:nvSpPr>
        <p:spPr>
          <a:xfrm>
            <a:off x="4307786" y="3536723"/>
            <a:ext cx="17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외지인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4FB39-4FC7-7C57-EA05-62AFD5FCBC22}"/>
              </a:ext>
            </a:extLst>
          </p:cNvPr>
          <p:cNvSpPr txBox="1"/>
          <p:nvPr/>
        </p:nvSpPr>
        <p:spPr>
          <a:xfrm>
            <a:off x="1491592" y="4512708"/>
            <a:ext cx="17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6F327-C1C7-330F-0AE0-D58F5A8C8339}"/>
              </a:ext>
            </a:extLst>
          </p:cNvPr>
          <p:cNvSpPr txBox="1"/>
          <p:nvPr/>
        </p:nvSpPr>
        <p:spPr>
          <a:xfrm>
            <a:off x="3068021" y="2690957"/>
            <a:ext cx="1550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/>
                </a:solidFill>
              </a:rPr>
              <a:t>↗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E054B-2B2C-8A6F-CCBD-A6EE6799C15D}"/>
              </a:ext>
            </a:extLst>
          </p:cNvPr>
          <p:cNvSpPr txBox="1"/>
          <p:nvPr/>
        </p:nvSpPr>
        <p:spPr>
          <a:xfrm>
            <a:off x="3068021" y="3916436"/>
            <a:ext cx="1550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/>
                </a:solidFill>
              </a:rPr>
              <a:t>↘</a:t>
            </a:r>
          </a:p>
        </p:txBody>
      </p:sp>
      <p:pic>
        <p:nvPicPr>
          <p:cNvPr id="19" name="그래픽 18" descr="게임 컨트롤러 단색으로 채워진">
            <a:extLst>
              <a:ext uri="{FF2B5EF4-FFF2-40B4-BE49-F238E27FC236}">
                <a16:creationId xmlns:a16="http://schemas.microsoft.com/office/drawing/2014/main" id="{9941317D-B71A-79C4-C6A8-91CCA3E09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8000" y="3892655"/>
            <a:ext cx="476384" cy="4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진행 방식</a:t>
            </a:r>
          </a:p>
        </p:txBody>
      </p:sp>
      <p:sp>
        <p:nvSpPr>
          <p:cNvPr id="7" name="내용 개체 틀 6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Abadi" panose="020B0604020104020204" pitchFamily="34" charset="0"/>
              </a:rPr>
              <a:t> </a:t>
            </a:r>
            <a:endParaRPr lang="ko-KR" altLang="en-US" b="0" i="0" dirty="0">
              <a:solidFill>
                <a:srgbClr val="24292F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그래픽 12" descr="게임 컨트롤러 단색으로 채워진">
            <a:extLst>
              <a:ext uri="{FF2B5EF4-FFF2-40B4-BE49-F238E27FC236}">
                <a16:creationId xmlns:a16="http://schemas.microsoft.com/office/drawing/2014/main" id="{958E37A2-6F00-E97F-B794-8283460A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639" y="1844827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4DF1FC-D0F6-AD35-1D93-FE2839E405A9}"/>
              </a:ext>
            </a:extLst>
          </p:cNvPr>
          <p:cNvSpPr txBox="1"/>
          <p:nvPr/>
        </p:nvSpPr>
        <p:spPr>
          <a:xfrm>
            <a:off x="1495657" y="3719734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조작방법</a:t>
            </a:r>
          </a:p>
        </p:txBody>
      </p:sp>
      <p:pic>
        <p:nvPicPr>
          <p:cNvPr id="23" name="그래픽 22" descr="꼭두각시 단색으로 채워진">
            <a:extLst>
              <a:ext uri="{FF2B5EF4-FFF2-40B4-BE49-F238E27FC236}">
                <a16:creationId xmlns:a16="http://schemas.microsoft.com/office/drawing/2014/main" id="{885F832B-07E8-2C39-288D-022AB91E2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875" y="2005970"/>
            <a:ext cx="1679564" cy="1679564"/>
          </a:xfrm>
          <a:prstGeom prst="rect">
            <a:avLst/>
          </a:prstGeom>
        </p:spPr>
      </p:pic>
      <p:sp>
        <p:nvSpPr>
          <p:cNvPr id="24" name="화살표: 왼쪽/오른쪽/위쪽/아래쪽 23">
            <a:extLst>
              <a:ext uri="{FF2B5EF4-FFF2-40B4-BE49-F238E27FC236}">
                <a16:creationId xmlns:a16="http://schemas.microsoft.com/office/drawing/2014/main" id="{FAAF5471-2A9A-A5D9-0395-3C09D10C0B6F}"/>
              </a:ext>
            </a:extLst>
          </p:cNvPr>
          <p:cNvSpPr/>
          <p:nvPr/>
        </p:nvSpPr>
        <p:spPr>
          <a:xfrm>
            <a:off x="4978695" y="3373991"/>
            <a:ext cx="1474444" cy="1474444"/>
          </a:xfrm>
          <a:prstGeom prst="quadArrow">
            <a:avLst>
              <a:gd name="adj1" fmla="val 15146"/>
              <a:gd name="adj2" fmla="val 17904"/>
              <a:gd name="adj3" fmla="val 23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635AF2DE-B1E5-98E3-E581-55CE457A7A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04000" y="2045551"/>
            <a:ext cx="7806421" cy="408703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EADE0-E4B6-CF08-C287-881E32B310E0}"/>
              </a:ext>
            </a:extLst>
          </p:cNvPr>
          <p:cNvSpPr txBox="1"/>
          <p:nvPr/>
        </p:nvSpPr>
        <p:spPr>
          <a:xfrm>
            <a:off x="1161922" y="4406300"/>
            <a:ext cx="1828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게임에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익숙하지 않은 플레이어를 위한 최소한의 조작키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B88E9-4CEC-0C77-C413-C436460E1377}"/>
              </a:ext>
            </a:extLst>
          </p:cNvPr>
          <p:cNvSpPr txBox="1"/>
          <p:nvPr/>
        </p:nvSpPr>
        <p:spPr>
          <a:xfrm>
            <a:off x="4801517" y="5098797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방향키로 조작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28E88E-FF65-9D08-2F0F-61DD3776EA70}"/>
              </a:ext>
            </a:extLst>
          </p:cNvPr>
          <p:cNvGrpSpPr/>
          <p:nvPr/>
        </p:nvGrpSpPr>
        <p:grpSpPr>
          <a:xfrm>
            <a:off x="8304987" y="3944398"/>
            <a:ext cx="1586824" cy="571482"/>
            <a:chOff x="8392658" y="3838925"/>
            <a:chExt cx="1586824" cy="57148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1964CA2-780D-F05D-6AD1-91B925FAE404}"/>
                </a:ext>
              </a:extLst>
            </p:cNvPr>
            <p:cNvSpPr/>
            <p:nvPr/>
          </p:nvSpPr>
          <p:spPr>
            <a:xfrm>
              <a:off x="8392658" y="3838925"/>
              <a:ext cx="571482" cy="571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39D36ED-6131-D26C-4517-F2D169AD4F40}"/>
                </a:ext>
              </a:extLst>
            </p:cNvPr>
            <p:cNvSpPr/>
            <p:nvPr/>
          </p:nvSpPr>
          <p:spPr>
            <a:xfrm>
              <a:off x="9408000" y="3838925"/>
              <a:ext cx="571482" cy="571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A81CD8-A445-C45B-C1AD-289CC6C6CB6A}"/>
              </a:ext>
            </a:extLst>
          </p:cNvPr>
          <p:cNvSpPr txBox="1"/>
          <p:nvPr/>
        </p:nvSpPr>
        <p:spPr>
          <a:xfrm>
            <a:off x="8184000" y="501504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확인</a:t>
            </a:r>
            <a:r>
              <a:rPr lang="en-US" altLang="ko-KR" sz="1400" dirty="0">
                <a:solidFill>
                  <a:schemeClr val="bg1"/>
                </a:solidFill>
              </a:rPr>
              <a:t>: z</a:t>
            </a:r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취소</a:t>
            </a:r>
            <a:r>
              <a:rPr lang="en-US" altLang="ko-KR" sz="1400" dirty="0">
                <a:solidFill>
                  <a:schemeClr val="bg1"/>
                </a:solidFill>
              </a:rPr>
              <a:t>: x</a:t>
            </a:r>
            <a:r>
              <a:rPr lang="ko-KR" altLang="en-US" sz="1400" dirty="0">
                <a:solidFill>
                  <a:schemeClr val="bg1"/>
                </a:solidFill>
              </a:rPr>
              <a:t>키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8629EDD-DD1D-C99C-94BB-3B27330E13A1}"/>
              </a:ext>
            </a:extLst>
          </p:cNvPr>
          <p:cNvGrpSpPr/>
          <p:nvPr/>
        </p:nvGrpSpPr>
        <p:grpSpPr>
          <a:xfrm>
            <a:off x="6270384" y="1512968"/>
            <a:ext cx="2273652" cy="2273652"/>
            <a:chOff x="6384000" y="1545565"/>
            <a:chExt cx="2273652" cy="2273652"/>
          </a:xfrm>
        </p:grpSpPr>
        <p:pic>
          <p:nvPicPr>
            <p:cNvPr id="28" name="그래픽 27" descr="키보드 단색으로 채워진">
              <a:extLst>
                <a:ext uri="{FF2B5EF4-FFF2-40B4-BE49-F238E27FC236}">
                  <a16:creationId xmlns:a16="http://schemas.microsoft.com/office/drawing/2014/main" id="{DB69E981-1A14-4E32-2BDD-2A359074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84000" y="1545565"/>
              <a:ext cx="2273652" cy="227365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F60739-F057-3284-48D2-2C9537A83279}"/>
                </a:ext>
              </a:extLst>
            </p:cNvPr>
            <p:cNvSpPr txBox="1"/>
            <p:nvPr/>
          </p:nvSpPr>
          <p:spPr>
            <a:xfrm>
              <a:off x="6606427" y="1859876"/>
              <a:ext cx="1828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입력장치</a:t>
              </a:r>
              <a:r>
                <a:rPr lang="en-US" altLang="ko-KR" sz="1400" dirty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</a:rPr>
                <a:t>키보드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7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진행 방식</a:t>
            </a:r>
          </a:p>
        </p:txBody>
      </p:sp>
      <p:sp>
        <p:nvSpPr>
          <p:cNvPr id="7" name="내용 개체 틀 6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Abadi" panose="020B0604020104020204" pitchFamily="34" charset="0"/>
              </a:rPr>
              <a:t> </a:t>
            </a:r>
            <a:endParaRPr lang="ko-KR" altLang="en-US" b="0" i="0" dirty="0">
              <a:solidFill>
                <a:srgbClr val="24292F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그래픽 12" descr="게임 컨트롤러 단색으로 채워진">
            <a:extLst>
              <a:ext uri="{FF2B5EF4-FFF2-40B4-BE49-F238E27FC236}">
                <a16:creationId xmlns:a16="http://schemas.microsoft.com/office/drawing/2014/main" id="{958E37A2-6F00-E97F-B794-8283460A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639" y="1844827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4DF1FC-D0F6-AD35-1D93-FE2839E405A9}"/>
              </a:ext>
            </a:extLst>
          </p:cNvPr>
          <p:cNvSpPr txBox="1"/>
          <p:nvPr/>
        </p:nvSpPr>
        <p:spPr>
          <a:xfrm>
            <a:off x="1441218" y="3577551"/>
            <a:ext cx="128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진행방식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635AF2DE-B1E5-98E3-E581-55CE457A7A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04000" y="2045551"/>
            <a:ext cx="7806421" cy="408703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EADE0-E4B6-CF08-C287-881E32B310E0}"/>
              </a:ext>
            </a:extLst>
          </p:cNvPr>
          <p:cNvSpPr txBox="1"/>
          <p:nvPr/>
        </p:nvSpPr>
        <p:spPr>
          <a:xfrm>
            <a:off x="1166948" y="4406300"/>
            <a:ext cx="1828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다양한 방법으로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사용자에게 의성 관련 정보 제공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래픽 2" descr="말풍선 단색으로 채워진">
            <a:extLst>
              <a:ext uri="{FF2B5EF4-FFF2-40B4-BE49-F238E27FC236}">
                <a16:creationId xmlns:a16="http://schemas.microsoft.com/office/drawing/2014/main" id="{9D679A90-8977-70C6-10FC-A391B9B4E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348" y="1827279"/>
            <a:ext cx="2160000" cy="2160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5A7B7C5-8752-5A5D-7998-1D74D9C7E88E}"/>
              </a:ext>
            </a:extLst>
          </p:cNvPr>
          <p:cNvGrpSpPr/>
          <p:nvPr/>
        </p:nvGrpSpPr>
        <p:grpSpPr>
          <a:xfrm>
            <a:off x="3895257" y="2965302"/>
            <a:ext cx="7023906" cy="2321483"/>
            <a:chOff x="3726503" y="2954385"/>
            <a:chExt cx="7023906" cy="23214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04A5F7F-D39E-3377-987A-BB9F668EBE41}"/>
                </a:ext>
              </a:extLst>
            </p:cNvPr>
            <p:cNvGrpSpPr/>
            <p:nvPr/>
          </p:nvGrpSpPr>
          <p:grpSpPr>
            <a:xfrm>
              <a:off x="3975508" y="3180293"/>
              <a:ext cx="1296000" cy="1249189"/>
              <a:chOff x="4646075" y="2063532"/>
              <a:chExt cx="857202" cy="817189"/>
            </a:xfrm>
          </p:grpSpPr>
          <p:sp>
            <p:nvSpPr>
              <p:cNvPr id="10" name="말풍선: 타원형 9">
                <a:extLst>
                  <a:ext uri="{FF2B5EF4-FFF2-40B4-BE49-F238E27FC236}">
                    <a16:creationId xmlns:a16="http://schemas.microsoft.com/office/drawing/2014/main" id="{E76AA8C5-BDD2-9FE5-9E9C-CCD4C76169A7}"/>
                  </a:ext>
                </a:extLst>
              </p:cNvPr>
              <p:cNvSpPr/>
              <p:nvPr/>
            </p:nvSpPr>
            <p:spPr>
              <a:xfrm rot="19258424">
                <a:off x="4646075" y="2063532"/>
                <a:ext cx="857202" cy="817189"/>
              </a:xfrm>
              <a:prstGeom prst="wedgeEllipse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래픽 7" descr="느낌표 단색으로 채워진">
                <a:extLst>
                  <a:ext uri="{FF2B5EF4-FFF2-40B4-BE49-F238E27FC236}">
                    <a16:creationId xmlns:a16="http://schemas.microsoft.com/office/drawing/2014/main" id="{8D981117-1FF8-A262-CB56-DA544688E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63875" y="2189781"/>
                <a:ext cx="621600" cy="56944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2BC266-7C00-AC44-9E13-197ACD1E2B9D}"/>
                </a:ext>
              </a:extLst>
            </p:cNvPr>
            <p:cNvSpPr txBox="1"/>
            <p:nvPr/>
          </p:nvSpPr>
          <p:spPr>
            <a:xfrm>
              <a:off x="3726503" y="4712293"/>
              <a:ext cx="1828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퀘스트 제공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2EAE95D-BDF9-755F-7FAE-A8F20088D223}"/>
                </a:ext>
              </a:extLst>
            </p:cNvPr>
            <p:cNvSpPr/>
            <p:nvPr/>
          </p:nvSpPr>
          <p:spPr>
            <a:xfrm>
              <a:off x="5667230" y="3804888"/>
              <a:ext cx="648000" cy="47604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사람들과 함께 사이클링  단색으로 채워진">
              <a:extLst>
                <a:ext uri="{FF2B5EF4-FFF2-40B4-BE49-F238E27FC236}">
                  <a16:creationId xmlns:a16="http://schemas.microsoft.com/office/drawing/2014/main" id="{F2AB0E2C-A666-2F4B-F5B9-976E14A3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9545" y="2954385"/>
              <a:ext cx="2065685" cy="20656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6552C-BC9A-098B-160F-23C1A634E128}"/>
                </a:ext>
              </a:extLst>
            </p:cNvPr>
            <p:cNvSpPr txBox="1"/>
            <p:nvPr/>
          </p:nvSpPr>
          <p:spPr>
            <a:xfrm>
              <a:off x="6333801" y="4752648"/>
              <a:ext cx="1828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게임 진행을 위해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NPC</a:t>
              </a:r>
              <a:r>
                <a:rPr lang="ko-KR" altLang="en-US" sz="1400" dirty="0">
                  <a:solidFill>
                    <a:schemeClr val="bg1"/>
                  </a:solidFill>
                </a:rPr>
                <a:t>와 상호작용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CE684FC-B5E9-BB9C-106D-ACAC283ED32E}"/>
                </a:ext>
              </a:extLst>
            </p:cNvPr>
            <p:cNvSpPr/>
            <p:nvPr/>
          </p:nvSpPr>
          <p:spPr>
            <a:xfrm>
              <a:off x="8223230" y="3794909"/>
              <a:ext cx="648000" cy="47604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136C9E-5A3C-AF93-9E49-BB2FAE3898C3}"/>
                </a:ext>
              </a:extLst>
            </p:cNvPr>
            <p:cNvSpPr txBox="1"/>
            <p:nvPr/>
          </p:nvSpPr>
          <p:spPr>
            <a:xfrm>
              <a:off x="9069669" y="4732880"/>
              <a:ext cx="16807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여러 의성 관련 정보 습득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정보 단색으로 채워진">
              <a:extLst>
                <a:ext uri="{FF2B5EF4-FFF2-40B4-BE49-F238E27FC236}">
                  <a16:creationId xmlns:a16="http://schemas.microsoft.com/office/drawing/2014/main" id="{0FF170F4-0DEA-2EAB-2972-79002EDBA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98884" y="3213000"/>
              <a:ext cx="1413667" cy="14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5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14425" y="1603612"/>
            <a:ext cx="11460400" cy="5041074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B39BB5-CECF-3E2D-159B-4D7841769F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70" y="2625138"/>
            <a:ext cx="3940489" cy="269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AB4558-454A-5F81-A3BB-0AB67BE9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현 제작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87DDD-7A09-41AD-574A-5E2518B7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8" r="21889"/>
          <a:stretch/>
        </p:blipFill>
        <p:spPr>
          <a:xfrm>
            <a:off x="1119914" y="2651938"/>
            <a:ext cx="2195669" cy="2145507"/>
          </a:xfrm>
          <a:prstGeom prst="round2DiagRect">
            <a:avLst>
              <a:gd name="adj1" fmla="val 621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23C612-A3C6-08F2-46A9-DBEE2ABCDC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59" y="2625138"/>
            <a:ext cx="4357890" cy="269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A3AABC-8F0C-8781-C748-D19F4EB5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36" y="2644469"/>
            <a:ext cx="3728113" cy="269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EC705F-4053-2B52-1D76-1476DC07F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014" y="2651938"/>
            <a:ext cx="3347984" cy="269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065A82-8B38-19C0-0B22-6102AB5B0D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04" y="2637000"/>
            <a:ext cx="4308480" cy="269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14425" y="1603612"/>
            <a:ext cx="11460400" cy="5041074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AB4558-454A-5F81-A3BB-0AB67BE9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0" y="226250"/>
            <a:ext cx="3941000" cy="1152001"/>
          </a:xfrm>
        </p:spPr>
        <p:txBody>
          <a:bodyPr/>
          <a:lstStyle/>
          <a:p>
            <a:pPr algn="l"/>
            <a:r>
              <a:rPr lang="ko-KR" altLang="en-US" sz="4000" dirty="0"/>
              <a:t>제작 계획</a:t>
            </a:r>
          </a:p>
        </p:txBody>
      </p:sp>
      <p:pic>
        <p:nvPicPr>
          <p:cNvPr id="6" name="그래픽 5" descr="스토리텔링 단색으로 채워진">
            <a:extLst>
              <a:ext uri="{FF2B5EF4-FFF2-40B4-BE49-F238E27FC236}">
                <a16:creationId xmlns:a16="http://schemas.microsoft.com/office/drawing/2014/main" id="{10946DB1-0E6B-1043-94F8-739FB428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050" y="2396149"/>
            <a:ext cx="1728000" cy="1728000"/>
          </a:xfrm>
          <a:prstGeom prst="rect">
            <a:avLst/>
          </a:prstGeom>
        </p:spPr>
      </p:pic>
      <p:pic>
        <p:nvPicPr>
          <p:cNvPr id="10" name="그래픽 9" descr="보물 지도 윤곽선">
            <a:extLst>
              <a:ext uri="{FF2B5EF4-FFF2-40B4-BE49-F238E27FC236}">
                <a16:creationId xmlns:a16="http://schemas.microsoft.com/office/drawing/2014/main" id="{0B2FD5C1-1412-FA1C-BCDD-A2E5DAFEE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698" y="2565000"/>
            <a:ext cx="1786502" cy="178650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E450C8-9546-D331-5321-F3DB86D42C03}"/>
              </a:ext>
            </a:extLst>
          </p:cNvPr>
          <p:cNvGrpSpPr/>
          <p:nvPr/>
        </p:nvGrpSpPr>
        <p:grpSpPr>
          <a:xfrm>
            <a:off x="5451828" y="2755811"/>
            <a:ext cx="1296000" cy="1249189"/>
            <a:chOff x="5408447" y="2891017"/>
            <a:chExt cx="1296000" cy="1249189"/>
          </a:xfrm>
        </p:grpSpPr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88C25497-9E8C-22F9-B2D4-0AD5CA873CB4}"/>
                </a:ext>
              </a:extLst>
            </p:cNvPr>
            <p:cNvSpPr/>
            <p:nvPr/>
          </p:nvSpPr>
          <p:spPr>
            <a:xfrm rot="19258424">
              <a:off x="5408447" y="2891017"/>
              <a:ext cx="1296000" cy="1249189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래픽 14" descr="느낌표 단색으로 채워진">
              <a:extLst>
                <a:ext uri="{FF2B5EF4-FFF2-40B4-BE49-F238E27FC236}">
                  <a16:creationId xmlns:a16="http://schemas.microsoft.com/office/drawing/2014/main" id="{FCF5B52C-1EAC-9BBC-5381-BECE7742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6548" y="3084006"/>
              <a:ext cx="939794" cy="87047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B1461C-C41E-DFB7-6A2D-D15EACFDBD71}"/>
              </a:ext>
            </a:extLst>
          </p:cNvPr>
          <p:cNvSpPr txBox="1"/>
          <p:nvPr/>
        </p:nvSpPr>
        <p:spPr>
          <a:xfrm>
            <a:off x="8500382" y="4669612"/>
            <a:ext cx="135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</a:rPr>
              <a:t>조문국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박물관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승마장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</a:rPr>
              <a:t>경소고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</a:rPr>
              <a:t>컬링센터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C1FB8-F8A4-D453-754A-C39F4FF4E035}"/>
              </a:ext>
            </a:extLst>
          </p:cNvPr>
          <p:cNvSpPr txBox="1"/>
          <p:nvPr/>
        </p:nvSpPr>
        <p:spPr>
          <a:xfrm>
            <a:off x="9692175" y="4669612"/>
            <a:ext cx="1786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작은 영화관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</a:rPr>
              <a:t>빙계</a:t>
            </a:r>
            <a:r>
              <a:rPr lang="ko-KR" altLang="en-US" sz="1400" dirty="0">
                <a:solidFill>
                  <a:schemeClr val="bg1"/>
                </a:solidFill>
              </a:rPr>
              <a:t> 계곡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안사우정국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달빛공원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57B42A-9FD4-18E1-165E-D99400F49A5A}"/>
              </a:ext>
            </a:extLst>
          </p:cNvPr>
          <p:cNvGrpSpPr/>
          <p:nvPr/>
        </p:nvGrpSpPr>
        <p:grpSpPr>
          <a:xfrm>
            <a:off x="1779879" y="4254010"/>
            <a:ext cx="8632242" cy="379738"/>
            <a:chOff x="1994108" y="4259237"/>
            <a:chExt cx="8632242" cy="3797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CB8E50-5806-8009-D234-DE2E732442F0}"/>
                </a:ext>
              </a:extLst>
            </p:cNvPr>
            <p:cNvSpPr txBox="1"/>
            <p:nvPr/>
          </p:nvSpPr>
          <p:spPr>
            <a:xfrm>
              <a:off x="9338007" y="4259237"/>
              <a:ext cx="12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맵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E107D3-5AB8-39C3-05F1-A9700882C136}"/>
                </a:ext>
              </a:extLst>
            </p:cNvPr>
            <p:cNvSpPr txBox="1"/>
            <p:nvPr/>
          </p:nvSpPr>
          <p:spPr>
            <a:xfrm>
              <a:off x="1994108" y="4269643"/>
              <a:ext cx="12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D976F8-DEDC-002E-F73E-74384F049F17}"/>
                </a:ext>
              </a:extLst>
            </p:cNvPr>
            <p:cNvSpPr txBox="1"/>
            <p:nvPr/>
          </p:nvSpPr>
          <p:spPr>
            <a:xfrm>
              <a:off x="5666057" y="4269643"/>
              <a:ext cx="12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퀘스트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B6930E-A1D2-940C-A3A9-55F90D471B7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22087" y="4718794"/>
            <a:ext cx="135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축제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대회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지원정책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홍보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UISEOUNG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Guide web game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887149" y="2715743"/>
            <a:ext cx="2417701" cy="1290043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감사합니다</a:t>
            </a:r>
            <a:endParaRPr lang="en-US" altLang="ko-KR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픽셀">
      <a:majorFont>
        <a:latin typeface="HBIOS-SYS"/>
        <a:ea typeface="HBIOS-SYS"/>
        <a:cs typeface=""/>
      </a:majorFont>
      <a:minorFont>
        <a:latin typeface="HBIOS-SYS"/>
        <a:ea typeface="HBIOS-SYS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198</Words>
  <Application>Microsoft Office PowerPoint</Application>
  <PresentationFormat>와이드스크린</PresentationFormat>
  <Paragraphs>100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HBIOS-SYS</vt:lpstr>
      <vt:lpstr>Abadi</vt:lpstr>
      <vt:lpstr>맑은 고딕</vt:lpstr>
      <vt:lpstr>Office 테마</vt:lpstr>
      <vt:lpstr>UISEOUNG</vt:lpstr>
      <vt:lpstr>PowerPoint 프레젠테이션</vt:lpstr>
      <vt:lpstr>주 목표 및  서비스 내용</vt:lpstr>
      <vt:lpstr>주 목표 및  서비스 내용</vt:lpstr>
      <vt:lpstr>진행 방식</vt:lpstr>
      <vt:lpstr>진행 방식</vt:lpstr>
      <vt:lpstr>현 제작 상황</vt:lpstr>
      <vt:lpstr>제작 계획</vt:lpstr>
      <vt:lpstr>UISEOUNG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조채윤</cp:lastModifiedBy>
  <cp:revision>83</cp:revision>
  <dcterms:created xsi:type="dcterms:W3CDTF">2015-06-25T00:21:41Z</dcterms:created>
  <dcterms:modified xsi:type="dcterms:W3CDTF">2022-11-03T08:57:31Z</dcterms:modified>
</cp:coreProperties>
</file>