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E381B-57E9-41FA-AB0D-203B9A61B791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AAB44-A010-4E59-8023-476E728F6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42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BD4B04-9EB6-F195-131E-A36A0CFDD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611" y="2677416"/>
            <a:ext cx="9394778" cy="2444159"/>
          </a:xfrm>
        </p:spPr>
        <p:txBody>
          <a:bodyPr>
            <a:noAutofit/>
          </a:bodyPr>
          <a:lstStyle>
            <a:lvl1pPr marL="0" indent="0" algn="ctr">
              <a:buNone/>
              <a:defRPr sz="66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2A435-B0A5-58AA-8BD0-B86B704A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5F901FB6-264B-84B3-8222-8035101C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4552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2AE03-F257-391A-DAF8-C8B86800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93339C-A2D0-F8FE-94F7-C6FF6019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3078D-3026-2F7D-1C4D-BF709554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F92BD-EF0B-C4E8-13F7-C17640B3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834D6-6FE2-AAD6-2112-A49D7340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6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E94469-9DED-435E-CCDF-1B53C5673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AC23BB-E961-B9EA-56E5-4AE283433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84615-7B55-A6FD-83B8-F8798133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D0667-C8BC-5BAE-A977-2B9367B3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4C338-D294-E54F-D90C-CBDA0AF1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EA284-11F8-B749-653B-DF197DBF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2F339-57EA-8CFB-B0FC-1AFE17B2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3E5F3-F807-679E-9F46-B7B8B7AF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C4516-0EDB-FD82-289B-160D88B0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82F7F-A737-5DF9-89B8-FF2BD595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1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0DD9A-5F98-05D5-6ED2-7D143B35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D99A6B-1376-5F3E-D7FF-165475C7B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B3F63-1AD3-1AFF-79EA-1E37316E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2CD3A-78F1-2239-7D56-03D29AF9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B31B9-94EC-7CE8-50FD-A5B0B9BD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8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0C452-D7B7-CA34-B71E-1C5A3BC4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F6DA4-774A-86F6-B1A1-C0B97195A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A2D672-10DF-6644-D866-6435176A1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590A7-37DC-40C4-BF90-2EDE32F1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A4DB91-5FCC-C15E-2EC9-7B46F915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9C696-D638-A5C0-2E6C-3BE47AC5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57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29132-A29F-31D2-F937-65D8D90D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72852-2EBF-0025-1DAD-ACC767673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60E2CA-9AF9-D356-C782-2922CDFB1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115693-A473-A908-8612-BE466CCE6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DBEE20-6A6D-73D1-D747-611E716A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4B419F-9D3F-026F-2A64-5D7BC01B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D48BF5-70F2-2F3B-F6A7-63B2D65A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8C090C-FA20-7059-0A5A-CC4FDDEE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5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1F43C-9FE1-D1A1-4348-5F4CC405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9DC2B5-749A-2D72-C5B8-64EE2DFC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539DE6-904E-DC7B-819E-FBDB5938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BC620D-670C-0A65-66A4-3CC28B6B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88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1184F0-BDE5-7D60-E647-BBB262F9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36B8D4-C7F5-CEDD-62F5-C643A090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389DD5-14E8-F93E-A7FA-D2AC4C07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5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75D79-3618-EE96-83A8-4778F7B9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B28F8-CF0F-3B13-B4EA-99B895212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0AC117-77DE-B65B-A70F-4ACB18F0E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CC01A-01FD-E2BA-F6B0-C5A94F3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9AE8A8-1F75-BD2A-AA1D-0BD6C614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058E7-A21B-45A0-6F42-7599BFE4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91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7AAD9-EA95-3AC5-1BD6-BB893313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84EBC8-42C3-FD22-9360-9901F4E2C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52D2EB-DAAB-3627-B89B-DB5C0B765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5D1B97-4579-DA6A-DCAB-14C17A48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0B0D59-DE86-277B-E4D9-85C6F99E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99196-A871-58D0-C37F-4B3EB234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86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428150-5039-0E67-111B-D260D95F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64" y="119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DDBB6-D57A-FED7-260B-BF668464A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82198-AB7A-3B3A-F8F1-0544B44C3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232DD58-8C83-4A00-8D90-03ACA0CA06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5CDC0CB-E744-B191-FFB3-30E2FCC78406}"/>
              </a:ext>
            </a:extLst>
          </p:cNvPr>
          <p:cNvGrpSpPr/>
          <p:nvPr userDrawn="1"/>
        </p:nvGrpSpPr>
        <p:grpSpPr>
          <a:xfrm>
            <a:off x="0" y="1523305"/>
            <a:ext cx="12192000" cy="257323"/>
            <a:chOff x="0" y="1523305"/>
            <a:chExt cx="12192000" cy="25732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35A981-07D1-0B49-8557-8B59F0060386}"/>
                </a:ext>
              </a:extLst>
            </p:cNvPr>
            <p:cNvSpPr/>
            <p:nvPr userDrawn="1"/>
          </p:nvSpPr>
          <p:spPr>
            <a:xfrm>
              <a:off x="0" y="1550035"/>
              <a:ext cx="12191365" cy="198120"/>
            </a:xfrm>
            <a:prstGeom prst="rect">
              <a:avLst/>
            </a:prstGeom>
            <a:gradFill flip="none">
              <a:gsLst>
                <a:gs pos="0">
                  <a:schemeClr val="tx2">
                    <a:lumMod val="20000"/>
                    <a:lumOff val="80000"/>
                  </a:schemeClr>
                </a:gs>
                <a:gs pos="25000">
                  <a:schemeClr val="tx2">
                    <a:lumMod val="40000"/>
                    <a:lumOff val="60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100000"/>
                  </a:schemeClr>
                </a:gs>
                <a:gs pos="75000">
                  <a:schemeClr val="tx2">
                    <a:lumMod val="80000"/>
                    <a:lumOff val="2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A378877-0347-4827-331E-672AF7D05DBF}"/>
                </a:ext>
              </a:extLst>
            </p:cNvPr>
            <p:cNvSpPr txBox="1"/>
            <p:nvPr userDrawn="1"/>
          </p:nvSpPr>
          <p:spPr>
            <a:xfrm>
              <a:off x="0" y="1534407"/>
              <a:ext cx="174328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altLang="zh-CN" sz="1000" dirty="0" err="1">
                  <a:solidFill>
                    <a:schemeClr val="bg1"/>
                  </a:solidFill>
                </a:rPr>
                <a:t>NekoBytes-TheMissing</a:t>
              </a:r>
              <a:r>
                <a:rPr lang="en-US" altLang="zh-CN" sz="1000" dirty="0">
                  <a:solidFill>
                    <a:schemeClr val="bg1"/>
                  </a:solidFill>
                </a:rPr>
                <a:t> 2024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9F04B41-7B0B-1A4E-6F30-534C0068826E}"/>
                </a:ext>
              </a:extLst>
            </p:cNvPr>
            <p:cNvSpPr txBox="1"/>
            <p:nvPr userDrawn="1"/>
          </p:nvSpPr>
          <p:spPr>
            <a:xfrm>
              <a:off x="11354435" y="1523305"/>
              <a:ext cx="837565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000" dirty="0" err="1">
                  <a:solidFill>
                    <a:schemeClr val="tx1"/>
                  </a:solidFill>
                </a:rPr>
                <a:t>NekoBytes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95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BEC2B64B-5B9E-8DE7-A5AA-19E05EA83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Part 1. </a:t>
            </a:r>
            <a:r>
              <a:rPr lang="en-US" altLang="zh-CN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string.h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DCB8F0-5023-395B-27AC-5AEBAF86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64" y="119150"/>
            <a:ext cx="10515600" cy="1325563"/>
          </a:xfrm>
        </p:spPr>
        <p:txBody>
          <a:bodyPr/>
          <a:lstStyle/>
          <a:p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NekoBytes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Week7 More about C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6E1ACC-ECC6-1E60-1216-F8859608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98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27B38-7876-27B8-CC5A-4F3F077D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Search and Match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E3955-7FFA-8352-0F34-5FDA1199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2C9320-2D15-E35F-3E75-8BA866035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687" y="1826895"/>
            <a:ext cx="5605051" cy="14588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62DF066-6691-8C77-446D-278ABEE6F05E}"/>
              </a:ext>
            </a:extLst>
          </p:cNvPr>
          <p:cNvSpPr txBox="1"/>
          <p:nvPr/>
        </p:nvSpPr>
        <p:spPr>
          <a:xfrm>
            <a:off x="239564" y="182689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Split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79A56D-BFA9-8DFD-6326-016D727FA1CE}"/>
              </a:ext>
            </a:extLst>
          </p:cNvPr>
          <p:cNvSpPr txBox="1"/>
          <p:nvPr/>
        </p:nvSpPr>
        <p:spPr>
          <a:xfrm>
            <a:off x="239564" y="3047756"/>
            <a:ext cx="33119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WARNING: </a:t>
            </a:r>
          </a:p>
          <a:p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NOT CONST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988EC52-7452-7CCB-4098-C47594EC0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68" y="1731264"/>
            <a:ext cx="7050464" cy="47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4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27B38-7876-27B8-CC5A-4F3F077D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E3955-7FFA-8352-0F34-5FDA1199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FB9A4D-C217-1B45-AE32-78CC62C05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60" y="2241061"/>
            <a:ext cx="12192000" cy="237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3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BEC2B64B-5B9E-8DE7-A5AA-19E05EA83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Part 2. Enumeration and Union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DCB8F0-5023-395B-27AC-5AEBAF86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64" y="119150"/>
            <a:ext cx="10515600" cy="1325563"/>
          </a:xfrm>
        </p:spPr>
        <p:txBody>
          <a:bodyPr/>
          <a:lstStyle/>
          <a:p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NekoBytes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Week7 More about C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6E1ACC-ECC6-1E60-1216-F8859608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930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27B38-7876-27B8-CC5A-4F3F077D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Way to Tag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E3955-7FFA-8352-0F34-5FDA1199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3B5CD4-F6E9-BF10-11CF-9984F7D38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8052" y="1664169"/>
            <a:ext cx="4978612" cy="46056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EE25C2-DA39-3A9A-A325-768C04851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242" y="1331956"/>
            <a:ext cx="3844244" cy="43769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CA8ECD-FAE8-7F8B-A3A4-B9819A814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497" y="4997598"/>
            <a:ext cx="4477133" cy="16964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1A3C1C7-CC78-36D6-439F-261B26795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486" y="2063725"/>
            <a:ext cx="4442124" cy="364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27B38-7876-27B8-CC5A-4F3F077D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E3955-7FFA-8352-0F34-5FDA1199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DAFBB64-15D8-EF17-DB38-DAA37A98A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268"/>
            <a:ext cx="5839968" cy="510158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86DBC4E-FEB5-79EB-35A1-7975DC915BCC}"/>
              </a:ext>
            </a:extLst>
          </p:cNvPr>
          <p:cNvSpPr txBox="1"/>
          <p:nvPr/>
        </p:nvSpPr>
        <p:spPr>
          <a:xfrm>
            <a:off x="5383738" y="2015588"/>
            <a:ext cx="619720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WARNING: </a:t>
            </a:r>
          </a:p>
          <a:p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UNDEFINED BEHAVIOR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5D3E75-930E-07ED-A86C-E495CDD0E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14" y="3199664"/>
            <a:ext cx="4772687" cy="28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17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27B38-7876-27B8-CC5A-4F3F077D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One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Possible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Memory Use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E3955-7FFA-8352-0F34-5FDA1199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C1FC70-C5C0-54DC-2525-E6AE5614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7" y="1717294"/>
            <a:ext cx="7465645" cy="4537202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789AA83-43A2-1B91-6700-AAFB68F0D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197701"/>
              </p:ext>
            </p:extLst>
          </p:nvPr>
        </p:nvGraphicFramePr>
        <p:xfrm>
          <a:off x="7447306" y="2788011"/>
          <a:ext cx="44378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466">
                  <a:extLst>
                    <a:ext uri="{9D8B030D-6E8A-4147-A177-3AD203B41FA5}">
                      <a16:colId xmlns:a16="http://schemas.microsoft.com/office/drawing/2014/main" val="3841827365"/>
                    </a:ext>
                  </a:extLst>
                </a:gridCol>
                <a:gridCol w="1109466">
                  <a:extLst>
                    <a:ext uri="{9D8B030D-6E8A-4147-A177-3AD203B41FA5}">
                      <a16:colId xmlns:a16="http://schemas.microsoft.com/office/drawing/2014/main" val="1143379309"/>
                    </a:ext>
                  </a:extLst>
                </a:gridCol>
                <a:gridCol w="1109466">
                  <a:extLst>
                    <a:ext uri="{9D8B030D-6E8A-4147-A177-3AD203B41FA5}">
                      <a16:colId xmlns:a16="http://schemas.microsoft.com/office/drawing/2014/main" val="396051676"/>
                    </a:ext>
                  </a:extLst>
                </a:gridCol>
                <a:gridCol w="1109466">
                  <a:extLst>
                    <a:ext uri="{9D8B030D-6E8A-4147-A177-3AD203B41FA5}">
                      <a16:colId xmlns:a16="http://schemas.microsoft.com/office/drawing/2014/main" val="206819968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union Object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6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int v0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int a[0]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int a[1]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int a[2]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int a[3]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67623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93E0AC5-6164-6C2E-3B17-5CC95D851A78}"/>
              </a:ext>
            </a:extLst>
          </p:cNvPr>
          <p:cNvSpPr txBox="1"/>
          <p:nvPr/>
        </p:nvSpPr>
        <p:spPr>
          <a:xfrm>
            <a:off x="7766304" y="452351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sizeof</a:t>
            </a:r>
            <a:r>
              <a:rPr lang="en-US" altLang="zh-CN" b="1" dirty="0">
                <a:latin typeface="Consolas" panose="020B0609020204030204" pitchFamily="49" charset="0"/>
              </a:rPr>
              <a:t>(union Object) = 16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96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27B38-7876-27B8-CC5A-4F3F077D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Bit-field – use less or more bytes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E3955-7FFA-8352-0F34-5FDA1199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391B37-F0CA-9FCD-82BB-BFCE1DBAC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0500"/>
            <a:ext cx="5207384" cy="50800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629C297-6C25-0FD3-1E8F-3D4FCBC3F56B}"/>
              </a:ext>
            </a:extLst>
          </p:cNvPr>
          <p:cNvSpPr txBox="1"/>
          <p:nvPr/>
        </p:nvSpPr>
        <p:spPr>
          <a:xfrm>
            <a:off x="6147994" y="2173205"/>
            <a:ext cx="3887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Bit Extender by Bit-field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B7669E-96EE-5A1D-BE02-BF6C9EF21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978" y="2380011"/>
            <a:ext cx="5965742" cy="332727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4F5A9B4-8428-C6EC-1965-ABE36251C2A0}"/>
              </a:ext>
            </a:extLst>
          </p:cNvPr>
          <p:cNvSpPr txBox="1"/>
          <p:nvPr/>
        </p:nvSpPr>
        <p:spPr>
          <a:xfrm>
            <a:off x="931599" y="6009624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value of </a:t>
            </a:r>
            <a:r>
              <a:rPr lang="en-US" altLang="zh-CN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(p)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593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BEC2B64B-5B9E-8DE7-A5AA-19E05EA83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Part 3. The Pointer of the Function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DCB8F0-5023-395B-27AC-5AEBAF86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64" y="119150"/>
            <a:ext cx="10515600" cy="1325563"/>
          </a:xfrm>
        </p:spPr>
        <p:txBody>
          <a:bodyPr/>
          <a:lstStyle/>
          <a:p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NekoBytes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Week7 More about C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6E1ACC-ECC6-1E60-1216-F8859608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084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27B38-7876-27B8-CC5A-4F3F077D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Function Pointer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E3955-7FFA-8352-0F34-5FDA1199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FDC886-01FE-10F7-B355-17716B95F40B}"/>
              </a:ext>
            </a:extLst>
          </p:cNvPr>
          <p:cNvSpPr txBox="1"/>
          <p:nvPr/>
        </p:nvSpPr>
        <p:spPr>
          <a:xfrm>
            <a:off x="688848" y="2157984"/>
            <a:ext cx="110289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return_type</a:t>
            </a:r>
            <a:r>
              <a:rPr lang="en-US" altLang="zh-CN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 (*</a:t>
            </a:r>
            <a:r>
              <a:rPr lang="en-US" altLang="zh-CN" sz="2800" b="1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pointer_of_function</a:t>
            </a:r>
            <a:r>
              <a:rPr lang="en-US" altLang="zh-CN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)(</a:t>
            </a:r>
            <a:r>
              <a:rPr lang="en-US" altLang="zh-CN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arguments_type_list</a:t>
            </a:r>
            <a:r>
              <a:rPr lang="en-US" altLang="zh-CN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return_type</a:t>
            </a:r>
            <a:r>
              <a:rPr lang="en-US" altLang="zh-CN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 (*</a:t>
            </a:r>
            <a:r>
              <a:rPr lang="en-US" altLang="zh-CN" sz="2800" b="1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function_t</a:t>
            </a:r>
            <a:r>
              <a:rPr lang="en-US" altLang="zh-CN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)(</a:t>
            </a:r>
            <a:r>
              <a:rPr lang="en-US" altLang="zh-CN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arguments_type_list</a:t>
            </a:r>
            <a:r>
              <a:rPr lang="en-US" altLang="zh-CN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sz="2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23DE2-AC63-DACE-AA33-527FB189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479" y="2756957"/>
            <a:ext cx="8060553" cy="33293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8972A90-BC64-2C09-5BB8-EC8CD35B8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972" y="2973836"/>
            <a:ext cx="5562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66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27B38-7876-27B8-CC5A-4F3F077D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Override in Struct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E3955-7FFA-8352-0F34-5FDA1199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576B806-07FD-FBEC-BDC4-AD8DD5D79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785" y="1444713"/>
            <a:ext cx="6222893" cy="519485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522B642-8953-2238-F27E-A36CAA8BB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554" y="1754371"/>
            <a:ext cx="6876692" cy="45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3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27B38-7876-27B8-CC5A-4F3F077D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Compare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E3955-7FFA-8352-0F34-5FDA1199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CA26CD-8C08-C451-5837-D472624D7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01" y="1805449"/>
            <a:ext cx="9966236" cy="28604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2504625-BDA0-D9CC-7225-D24438DCBAA7}"/>
              </a:ext>
            </a:extLst>
          </p:cNvPr>
          <p:cNvSpPr txBox="1"/>
          <p:nvPr/>
        </p:nvSpPr>
        <p:spPr>
          <a:xfrm>
            <a:off x="2053560" y="5353100"/>
            <a:ext cx="2638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value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67B92C2A-0E69-0691-D6E5-D99A9B68B837}"/>
              </a:ext>
            </a:extLst>
          </p:cNvPr>
          <p:cNvSpPr/>
          <p:nvPr/>
        </p:nvSpPr>
        <p:spPr>
          <a:xfrm>
            <a:off x="4695783" y="4818228"/>
            <a:ext cx="510363" cy="1592964"/>
          </a:xfrm>
          <a:prstGeom prst="leftBrac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696D27-EC0C-620A-1DEA-625EBA1498A1}"/>
              </a:ext>
            </a:extLst>
          </p:cNvPr>
          <p:cNvSpPr txBox="1"/>
          <p:nvPr/>
        </p:nvSpPr>
        <p:spPr>
          <a:xfrm>
            <a:off x="5204506" y="535310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+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lhs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&gt; </a:t>
            </a: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rhs</a:t>
            </a: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CC7147-E116-08A1-0FD0-5E0B22C4B8C7}"/>
              </a:ext>
            </a:extLst>
          </p:cNvPr>
          <p:cNvSpPr txBox="1"/>
          <p:nvPr/>
        </p:nvSpPr>
        <p:spPr>
          <a:xfrm>
            <a:off x="5204506" y="487867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lhs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rhs</a:t>
            </a: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C57009-76F6-5232-A09A-39DB925A0553}"/>
              </a:ext>
            </a:extLst>
          </p:cNvPr>
          <p:cNvSpPr txBox="1"/>
          <p:nvPr/>
        </p:nvSpPr>
        <p:spPr>
          <a:xfrm>
            <a:off x="5204506" y="583780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lhs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&gt; </a:t>
            </a: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rhs</a:t>
            </a: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61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BEC2B64B-5B9E-8DE7-A5AA-19E05EA83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Part 3. </a:t>
            </a:r>
          </a:p>
          <a:p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Variable Parameter Function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DCB8F0-5023-395B-27AC-5AEBAF86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64" y="119150"/>
            <a:ext cx="10515600" cy="1325563"/>
          </a:xfrm>
        </p:spPr>
        <p:txBody>
          <a:bodyPr/>
          <a:lstStyle/>
          <a:p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NekoBytes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Week7 More about C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6E1ACC-ECC6-1E60-1216-F8859608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102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27B38-7876-27B8-CC5A-4F3F077D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Use pointer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E3955-7FFA-8352-0F34-5FDA1199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754654-231B-ED3A-C6AC-1747EDDB5C1A}"/>
              </a:ext>
            </a:extLst>
          </p:cNvPr>
          <p:cNvSpPr txBox="1"/>
          <p:nvPr/>
        </p:nvSpPr>
        <p:spPr>
          <a:xfrm>
            <a:off x="7565136" y="3224784"/>
            <a:ext cx="35768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your own rule 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phrase memory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F1C28A-CEBE-9694-0856-808EE4068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" y="1444713"/>
            <a:ext cx="7016496" cy="530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55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27B38-7876-27B8-CC5A-4F3F077D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stdarg.h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E3955-7FFA-8352-0F34-5FDA1199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D3BC4E-7F2B-992A-BFA3-ABF111A31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64" y="1347216"/>
            <a:ext cx="6064362" cy="52791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B0580BD-C52F-10E5-5290-D2C7430BF6AF}"/>
              </a:ext>
            </a:extLst>
          </p:cNvPr>
          <p:cNvSpPr txBox="1"/>
          <p:nvPr/>
        </p:nvSpPr>
        <p:spPr>
          <a:xfrm>
            <a:off x="6303926" y="2145792"/>
            <a:ext cx="54521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Init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va_list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args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va_start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args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last_parameter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Use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va_arg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args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type_of_parameter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Deinit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va_end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args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16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27B38-7876-27B8-CC5A-4F3F077D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Compare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E3955-7FFA-8352-0F34-5FDA1199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32DD58-8C83-4A00-8D90-03ACA0CA06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A03C731-3815-B150-8AB3-45A72F552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1470727"/>
            <a:ext cx="11064240" cy="528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7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27B38-7876-27B8-CC5A-4F3F077D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Compare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E3955-7FFA-8352-0F34-5FDA1199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32DD58-8C83-4A00-8D90-03ACA0CA06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FC951F-CA60-5E9E-0AC2-CD81D57E1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64" y="1444713"/>
            <a:ext cx="11532781" cy="55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6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27B38-7876-27B8-CC5A-4F3F077D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E3955-7FFA-8352-0F34-5FDA1199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367D820-C7ED-2AD1-C6F2-49004F32C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922" y="1290447"/>
            <a:ext cx="6204670" cy="201273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C6ADB13-9D28-59B4-FA96-297C3A268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46" y="2903601"/>
            <a:ext cx="94107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4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27B38-7876-27B8-CC5A-4F3F077D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E3955-7FFA-8352-0F34-5FDA1199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B4C758-0FD4-637E-8D58-E5110A36BAFB}"/>
              </a:ext>
            </a:extLst>
          </p:cNvPr>
          <p:cNvSpPr txBox="1"/>
          <p:nvPr/>
        </p:nvSpPr>
        <p:spPr>
          <a:xfrm>
            <a:off x="1443413" y="4667624"/>
            <a:ext cx="68756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WARNING: </a:t>
            </a:r>
          </a:p>
          <a:p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OVERFLOW and OVERLAP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08E7B2-4B8C-F1FD-C6EE-61E7DFE07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1903328"/>
            <a:ext cx="12192000" cy="27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8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27B38-7876-27B8-CC5A-4F3F077D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Fill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E3955-7FFA-8352-0F34-5FDA1199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E7D8BB-32E2-2452-ADF1-E32F37CC2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" y="1444713"/>
            <a:ext cx="9552432" cy="23354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B48348-C82A-B164-EA81-50A80EC27F29}"/>
              </a:ext>
            </a:extLst>
          </p:cNvPr>
          <p:cNvSpPr txBox="1"/>
          <p:nvPr/>
        </p:nvSpPr>
        <p:spPr>
          <a:xfrm>
            <a:off x="1652016" y="3780142"/>
            <a:ext cx="4490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Fill with</a:t>
            </a:r>
          </a:p>
          <a:p>
            <a:r>
              <a:rPr lang="en-US" altLang="zh-CN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(unsinged char)</a:t>
            </a:r>
            <a:r>
              <a:rPr lang="en-US" altLang="zh-CN" sz="3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ch</a:t>
            </a:r>
            <a:endParaRPr lang="zh-CN" altLang="en-US" sz="36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186D1F-FD62-6196-6CED-B741D73A3ACF}"/>
              </a:ext>
            </a:extLst>
          </p:cNvPr>
          <p:cNvSpPr txBox="1"/>
          <p:nvPr/>
        </p:nvSpPr>
        <p:spPr>
          <a:xfrm>
            <a:off x="1652016" y="5301773"/>
            <a:ext cx="791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</a:t>
            </a:r>
            <a:r>
              <a:rPr lang="en-US" altLang="zh-CN" b="1" dirty="0">
                <a:latin typeface="Consolas" panose="020B0609020204030204" pitchFamily="49" charset="0"/>
              </a:rPr>
              <a:t>(unsinged char)</a:t>
            </a:r>
            <a:r>
              <a:rPr lang="en-US" altLang="zh-CN" b="1" dirty="0" err="1">
                <a:latin typeface="Consolas" panose="020B0609020204030204" pitchFamily="49" charset="0"/>
              </a:rPr>
              <a:t>ch</a:t>
            </a:r>
            <a:r>
              <a:rPr lang="en-US" altLang="zh-CN" b="1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dirty="0"/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(signed char)</a:t>
            </a:r>
            <a:r>
              <a:rPr lang="en-US" altLang="zh-CN" b="1" dirty="0" err="1">
                <a:latin typeface="Consolas" panose="020B0609020204030204" pitchFamily="49" charset="0"/>
              </a:rPr>
              <a:t>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0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27B38-7876-27B8-CC5A-4F3F077D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Copy and Fill Example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E3955-7FFA-8352-0F34-5FDA1199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FFB5D49-6EE1-A04E-BD6A-15C0E40F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32" y="1444713"/>
            <a:ext cx="7914733" cy="532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9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27B38-7876-27B8-CC5A-4F3F077D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Search and Match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E3955-7FFA-8352-0F34-5FDA1199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F3B707-1D87-5E75-9ABA-43491E80C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88" y="1694211"/>
            <a:ext cx="7191375" cy="22964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4F7F832-7DF5-0EBB-F667-7F731621AC41}"/>
              </a:ext>
            </a:extLst>
          </p:cNvPr>
          <p:cNvSpPr txBox="1"/>
          <p:nvPr/>
        </p:nvSpPr>
        <p:spPr>
          <a:xfrm>
            <a:off x="1324652" y="1783880"/>
            <a:ext cx="206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 Occurrence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594468-FD6C-2997-E8B3-311B493DB3D2}"/>
              </a:ext>
            </a:extLst>
          </p:cNvPr>
          <p:cNvSpPr txBox="1"/>
          <p:nvPr/>
        </p:nvSpPr>
        <p:spPr>
          <a:xfrm>
            <a:off x="1324652" y="3568206"/>
            <a:ext cx="203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 Occurrence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08B1857-DDAA-4D73-A59D-74F5AEB98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88" y="3393410"/>
            <a:ext cx="6439281" cy="179543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B9C8A35-20BC-C425-2AA7-B280B5403E83}"/>
              </a:ext>
            </a:extLst>
          </p:cNvPr>
          <p:cNvSpPr txBox="1"/>
          <p:nvPr/>
        </p:nvSpPr>
        <p:spPr>
          <a:xfrm>
            <a:off x="1324652" y="4794457"/>
            <a:ext cx="149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 Not In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ECABA7A-1972-40EF-AC6A-762DE9941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088" y="4680687"/>
            <a:ext cx="7556373" cy="17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5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293</Words>
  <Application>Microsoft Office PowerPoint</Application>
  <PresentationFormat>宽屏</PresentationFormat>
  <Paragraphs>86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Consolas</vt:lpstr>
      <vt:lpstr>Times New Roman</vt:lpstr>
      <vt:lpstr>Office 主题​​</vt:lpstr>
      <vt:lpstr>NekoBytes Week7 More about C</vt:lpstr>
      <vt:lpstr>Compare</vt:lpstr>
      <vt:lpstr>Compare</vt:lpstr>
      <vt:lpstr>Compare</vt:lpstr>
      <vt:lpstr>Length</vt:lpstr>
      <vt:lpstr>Copy</vt:lpstr>
      <vt:lpstr>Fill</vt:lpstr>
      <vt:lpstr>Copy and Fill Example</vt:lpstr>
      <vt:lpstr>Search and Match</vt:lpstr>
      <vt:lpstr>Search and Match</vt:lpstr>
      <vt:lpstr>Catch</vt:lpstr>
      <vt:lpstr>NekoBytes Week7 More about C</vt:lpstr>
      <vt:lpstr>Way to Tag</vt:lpstr>
      <vt:lpstr>Union</vt:lpstr>
      <vt:lpstr>One Possible Memory Use</vt:lpstr>
      <vt:lpstr>Bit-field – use less or more bytes</vt:lpstr>
      <vt:lpstr>NekoBytes Week7 More about C</vt:lpstr>
      <vt:lpstr>Function Pointer</vt:lpstr>
      <vt:lpstr>Override in Struct</vt:lpstr>
      <vt:lpstr>NekoBytes Week7 More about C</vt:lpstr>
      <vt:lpstr>Use pointer</vt:lpstr>
      <vt:lpstr>stdarg.h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宏阳 丁</dc:creator>
  <cp:lastModifiedBy>镇睿 刘</cp:lastModifiedBy>
  <cp:revision>109</cp:revision>
  <dcterms:created xsi:type="dcterms:W3CDTF">2024-07-14T11:30:10Z</dcterms:created>
  <dcterms:modified xsi:type="dcterms:W3CDTF">2024-07-18T08:24:56Z</dcterms:modified>
</cp:coreProperties>
</file>