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8" r:id="rId2"/>
    <p:sldId id="256" r:id="rId3"/>
    <p:sldId id="257" r:id="rId4"/>
    <p:sldId id="259" r:id="rId5"/>
    <p:sldId id="260" r:id="rId6"/>
    <p:sldId id="264" r:id="rId7"/>
    <p:sldId id="263" r:id="rId8"/>
    <p:sldId id="261"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JENDRA GUNDE" initials="R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78B261-23BF-4A7B-8CF9-6EE09BD7C38F}" type="datetimeFigureOut">
              <a:rPr lang="en-IN" smtClean="0"/>
              <a:t>15-05-2023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4D1C18BB-B5A9-4FB0-BD83-DB1A1C76723B}" type="slidenum">
              <a:rPr lang="en-IN" smtClean="0"/>
              <a:t>‹#›</a:t>
            </a:fld>
            <a:endParaRPr lang="en-IN"/>
          </a:p>
        </p:txBody>
      </p:sp>
    </p:spTree>
    <p:extLst>
      <p:ext uri="{BB962C8B-B14F-4D97-AF65-F5344CB8AC3E}">
        <p14:creationId xmlns:p14="http://schemas.microsoft.com/office/powerpoint/2010/main" val="1422855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78B261-23BF-4A7B-8CF9-6EE09BD7C38F}"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C18BB-B5A9-4FB0-BD83-DB1A1C76723B}" type="slidenum">
              <a:rPr lang="en-IN" smtClean="0"/>
              <a:t>‹#›</a:t>
            </a:fld>
            <a:endParaRPr lang="en-IN"/>
          </a:p>
        </p:txBody>
      </p:sp>
    </p:spTree>
    <p:extLst>
      <p:ext uri="{BB962C8B-B14F-4D97-AF65-F5344CB8AC3E}">
        <p14:creationId xmlns:p14="http://schemas.microsoft.com/office/powerpoint/2010/main" val="644751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8B261-23BF-4A7B-8CF9-6EE09BD7C38F}"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C18BB-B5A9-4FB0-BD83-DB1A1C76723B}" type="slidenum">
              <a:rPr lang="en-IN" smtClean="0"/>
              <a:t>‹#›</a:t>
            </a:fld>
            <a:endParaRPr lang="en-IN"/>
          </a:p>
        </p:txBody>
      </p:sp>
    </p:spTree>
    <p:extLst>
      <p:ext uri="{BB962C8B-B14F-4D97-AF65-F5344CB8AC3E}">
        <p14:creationId xmlns:p14="http://schemas.microsoft.com/office/powerpoint/2010/main" val="2498926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8B261-23BF-4A7B-8CF9-6EE09BD7C38F}"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C18BB-B5A9-4FB0-BD83-DB1A1C76723B}" type="slidenum">
              <a:rPr lang="en-IN" smtClean="0"/>
              <a:t>‹#›</a:t>
            </a:fld>
            <a:endParaRPr lang="en-IN"/>
          </a:p>
        </p:txBody>
      </p:sp>
    </p:spTree>
    <p:extLst>
      <p:ext uri="{BB962C8B-B14F-4D97-AF65-F5344CB8AC3E}">
        <p14:creationId xmlns:p14="http://schemas.microsoft.com/office/powerpoint/2010/main" val="969701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8B261-23BF-4A7B-8CF9-6EE09BD7C38F}"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C18BB-B5A9-4FB0-BD83-DB1A1C76723B}" type="slidenum">
              <a:rPr lang="en-IN" smtClean="0"/>
              <a:t>‹#›</a:t>
            </a:fld>
            <a:endParaRPr lang="en-IN"/>
          </a:p>
        </p:txBody>
      </p:sp>
    </p:spTree>
    <p:extLst>
      <p:ext uri="{BB962C8B-B14F-4D97-AF65-F5344CB8AC3E}">
        <p14:creationId xmlns:p14="http://schemas.microsoft.com/office/powerpoint/2010/main" val="2646709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8B261-23BF-4A7B-8CF9-6EE09BD7C38F}"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C18BB-B5A9-4FB0-BD83-DB1A1C76723B}" type="slidenum">
              <a:rPr lang="en-IN" smtClean="0"/>
              <a:t>‹#›</a:t>
            </a:fld>
            <a:endParaRPr lang="en-IN"/>
          </a:p>
        </p:txBody>
      </p:sp>
    </p:spTree>
    <p:extLst>
      <p:ext uri="{BB962C8B-B14F-4D97-AF65-F5344CB8AC3E}">
        <p14:creationId xmlns:p14="http://schemas.microsoft.com/office/powerpoint/2010/main" val="602906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8B261-23BF-4A7B-8CF9-6EE09BD7C38F}"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C18BB-B5A9-4FB0-BD83-DB1A1C76723B}" type="slidenum">
              <a:rPr lang="en-IN" smtClean="0"/>
              <a:t>‹#›</a:t>
            </a:fld>
            <a:endParaRPr lang="en-IN"/>
          </a:p>
        </p:txBody>
      </p:sp>
    </p:spTree>
    <p:extLst>
      <p:ext uri="{BB962C8B-B14F-4D97-AF65-F5344CB8AC3E}">
        <p14:creationId xmlns:p14="http://schemas.microsoft.com/office/powerpoint/2010/main" val="3546857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8B261-23BF-4A7B-8CF9-6EE09BD7C38F}"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C18BB-B5A9-4FB0-BD83-DB1A1C76723B}" type="slidenum">
              <a:rPr lang="en-IN" smtClean="0"/>
              <a:t>‹#›</a:t>
            </a:fld>
            <a:endParaRPr lang="en-IN"/>
          </a:p>
        </p:txBody>
      </p:sp>
    </p:spTree>
    <p:extLst>
      <p:ext uri="{BB962C8B-B14F-4D97-AF65-F5344CB8AC3E}">
        <p14:creationId xmlns:p14="http://schemas.microsoft.com/office/powerpoint/2010/main" val="3869403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8B261-23BF-4A7B-8CF9-6EE09BD7C38F}"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C18BB-B5A9-4FB0-BD83-DB1A1C76723B}" type="slidenum">
              <a:rPr lang="en-IN" smtClean="0"/>
              <a:t>‹#›</a:t>
            </a:fld>
            <a:endParaRPr lang="en-IN"/>
          </a:p>
        </p:txBody>
      </p:sp>
    </p:spTree>
    <p:extLst>
      <p:ext uri="{BB962C8B-B14F-4D97-AF65-F5344CB8AC3E}">
        <p14:creationId xmlns:p14="http://schemas.microsoft.com/office/powerpoint/2010/main" val="662067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78B261-23BF-4A7B-8CF9-6EE09BD7C38F}"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4D1C18BB-B5A9-4FB0-BD83-DB1A1C76723B}" type="slidenum">
              <a:rPr lang="en-IN" smtClean="0"/>
              <a:t>‹#›</a:t>
            </a:fld>
            <a:endParaRPr lang="en-IN"/>
          </a:p>
        </p:txBody>
      </p:sp>
    </p:spTree>
    <p:extLst>
      <p:ext uri="{BB962C8B-B14F-4D97-AF65-F5344CB8AC3E}">
        <p14:creationId xmlns:p14="http://schemas.microsoft.com/office/powerpoint/2010/main" val="13875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78B261-23BF-4A7B-8CF9-6EE09BD7C38F}"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1C18BB-B5A9-4FB0-BD83-DB1A1C76723B}" type="slidenum">
              <a:rPr lang="en-IN" smtClean="0"/>
              <a:t>‹#›</a:t>
            </a:fld>
            <a:endParaRPr lang="en-IN"/>
          </a:p>
        </p:txBody>
      </p:sp>
    </p:spTree>
    <p:extLst>
      <p:ext uri="{BB962C8B-B14F-4D97-AF65-F5344CB8AC3E}">
        <p14:creationId xmlns:p14="http://schemas.microsoft.com/office/powerpoint/2010/main" val="1639569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78B261-23BF-4A7B-8CF9-6EE09BD7C38F}"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C18BB-B5A9-4FB0-BD83-DB1A1C76723B}" type="slidenum">
              <a:rPr lang="en-IN" smtClean="0"/>
              <a:t>‹#›</a:t>
            </a:fld>
            <a:endParaRPr lang="en-IN"/>
          </a:p>
        </p:txBody>
      </p:sp>
    </p:spTree>
    <p:extLst>
      <p:ext uri="{BB962C8B-B14F-4D97-AF65-F5344CB8AC3E}">
        <p14:creationId xmlns:p14="http://schemas.microsoft.com/office/powerpoint/2010/main" val="2962561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78B261-23BF-4A7B-8CF9-6EE09BD7C38F}" type="datetimeFigureOut">
              <a:rPr lang="en-IN" smtClean="0"/>
              <a:t>15-05-2023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1C18BB-B5A9-4FB0-BD83-DB1A1C76723B}" type="slidenum">
              <a:rPr lang="en-IN" smtClean="0"/>
              <a:t>‹#›</a:t>
            </a:fld>
            <a:endParaRPr lang="en-IN"/>
          </a:p>
        </p:txBody>
      </p:sp>
    </p:spTree>
    <p:extLst>
      <p:ext uri="{BB962C8B-B14F-4D97-AF65-F5344CB8AC3E}">
        <p14:creationId xmlns:p14="http://schemas.microsoft.com/office/powerpoint/2010/main" val="872872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78B261-23BF-4A7B-8CF9-6EE09BD7C38F}" type="datetimeFigureOut">
              <a:rPr lang="en-IN" smtClean="0"/>
              <a:t>15-05-2023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1C18BB-B5A9-4FB0-BD83-DB1A1C76723B}" type="slidenum">
              <a:rPr lang="en-IN" smtClean="0"/>
              <a:t>‹#›</a:t>
            </a:fld>
            <a:endParaRPr lang="en-IN"/>
          </a:p>
        </p:txBody>
      </p:sp>
    </p:spTree>
    <p:extLst>
      <p:ext uri="{BB962C8B-B14F-4D97-AF65-F5344CB8AC3E}">
        <p14:creationId xmlns:p14="http://schemas.microsoft.com/office/powerpoint/2010/main" val="3245056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78B261-23BF-4A7B-8CF9-6EE09BD7C38F}" type="datetimeFigureOut">
              <a:rPr lang="en-IN" smtClean="0"/>
              <a:t>15-05-2023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1C18BB-B5A9-4FB0-BD83-DB1A1C76723B}" type="slidenum">
              <a:rPr lang="en-IN" smtClean="0"/>
              <a:t>‹#›</a:t>
            </a:fld>
            <a:endParaRPr lang="en-IN"/>
          </a:p>
        </p:txBody>
      </p:sp>
    </p:spTree>
    <p:extLst>
      <p:ext uri="{BB962C8B-B14F-4D97-AF65-F5344CB8AC3E}">
        <p14:creationId xmlns:p14="http://schemas.microsoft.com/office/powerpoint/2010/main" val="2364193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78B261-23BF-4A7B-8CF9-6EE09BD7C38F}"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C18BB-B5A9-4FB0-BD83-DB1A1C76723B}" type="slidenum">
              <a:rPr lang="en-IN" smtClean="0"/>
              <a:t>‹#›</a:t>
            </a:fld>
            <a:endParaRPr lang="en-IN"/>
          </a:p>
        </p:txBody>
      </p:sp>
    </p:spTree>
    <p:extLst>
      <p:ext uri="{BB962C8B-B14F-4D97-AF65-F5344CB8AC3E}">
        <p14:creationId xmlns:p14="http://schemas.microsoft.com/office/powerpoint/2010/main" val="4232567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78B261-23BF-4A7B-8CF9-6EE09BD7C38F}"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1C18BB-B5A9-4FB0-BD83-DB1A1C76723B}" type="slidenum">
              <a:rPr lang="en-IN" smtClean="0"/>
              <a:t>‹#›</a:t>
            </a:fld>
            <a:endParaRPr lang="en-IN"/>
          </a:p>
        </p:txBody>
      </p:sp>
    </p:spTree>
    <p:extLst>
      <p:ext uri="{BB962C8B-B14F-4D97-AF65-F5344CB8AC3E}">
        <p14:creationId xmlns:p14="http://schemas.microsoft.com/office/powerpoint/2010/main" val="2935095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78B261-23BF-4A7B-8CF9-6EE09BD7C38F}" type="datetimeFigureOut">
              <a:rPr lang="en-IN" smtClean="0"/>
              <a:t>15-05-2023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D1C18BB-B5A9-4FB0-BD83-DB1A1C76723B}" type="slidenum">
              <a:rPr lang="en-IN" smtClean="0"/>
              <a:t>‹#›</a:t>
            </a:fld>
            <a:endParaRPr lang="en-IN"/>
          </a:p>
        </p:txBody>
      </p:sp>
    </p:spTree>
    <p:extLst>
      <p:ext uri="{BB962C8B-B14F-4D97-AF65-F5344CB8AC3E}">
        <p14:creationId xmlns:p14="http://schemas.microsoft.com/office/powerpoint/2010/main" val="140065940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0AA441-04B5-2948-1A0F-1332DD446A46}"/>
              </a:ext>
            </a:extLst>
          </p:cNvPr>
          <p:cNvSpPr>
            <a:spLocks noGrp="1"/>
          </p:cNvSpPr>
          <p:nvPr>
            <p:ph type="title"/>
          </p:nvPr>
        </p:nvSpPr>
        <p:spPr>
          <a:xfrm>
            <a:off x="1171731" y="2703621"/>
            <a:ext cx="10058400" cy="1450757"/>
          </a:xfrm>
        </p:spPr>
        <p:txBody>
          <a:bodyPr/>
          <a:lstStyle/>
          <a:p>
            <a:pPr algn="ctr"/>
            <a:r>
              <a:rPr lang="en-IN" i="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WEL-COME</a:t>
            </a:r>
          </a:p>
        </p:txBody>
      </p:sp>
    </p:spTree>
    <p:extLst>
      <p:ext uri="{BB962C8B-B14F-4D97-AF65-F5344CB8AC3E}">
        <p14:creationId xmlns:p14="http://schemas.microsoft.com/office/powerpoint/2010/main" val="2098225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998246-0D56-2F5A-2C54-22EDC79A3C9F}"/>
              </a:ext>
            </a:extLst>
          </p:cNvPr>
          <p:cNvSpPr>
            <a:spLocks noGrp="1"/>
          </p:cNvSpPr>
          <p:nvPr>
            <p:ph idx="1"/>
          </p:nvPr>
        </p:nvSpPr>
        <p:spPr>
          <a:xfrm>
            <a:off x="4376979" y="2288930"/>
            <a:ext cx="10018713" cy="3124201"/>
          </a:xfrm>
        </p:spPr>
        <p:txBody>
          <a:bodyPr>
            <a:normAutofit/>
          </a:bodyPr>
          <a:lstStyle/>
          <a:p>
            <a:pPr marL="0" indent="0" algn="ctr">
              <a:buNone/>
            </a:pPr>
            <a:endParaRPr lang="en-IN" sz="4000" dirty="0">
              <a:solidFill>
                <a:schemeClr val="accent1"/>
              </a:solidFill>
              <a:latin typeface="Consolas" panose="020B0609020204030204" pitchFamily="49" charset="0"/>
            </a:endParaRPr>
          </a:p>
          <a:p>
            <a:pPr marL="0" indent="0" algn="ctr">
              <a:buNone/>
            </a:pPr>
            <a:endParaRPr lang="en-IN" sz="4000" dirty="0">
              <a:solidFill>
                <a:schemeClr val="accent1"/>
              </a:solidFill>
              <a:latin typeface="Consolas" panose="020B0609020204030204" pitchFamily="49" charset="0"/>
            </a:endParaRPr>
          </a:p>
          <a:p>
            <a:pPr marL="0" indent="0" algn="ctr">
              <a:buNone/>
            </a:pPr>
            <a:endParaRPr lang="en-IN" sz="4000" dirty="0">
              <a:solidFill>
                <a:schemeClr val="accent1"/>
              </a:solidFill>
              <a:latin typeface="Consolas" panose="020B0609020204030204" pitchFamily="49" charset="0"/>
            </a:endParaRPr>
          </a:p>
          <a:p>
            <a:pPr marL="0" indent="0" algn="ctr">
              <a:buNone/>
            </a:pPr>
            <a:r>
              <a:rPr lang="en-IN" sz="4000" i="1" dirty="0">
                <a:solidFill>
                  <a:schemeClr val="accent1"/>
                </a:solidFill>
                <a:latin typeface="Consolas" panose="020B0609020204030204" pitchFamily="49" charset="0"/>
                <a:cs typeface="Times New Roman" panose="02020603050405020304" pitchFamily="18" charset="0"/>
              </a:rPr>
              <a:t>THANK YOU…</a:t>
            </a:r>
          </a:p>
        </p:txBody>
      </p:sp>
    </p:spTree>
    <p:extLst>
      <p:ext uri="{BB962C8B-B14F-4D97-AF65-F5344CB8AC3E}">
        <p14:creationId xmlns:p14="http://schemas.microsoft.com/office/powerpoint/2010/main" val="1032278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3909-5A0C-DE43-6B8F-9D0818C72898}"/>
              </a:ext>
            </a:extLst>
          </p:cNvPr>
          <p:cNvSpPr>
            <a:spLocks noGrp="1"/>
          </p:cNvSpPr>
          <p:nvPr>
            <p:ph type="ctrTitle" idx="4294967295"/>
          </p:nvPr>
        </p:nvSpPr>
        <p:spPr>
          <a:xfrm>
            <a:off x="1523993" y="763885"/>
            <a:ext cx="9144000" cy="777875"/>
          </a:xfrm>
        </p:spPr>
        <p:txBody>
          <a:bodyPr>
            <a:normAutofit/>
          </a:bodyPr>
          <a:lstStyle/>
          <a:p>
            <a:pPr marL="0" marR="0" lvl="0" indent="0" algn="ctr" defTabSz="914400" rtl="0" eaLnBrk="0" fontAlgn="base" latinLnBrk="0" hangingPunct="0">
              <a:lnSpc>
                <a:spcPct val="100000"/>
              </a:lnSpc>
              <a:spcBef>
                <a:spcPct val="0"/>
              </a:spcBef>
              <a:spcAft>
                <a:spcPct val="0"/>
              </a:spcAft>
              <a:tabLst/>
            </a:pPr>
            <a:r>
              <a:rPr kumimoji="0" lang="en-US" altLang="en-US" sz="11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Accredited by NAAC with B++ and ISO 9001:2015 Certified Institute</a:t>
            </a:r>
            <a:b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SANT GAJANAN MAHARAJ COLLEGE OF ENGINEERING, MAHAGOAN</a:t>
            </a:r>
            <a:b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lang="en-IN" sz="1100" dirty="0"/>
          </a:p>
        </p:txBody>
      </p:sp>
      <p:sp>
        <p:nvSpPr>
          <p:cNvPr id="3" name="Subtitle 2">
            <a:extLst>
              <a:ext uri="{FF2B5EF4-FFF2-40B4-BE49-F238E27FC236}">
                <a16:creationId xmlns:a16="http://schemas.microsoft.com/office/drawing/2014/main" id="{350487F2-C16C-AF6A-717C-3827B71D3AB8}"/>
              </a:ext>
            </a:extLst>
          </p:cNvPr>
          <p:cNvSpPr>
            <a:spLocks noGrp="1"/>
          </p:cNvSpPr>
          <p:nvPr>
            <p:ph type="subTitle" idx="4294967295"/>
          </p:nvPr>
        </p:nvSpPr>
        <p:spPr>
          <a:xfrm>
            <a:off x="1440851" y="2829534"/>
            <a:ext cx="9144000" cy="646112"/>
          </a:xfrm>
          <a:solidFill>
            <a:schemeClr val="accent1"/>
          </a:solidFill>
          <a:ln>
            <a:solidFill>
              <a:schemeClr val="accent1"/>
            </a:solidFill>
          </a:ln>
        </p:spPr>
        <p:txBody>
          <a:bodyPr>
            <a:normAutofit fontScale="62500" lnSpcReduction="20000"/>
          </a:bodyPr>
          <a:lstStyle/>
          <a:p>
            <a:pPr algn="ctr"/>
            <a:r>
              <a:rPr lang="en-IN" sz="4800" u="sng" dirty="0">
                <a:solidFill>
                  <a:schemeClr val="tx1">
                    <a:lumMod val="85000"/>
                    <a:lumOff val="15000"/>
                  </a:schemeClr>
                </a:solidFill>
                <a:latin typeface="Times New Roman" panose="02020603050405020304" pitchFamily="18" charset="0"/>
                <a:cs typeface="Times New Roman" panose="02020603050405020304" pitchFamily="18" charset="0"/>
              </a:rPr>
              <a:t>Three Phase AC Voltage </a:t>
            </a:r>
            <a:r>
              <a:rPr lang="en-IN" sz="4800" u="sng" dirty="0" err="1">
                <a:solidFill>
                  <a:schemeClr val="tx1">
                    <a:lumMod val="85000"/>
                    <a:lumOff val="15000"/>
                  </a:schemeClr>
                </a:solidFill>
                <a:latin typeface="Times New Roman" panose="02020603050405020304" pitchFamily="18" charset="0"/>
                <a:cs typeface="Times New Roman" panose="02020603050405020304" pitchFamily="18" charset="0"/>
              </a:rPr>
              <a:t>MonitoringUsing</a:t>
            </a:r>
            <a:r>
              <a:rPr lang="en-IN" sz="4800" u="sng" dirty="0">
                <a:solidFill>
                  <a:schemeClr val="tx1">
                    <a:lumMod val="85000"/>
                    <a:lumOff val="15000"/>
                  </a:schemeClr>
                </a:solidFill>
                <a:latin typeface="Times New Roman" panose="02020603050405020304" pitchFamily="18" charset="0"/>
                <a:cs typeface="Times New Roman" panose="02020603050405020304" pitchFamily="18" charset="0"/>
              </a:rPr>
              <a:t> Arduino</a:t>
            </a:r>
            <a:endParaRPr lang="en-IN" sz="4800" u="sng" cap="none"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5" name="image1.jpeg" descr="Engg">
            <a:extLst>
              <a:ext uri="{FF2B5EF4-FFF2-40B4-BE49-F238E27FC236}">
                <a16:creationId xmlns:a16="http://schemas.microsoft.com/office/drawing/2014/main" id="{982A72B4-5AA0-030B-F1AF-2A6A92C76A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599" y="396948"/>
            <a:ext cx="1486817" cy="15117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A75F8AF-164E-91DB-7F44-FD557B3759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7789" y="396948"/>
            <a:ext cx="1580548" cy="1573523"/>
          </a:xfrm>
          <a:prstGeom prst="rect">
            <a:avLst/>
          </a:prstGeom>
        </p:spPr>
      </p:pic>
      <p:sp>
        <p:nvSpPr>
          <p:cNvPr id="9" name="TextBox 8">
            <a:extLst>
              <a:ext uri="{FF2B5EF4-FFF2-40B4-BE49-F238E27FC236}">
                <a16:creationId xmlns:a16="http://schemas.microsoft.com/office/drawing/2014/main" id="{74B5B7ED-9511-71D6-995F-02EF1ACC5683}"/>
              </a:ext>
            </a:extLst>
          </p:cNvPr>
          <p:cNvSpPr txBox="1"/>
          <p:nvPr/>
        </p:nvSpPr>
        <p:spPr>
          <a:xfrm>
            <a:off x="4307143" y="2244985"/>
            <a:ext cx="3577701" cy="677108"/>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Mini Project on</a:t>
            </a:r>
          </a:p>
          <a:p>
            <a:pPr algn="ctr"/>
            <a:endParaRPr lang="en-IN" dirty="0">
              <a:latin typeface="Times New Roman" panose="02020603050405020304" pitchFamily="18" charset="0"/>
              <a:cs typeface="Times New Roman" panose="02020603050405020304" pitchFamily="18" charset="0"/>
            </a:endParaRPr>
          </a:p>
        </p:txBody>
      </p:sp>
      <p:graphicFrame>
        <p:nvGraphicFramePr>
          <p:cNvPr id="17" name="Table 17">
            <a:extLst>
              <a:ext uri="{FF2B5EF4-FFF2-40B4-BE49-F238E27FC236}">
                <a16:creationId xmlns:a16="http://schemas.microsoft.com/office/drawing/2014/main" id="{5932447D-4515-0B6D-2124-5710CD4835A3}"/>
              </a:ext>
            </a:extLst>
          </p:cNvPr>
          <p:cNvGraphicFramePr>
            <a:graphicFrameLocks noGrp="1"/>
          </p:cNvGraphicFramePr>
          <p:nvPr>
            <p:extLst>
              <p:ext uri="{D42A27DB-BD31-4B8C-83A1-F6EECF244321}">
                <p14:modId xmlns:p14="http://schemas.microsoft.com/office/powerpoint/2010/main" val="816628495"/>
              </p:ext>
            </p:extLst>
          </p:nvPr>
        </p:nvGraphicFramePr>
        <p:xfrm>
          <a:off x="2160010" y="4564602"/>
          <a:ext cx="8128000" cy="1896450"/>
        </p:xfrm>
        <a:graphic>
          <a:graphicData uri="http://schemas.openxmlformats.org/drawingml/2006/table">
            <a:tbl>
              <a:tblPr firstRow="1" bandRow="1">
                <a:tableStyleId>{5940675A-B579-460E-94D1-54222C63F5DA}</a:tableStyleId>
              </a:tblPr>
              <a:tblGrid>
                <a:gridCol w="957391">
                  <a:extLst>
                    <a:ext uri="{9D8B030D-6E8A-4147-A177-3AD203B41FA5}">
                      <a16:colId xmlns:a16="http://schemas.microsoft.com/office/drawing/2014/main" val="4228681642"/>
                    </a:ext>
                  </a:extLst>
                </a:gridCol>
                <a:gridCol w="3106609">
                  <a:extLst>
                    <a:ext uri="{9D8B030D-6E8A-4147-A177-3AD203B41FA5}">
                      <a16:colId xmlns:a16="http://schemas.microsoft.com/office/drawing/2014/main" val="1847442349"/>
                    </a:ext>
                  </a:extLst>
                </a:gridCol>
                <a:gridCol w="2032000">
                  <a:extLst>
                    <a:ext uri="{9D8B030D-6E8A-4147-A177-3AD203B41FA5}">
                      <a16:colId xmlns:a16="http://schemas.microsoft.com/office/drawing/2014/main" val="43819600"/>
                    </a:ext>
                  </a:extLst>
                </a:gridCol>
                <a:gridCol w="2032000">
                  <a:extLst>
                    <a:ext uri="{9D8B030D-6E8A-4147-A177-3AD203B41FA5}">
                      <a16:colId xmlns:a16="http://schemas.microsoft.com/office/drawing/2014/main" val="1484276611"/>
                    </a:ext>
                  </a:extLst>
                </a:gridCol>
              </a:tblGrid>
              <a:tr h="418790">
                <a:tc>
                  <a:txBody>
                    <a:bodyPr/>
                    <a:lstStyle/>
                    <a:p>
                      <a:pPr algn="ctr"/>
                      <a:r>
                        <a:rPr lang="en-US" dirty="0">
                          <a:latin typeface="Times New Roman" panose="02020603050405020304" pitchFamily="18" charset="0"/>
                          <a:cs typeface="Times New Roman" panose="02020603050405020304" pitchFamily="18" charset="0"/>
                        </a:rPr>
                        <a:t>Sr. 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Name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Roll 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Class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87841664"/>
                  </a:ext>
                </a:extLst>
              </a:tr>
              <a:tr h="418790">
                <a:tc>
                  <a:txBody>
                    <a:bodyPr/>
                    <a:lstStyle/>
                    <a:p>
                      <a:pPr algn="ctr"/>
                      <a:r>
                        <a:rPr lang="en-US" dirty="0">
                          <a:latin typeface="Times New Roman" panose="02020603050405020304" pitchFamily="18" charset="0"/>
                          <a:cs typeface="Times New Roman" panose="02020603050405020304" pitchFamily="18" charset="0"/>
                        </a:rPr>
                        <a:t>01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Mr. Roshan</a:t>
                      </a:r>
                      <a:r>
                        <a:rPr lang="en-US" baseline="0" dirty="0">
                          <a:latin typeface="Times New Roman" panose="02020603050405020304" pitchFamily="18" charset="0"/>
                          <a:cs typeface="Times New Roman" panose="02020603050405020304" pitchFamily="18" charset="0"/>
                        </a:rPr>
                        <a:t> Ashok </a:t>
                      </a:r>
                      <a:r>
                        <a:rPr lang="en-US" baseline="0" dirty="0" err="1">
                          <a:latin typeface="Times New Roman" panose="02020603050405020304" pitchFamily="18" charset="0"/>
                          <a:cs typeface="Times New Roman" panose="02020603050405020304" pitchFamily="18" charset="0"/>
                        </a:rPr>
                        <a:t>Avadan</a:t>
                      </a:r>
                      <a:r>
                        <a:rPr lang="en-US" baseline="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01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TY E&amp;TC</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5172503"/>
                  </a:ext>
                </a:extLst>
              </a:tr>
              <a:tr h="418790">
                <a:tc>
                  <a:txBody>
                    <a:bodyPr/>
                    <a:lstStyle/>
                    <a:p>
                      <a:pPr algn="ctr"/>
                      <a:r>
                        <a:rPr lang="en-US" dirty="0">
                          <a:latin typeface="Times New Roman" panose="02020603050405020304" pitchFamily="18" charset="0"/>
                          <a:cs typeface="Times New Roman" panose="02020603050405020304" pitchFamily="18" charset="0"/>
                        </a:rPr>
                        <a:t>02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Mr. </a:t>
                      </a:r>
                      <a:r>
                        <a:rPr lang="en-US" dirty="0" err="1">
                          <a:latin typeface="Times New Roman" panose="02020603050405020304" pitchFamily="18" charset="0"/>
                          <a:cs typeface="Times New Roman" panose="02020603050405020304" pitchFamily="18" charset="0"/>
                        </a:rPr>
                        <a:t>Shubham</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Dayanand</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Powar</a:t>
                      </a:r>
                      <a:r>
                        <a:rPr lang="en-US" baseline="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07</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TY E&amp;TC</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42907100"/>
                  </a:ext>
                </a:extLst>
              </a:tr>
              <a:tr h="418790">
                <a:tc>
                  <a:txBody>
                    <a:bodyPr/>
                    <a:lstStyle/>
                    <a:p>
                      <a:pPr algn="ctr"/>
                      <a:r>
                        <a:rPr lang="en-US" dirty="0">
                          <a:latin typeface="Times New Roman" panose="02020603050405020304" pitchFamily="18" charset="0"/>
                          <a:cs typeface="Times New Roman" panose="02020603050405020304" pitchFamily="18" charset="0"/>
                        </a:rPr>
                        <a:t>03</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Mr. </a:t>
                      </a:r>
                      <a:r>
                        <a:rPr lang="en-US" dirty="0" err="1">
                          <a:latin typeface="Times New Roman" panose="02020603050405020304" pitchFamily="18" charset="0"/>
                          <a:cs typeface="Times New Roman" panose="02020603050405020304" pitchFamily="18" charset="0"/>
                        </a:rPr>
                        <a:t>Sushilkumar</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Masanu</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Parase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09</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TY E&amp;TC</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66241759"/>
                  </a:ext>
                </a:extLst>
              </a:tr>
            </a:tbl>
          </a:graphicData>
        </a:graphic>
      </p:graphicFrame>
      <p:sp>
        <p:nvSpPr>
          <p:cNvPr id="20" name="TextBox 19">
            <a:extLst>
              <a:ext uri="{FF2B5EF4-FFF2-40B4-BE49-F238E27FC236}">
                <a16:creationId xmlns:a16="http://schemas.microsoft.com/office/drawing/2014/main" id="{DCDF24CE-FE76-9A09-F3B4-FEF1A5F96BAC}"/>
              </a:ext>
            </a:extLst>
          </p:cNvPr>
          <p:cNvSpPr txBox="1"/>
          <p:nvPr/>
        </p:nvSpPr>
        <p:spPr>
          <a:xfrm>
            <a:off x="4307143" y="4080050"/>
            <a:ext cx="3411416"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Group Members-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2035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79CD0-A3CD-D236-798D-ACB5407CE454}"/>
              </a:ext>
            </a:extLst>
          </p:cNvPr>
          <p:cNvSpPr>
            <a:spLocks noGrp="1"/>
          </p:cNvSpPr>
          <p:nvPr>
            <p:ph type="title"/>
          </p:nvPr>
        </p:nvSpPr>
        <p:spPr/>
        <p:txBody>
          <a:bodyPr>
            <a:normAutofit/>
          </a:bodyPr>
          <a:lstStyle/>
          <a:p>
            <a:pPr algn="ctr"/>
            <a:r>
              <a:rPr lang="en-IN" dirty="0">
                <a:solidFill>
                  <a:schemeClr val="accent1"/>
                </a:solidFill>
                <a:latin typeface="Courier New" panose="02070309020205020404" pitchFamily="49" charset="0"/>
                <a:cs typeface="Courier New" panose="02070309020205020404" pitchFamily="49" charset="0"/>
              </a:rPr>
              <a:t>INDEX</a:t>
            </a:r>
          </a:p>
        </p:txBody>
      </p:sp>
      <p:sp>
        <p:nvSpPr>
          <p:cNvPr id="3" name="Content Placeholder 2">
            <a:extLst>
              <a:ext uri="{FF2B5EF4-FFF2-40B4-BE49-F238E27FC236}">
                <a16:creationId xmlns:a16="http://schemas.microsoft.com/office/drawing/2014/main" id="{6CB9FA17-FE01-A0A6-82BD-39C870CE06CA}"/>
              </a:ext>
            </a:extLst>
          </p:cNvPr>
          <p:cNvSpPr>
            <a:spLocks noGrp="1"/>
          </p:cNvSpPr>
          <p:nvPr>
            <p:ph idx="1"/>
          </p:nvPr>
        </p:nvSpPr>
        <p:spPr>
          <a:xfrm>
            <a:off x="1178168" y="1770207"/>
            <a:ext cx="10134067" cy="4351338"/>
          </a:xfrm>
        </p:spPr>
        <p:txBody>
          <a:bodyPr>
            <a:normAutofit/>
          </a:bodyPr>
          <a:lstStyle/>
          <a:p>
            <a:pPr>
              <a:lnSpc>
                <a:spcPct val="150000"/>
              </a:lnSpc>
              <a:buFont typeface="Wingdings" panose="05000000000000000000" pitchFamily="2" charset="2"/>
              <a:buChar char="q"/>
            </a:pPr>
            <a:r>
              <a:rPr lang="en-IN" dirty="0">
                <a:solidFill>
                  <a:schemeClr val="tx1"/>
                </a:solidFill>
              </a:rPr>
              <a:t> 	Overview of Project</a:t>
            </a:r>
          </a:p>
          <a:p>
            <a:pPr>
              <a:lnSpc>
                <a:spcPct val="150000"/>
              </a:lnSpc>
              <a:buFont typeface="Wingdings" panose="05000000000000000000" pitchFamily="2" charset="2"/>
              <a:buChar char="q"/>
            </a:pPr>
            <a:r>
              <a:rPr lang="en-IN" dirty="0">
                <a:solidFill>
                  <a:schemeClr val="tx1"/>
                </a:solidFill>
              </a:rPr>
              <a:t> 	Circuit Diagram</a:t>
            </a:r>
          </a:p>
          <a:p>
            <a:pPr>
              <a:lnSpc>
                <a:spcPct val="150000"/>
              </a:lnSpc>
              <a:buFont typeface="Wingdings" panose="05000000000000000000" pitchFamily="2" charset="2"/>
              <a:buChar char="q"/>
            </a:pPr>
            <a:r>
              <a:rPr lang="en-IN" dirty="0"/>
              <a:t>        Working Principle</a:t>
            </a:r>
            <a:endParaRPr lang="en-IN" dirty="0">
              <a:solidFill>
                <a:schemeClr val="tx1"/>
              </a:solidFill>
            </a:endParaRPr>
          </a:p>
          <a:p>
            <a:pPr>
              <a:lnSpc>
                <a:spcPct val="150000"/>
              </a:lnSpc>
              <a:buFont typeface="Wingdings" panose="05000000000000000000" pitchFamily="2" charset="2"/>
              <a:buChar char="q"/>
            </a:pPr>
            <a:r>
              <a:rPr lang="en-IN" dirty="0">
                <a:solidFill>
                  <a:schemeClr val="tx1"/>
                </a:solidFill>
              </a:rPr>
              <a:t> 	</a:t>
            </a:r>
            <a:r>
              <a:rPr lang="en-IN" dirty="0"/>
              <a:t>Advantages and Limitations</a:t>
            </a:r>
            <a:endParaRPr lang="en-IN" dirty="0">
              <a:solidFill>
                <a:schemeClr val="tx1"/>
              </a:solidFill>
            </a:endParaRPr>
          </a:p>
          <a:p>
            <a:pPr>
              <a:lnSpc>
                <a:spcPct val="150000"/>
              </a:lnSpc>
              <a:buFont typeface="Wingdings" panose="05000000000000000000" pitchFamily="2" charset="2"/>
              <a:buChar char="q"/>
            </a:pPr>
            <a:r>
              <a:rPr lang="en-IN" dirty="0">
                <a:solidFill>
                  <a:schemeClr val="tx1"/>
                </a:solidFill>
              </a:rPr>
              <a:t> 	</a:t>
            </a:r>
            <a:r>
              <a:rPr lang="en-IN" dirty="0"/>
              <a:t>Applications</a:t>
            </a:r>
            <a:endParaRPr lang="en-IN" dirty="0">
              <a:solidFill>
                <a:schemeClr val="tx1"/>
              </a:solidFill>
            </a:endParaRPr>
          </a:p>
        </p:txBody>
      </p:sp>
    </p:spTree>
    <p:extLst>
      <p:ext uri="{BB962C8B-B14F-4D97-AF65-F5344CB8AC3E}">
        <p14:creationId xmlns:p14="http://schemas.microsoft.com/office/powerpoint/2010/main" val="2442244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72BF0-1A6D-EDF5-54AB-883DECF2327A}"/>
              </a:ext>
            </a:extLst>
          </p:cNvPr>
          <p:cNvSpPr>
            <a:spLocks noGrp="1"/>
          </p:cNvSpPr>
          <p:nvPr>
            <p:ph type="title"/>
          </p:nvPr>
        </p:nvSpPr>
        <p:spPr>
          <a:xfrm>
            <a:off x="1475519" y="575432"/>
            <a:ext cx="10018713" cy="1752599"/>
          </a:xfrm>
        </p:spPr>
        <p:txBody>
          <a:bodyPr>
            <a:normAutofit/>
          </a:bodyPr>
          <a:lstStyle/>
          <a:p>
            <a:r>
              <a:rPr lang="en-IN" sz="4000" dirty="0">
                <a:solidFill>
                  <a:schemeClr val="accent1"/>
                </a:solidFill>
                <a:latin typeface="Courier New" panose="02070309020205020404" pitchFamily="49" charset="0"/>
                <a:cs typeface="Courier New" panose="02070309020205020404" pitchFamily="49" charset="0"/>
              </a:rPr>
              <a:t>Overview</a:t>
            </a:r>
          </a:p>
        </p:txBody>
      </p:sp>
      <p:sp>
        <p:nvSpPr>
          <p:cNvPr id="3" name="Content Placeholder 2">
            <a:extLst>
              <a:ext uri="{FF2B5EF4-FFF2-40B4-BE49-F238E27FC236}">
                <a16:creationId xmlns:a16="http://schemas.microsoft.com/office/drawing/2014/main" id="{DF59DE8C-1B93-0758-1BE8-E720738FE01D}"/>
              </a:ext>
            </a:extLst>
          </p:cNvPr>
          <p:cNvSpPr>
            <a:spLocks noGrp="1"/>
          </p:cNvSpPr>
          <p:nvPr>
            <p:ph idx="1"/>
          </p:nvPr>
        </p:nvSpPr>
        <p:spPr>
          <a:xfrm>
            <a:off x="1125414" y="1740877"/>
            <a:ext cx="10228385" cy="4043460"/>
          </a:xfrm>
        </p:spPr>
        <p:txBody>
          <a:bodyPr>
            <a:normAutofit/>
          </a:bodyPr>
          <a:lstStyle/>
          <a:p>
            <a:pPr marL="544068" lvl="1" indent="-342900">
              <a:lnSpc>
                <a:spcPct val="100000"/>
              </a:lnSpc>
              <a:buFont typeface="Wingdings" panose="05000000000000000000" pitchFamily="2" charset="2"/>
              <a:buChar char="q"/>
            </a:pPr>
            <a:r>
              <a:rPr lang="en-US" dirty="0"/>
              <a:t>  The 3-phase AC voltage measurement project using Arduino aims to monitor and measure the voltage levels in a 3-phase power system. </a:t>
            </a:r>
            <a:endParaRPr lang="en-GB" dirty="0"/>
          </a:p>
          <a:p>
            <a:pPr marL="544068" lvl="1" indent="-342900">
              <a:lnSpc>
                <a:spcPct val="100000"/>
              </a:lnSpc>
              <a:buFont typeface="Wingdings" panose="05000000000000000000" pitchFamily="2" charset="2"/>
              <a:buChar char="q"/>
            </a:pPr>
            <a:endParaRPr lang="en-GB" dirty="0">
              <a:solidFill>
                <a:schemeClr val="tx1"/>
              </a:solidFill>
            </a:endParaRPr>
          </a:p>
          <a:p>
            <a:pPr marL="544068" lvl="1" indent="-342900">
              <a:lnSpc>
                <a:spcPct val="100000"/>
              </a:lnSpc>
              <a:buFont typeface="Wingdings" panose="05000000000000000000" pitchFamily="2" charset="2"/>
              <a:buChar char="q"/>
            </a:pPr>
            <a:r>
              <a:rPr lang="en-US" dirty="0"/>
              <a:t>  By connecting voltage sensors to each phase and interfacing them with Arduino, the system can accurately capture and display real-time voltage data.</a:t>
            </a:r>
            <a:endParaRPr lang="en-GB" dirty="0"/>
          </a:p>
          <a:p>
            <a:pPr marL="544068" lvl="1" indent="-342900">
              <a:lnSpc>
                <a:spcPct val="100000"/>
              </a:lnSpc>
              <a:buFont typeface="Wingdings" panose="05000000000000000000" pitchFamily="2" charset="2"/>
              <a:buChar char="q"/>
            </a:pPr>
            <a:endParaRPr lang="en-GB" dirty="0"/>
          </a:p>
          <a:p>
            <a:pPr marL="544068" lvl="1" indent="-342900">
              <a:lnSpc>
                <a:spcPct val="100000"/>
              </a:lnSpc>
              <a:buFont typeface="Wingdings" panose="05000000000000000000" pitchFamily="2" charset="2"/>
              <a:buChar char="q"/>
            </a:pPr>
            <a:r>
              <a:rPr lang="en-GB" dirty="0"/>
              <a:t>  </a:t>
            </a:r>
            <a:r>
              <a:rPr lang="en-US" dirty="0"/>
              <a:t>The Arduino microcontroller processes the sensor inputs and presents the information on an output device such as an LCD or serial monitor, enabling users to monitor and analyze the electrical system's performance</a:t>
            </a:r>
            <a:r>
              <a:rPr lang="en-GB" dirty="0"/>
              <a:t>.</a:t>
            </a:r>
          </a:p>
        </p:txBody>
      </p:sp>
    </p:spTree>
    <p:extLst>
      <p:ext uri="{BB962C8B-B14F-4D97-AF65-F5344CB8AC3E}">
        <p14:creationId xmlns:p14="http://schemas.microsoft.com/office/powerpoint/2010/main" val="3124140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3ADA7-EEFB-6FAC-2147-123D2C7263E0}"/>
              </a:ext>
            </a:extLst>
          </p:cNvPr>
          <p:cNvSpPr>
            <a:spLocks noGrp="1"/>
          </p:cNvSpPr>
          <p:nvPr>
            <p:ph type="title"/>
          </p:nvPr>
        </p:nvSpPr>
        <p:spPr>
          <a:xfrm>
            <a:off x="1484311" y="685801"/>
            <a:ext cx="10018713" cy="1143000"/>
          </a:xfrm>
        </p:spPr>
        <p:txBody>
          <a:bodyPr>
            <a:normAutofit/>
          </a:bodyPr>
          <a:lstStyle/>
          <a:p>
            <a:r>
              <a:rPr lang="en-IN" sz="4000" dirty="0">
                <a:solidFill>
                  <a:schemeClr val="accent1"/>
                </a:solidFill>
                <a:latin typeface="Courier New" panose="02070309020205020404" pitchFamily="49" charset="0"/>
                <a:cs typeface="Courier New" panose="02070309020205020404" pitchFamily="49" charset="0"/>
              </a:rPr>
              <a:t>Circuit</a:t>
            </a:r>
            <a:r>
              <a:rPr lang="en-IN" sz="4000" dirty="0">
                <a:solidFill>
                  <a:srgbClr val="FF0000"/>
                </a:solidFill>
                <a:latin typeface="Courier New" panose="02070309020205020404" pitchFamily="49" charset="0"/>
                <a:cs typeface="Courier New" panose="02070309020205020404" pitchFamily="49" charset="0"/>
              </a:rPr>
              <a:t> </a:t>
            </a:r>
            <a:r>
              <a:rPr lang="en-IN" sz="4000" dirty="0">
                <a:solidFill>
                  <a:schemeClr val="accent1"/>
                </a:solidFill>
                <a:latin typeface="Courier New" panose="02070309020205020404" pitchFamily="49" charset="0"/>
                <a:cs typeface="Courier New" panose="02070309020205020404" pitchFamily="49" charset="0"/>
              </a:rPr>
              <a:t>Diagram</a:t>
            </a:r>
          </a:p>
        </p:txBody>
      </p:sp>
      <p:sp>
        <p:nvSpPr>
          <p:cNvPr id="5" name="TextBox 4">
            <a:extLst>
              <a:ext uri="{FF2B5EF4-FFF2-40B4-BE49-F238E27FC236}">
                <a16:creationId xmlns:a16="http://schemas.microsoft.com/office/drawing/2014/main" id="{E6035A6F-EBEC-53A8-EFA5-1B1A5792271E}"/>
              </a:ext>
            </a:extLst>
          </p:cNvPr>
          <p:cNvSpPr txBox="1"/>
          <p:nvPr/>
        </p:nvSpPr>
        <p:spPr>
          <a:xfrm>
            <a:off x="5638800" y="2971800"/>
            <a:ext cx="914400" cy="369332"/>
          </a:xfrm>
          <a:prstGeom prst="rect">
            <a:avLst/>
          </a:prstGeom>
          <a:noFill/>
        </p:spPr>
        <p:txBody>
          <a:bodyPr wrap="square" rtlCol="0">
            <a:spAutoFit/>
          </a:bodyPr>
          <a:lstStyle/>
          <a:p>
            <a:pPr algn="ctr"/>
            <a:endParaRPr lang="en-IN"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3213" y="1504044"/>
            <a:ext cx="9719973" cy="458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7397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7B725-EA98-6E01-4B71-578B69C03AAC}"/>
              </a:ext>
            </a:extLst>
          </p:cNvPr>
          <p:cNvSpPr>
            <a:spLocks noGrp="1"/>
          </p:cNvSpPr>
          <p:nvPr>
            <p:ph type="title"/>
          </p:nvPr>
        </p:nvSpPr>
        <p:spPr/>
        <p:txBody>
          <a:bodyPr/>
          <a:lstStyle/>
          <a:p>
            <a:r>
              <a:rPr lang="en-IN" sz="4000" dirty="0">
                <a:solidFill>
                  <a:schemeClr val="accent1"/>
                </a:solidFill>
                <a:latin typeface="Courier New" panose="02070309020205020404" pitchFamily="49" charset="0"/>
                <a:cs typeface="Courier New" panose="02070309020205020404" pitchFamily="49" charset="0"/>
              </a:rPr>
              <a:t>Working</a:t>
            </a:r>
          </a:p>
        </p:txBody>
      </p:sp>
      <p:sp>
        <p:nvSpPr>
          <p:cNvPr id="3" name="Content Placeholder 2">
            <a:extLst>
              <a:ext uri="{FF2B5EF4-FFF2-40B4-BE49-F238E27FC236}">
                <a16:creationId xmlns:a16="http://schemas.microsoft.com/office/drawing/2014/main" id="{63B0BD66-93FF-B8F0-BEC3-164689F8677E}"/>
              </a:ext>
            </a:extLst>
          </p:cNvPr>
          <p:cNvSpPr>
            <a:spLocks noGrp="1"/>
          </p:cNvSpPr>
          <p:nvPr>
            <p:ph idx="1"/>
          </p:nvPr>
        </p:nvSpPr>
        <p:spPr>
          <a:xfrm>
            <a:off x="1239714" y="1870595"/>
            <a:ext cx="10114085" cy="4351338"/>
          </a:xfrm>
        </p:spPr>
        <p:txBody>
          <a:bodyPr>
            <a:normAutofit/>
          </a:bodyPr>
          <a:lstStyle/>
          <a:p>
            <a:pPr>
              <a:buFont typeface="Wingdings" panose="05000000000000000000" pitchFamily="2" charset="2"/>
              <a:buChar char="q"/>
            </a:pPr>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High AC input voltage is first converted to lower AC voltage with the help of a transformer and then rectifier using a full-wave bridge rectifier.</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The output of the rectifier is given to the voltage divider network which lowers the rectified output DC voltage and further filters and passes to the </a:t>
            </a:r>
            <a:r>
              <a:rPr lang="en-US" sz="2000" dirty="0" err="1">
                <a:solidFill>
                  <a:schemeClr val="tx1">
                    <a:lumMod val="85000"/>
                    <a:lumOff val="15000"/>
                  </a:schemeClr>
                </a:solidFill>
                <a:latin typeface="Times New Roman" panose="02020603050405020304" pitchFamily="18" charset="0"/>
                <a:cs typeface="Times New Roman" panose="02020603050405020304" pitchFamily="18" charset="0"/>
              </a:rPr>
              <a:t>zener</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diode.</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0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The output is given to Arduino input analog input pin A0.</a:t>
            </a: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2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6096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E274-557A-76B0-1A89-53972262F782}"/>
              </a:ext>
            </a:extLst>
          </p:cNvPr>
          <p:cNvSpPr>
            <a:spLocks noGrp="1"/>
          </p:cNvSpPr>
          <p:nvPr>
            <p:ph type="title"/>
          </p:nvPr>
        </p:nvSpPr>
        <p:spPr/>
        <p:txBody>
          <a:bodyPr>
            <a:normAutofit/>
          </a:bodyPr>
          <a:lstStyle/>
          <a:p>
            <a:r>
              <a:rPr lang="en-IN" sz="4000" dirty="0">
                <a:solidFill>
                  <a:schemeClr val="accent1"/>
                </a:solidFill>
                <a:latin typeface="Courier New" panose="02070309020205020404" pitchFamily="49" charset="0"/>
                <a:cs typeface="Courier New" panose="02070309020205020404" pitchFamily="49" charset="0"/>
              </a:rPr>
              <a:t>Advantages</a:t>
            </a:r>
          </a:p>
        </p:txBody>
      </p:sp>
      <p:sp>
        <p:nvSpPr>
          <p:cNvPr id="3" name="Content Placeholder 2">
            <a:extLst>
              <a:ext uri="{FF2B5EF4-FFF2-40B4-BE49-F238E27FC236}">
                <a16:creationId xmlns:a16="http://schemas.microsoft.com/office/drawing/2014/main" id="{445C73D0-A0EE-EFB0-66DD-8372DBA74B58}"/>
              </a:ext>
            </a:extLst>
          </p:cNvPr>
          <p:cNvSpPr>
            <a:spLocks noGrp="1"/>
          </p:cNvSpPr>
          <p:nvPr>
            <p:ph idx="1"/>
          </p:nvPr>
        </p:nvSpPr>
        <p:spPr/>
        <p:txBody>
          <a:bodyPr>
            <a:normAutofit/>
          </a:bodyPr>
          <a:lstStyle/>
          <a:p>
            <a:pPr>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Low cost (</a:t>
            </a:r>
            <a:r>
              <a:rPr lang="en-IN" sz="1600" dirty="0"/>
              <a:t>Approximate Expenditure: Rs. 1,500/-</a:t>
            </a: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q"/>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        Can measure AC voltage of any amplitude.</a:t>
            </a:r>
          </a:p>
          <a:p>
            <a:pPr>
              <a:lnSpc>
                <a:spcPct val="100000"/>
              </a:lnSpc>
              <a:buFont typeface="Wingdings" panose="05000000000000000000" pitchFamily="2" charset="2"/>
              <a:buChar char="q"/>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 	 Show individual phase voltage.</a:t>
            </a:r>
          </a:p>
          <a:p>
            <a:pPr>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LED indication for individual phase voltage.</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4238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57BCF-3DEC-79AA-E258-632832D761B3}"/>
              </a:ext>
            </a:extLst>
          </p:cNvPr>
          <p:cNvSpPr>
            <a:spLocks noGrp="1"/>
          </p:cNvSpPr>
          <p:nvPr>
            <p:ph type="title"/>
          </p:nvPr>
        </p:nvSpPr>
        <p:spPr/>
        <p:txBody>
          <a:bodyPr>
            <a:normAutofit/>
          </a:bodyPr>
          <a:lstStyle/>
          <a:p>
            <a:r>
              <a:rPr lang="en-IN" sz="4000" dirty="0">
                <a:solidFill>
                  <a:schemeClr val="accent1"/>
                </a:solidFill>
                <a:latin typeface="Courier New" panose="02070309020205020404" pitchFamily="49" charset="0"/>
                <a:cs typeface="Courier New" panose="02070309020205020404" pitchFamily="49" charset="0"/>
              </a:rPr>
              <a:t>Limitation</a:t>
            </a:r>
          </a:p>
        </p:txBody>
      </p:sp>
      <p:sp>
        <p:nvSpPr>
          <p:cNvPr id="3" name="Content Placeholder 2">
            <a:extLst>
              <a:ext uri="{FF2B5EF4-FFF2-40B4-BE49-F238E27FC236}">
                <a16:creationId xmlns:a16="http://schemas.microsoft.com/office/drawing/2014/main" id="{3C034044-AD20-7200-CA76-0C9C7711FA37}"/>
              </a:ext>
            </a:extLst>
          </p:cNvPr>
          <p:cNvSpPr>
            <a:spLocks noGrp="1"/>
          </p:cNvSpPr>
          <p:nvPr>
            <p:ph idx="1"/>
          </p:nvPr>
        </p:nvSpPr>
        <p:spPr/>
        <p:txBody>
          <a:bodyPr>
            <a:normAutofit/>
          </a:bodyPr>
          <a:lstStyle/>
          <a:p>
            <a:pPr>
              <a:lnSpc>
                <a:spcPct val="150000"/>
              </a:lnSpc>
              <a:buFont typeface="Wingdings" panose="05000000000000000000" pitchFamily="2" charset="2"/>
              <a:buChar char="q"/>
            </a:pPr>
            <a:r>
              <a:rPr lang="en-IN" sz="2400" dirty="0">
                <a:solidFill>
                  <a:schemeClr val="tx1"/>
                </a:solidFill>
                <a:latin typeface="Times New Roman" panose="02020603050405020304" pitchFamily="18" charset="0"/>
                <a:cs typeface="Times New Roman" panose="02020603050405020304" pitchFamily="18" charset="0"/>
              </a:rPr>
              <a:t> 	</a:t>
            </a: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Phase angle ambiguity.</a:t>
            </a:r>
          </a:p>
          <a:p>
            <a:pPr>
              <a:lnSpc>
                <a:spcPct val="150000"/>
              </a:lnSpc>
              <a:buFont typeface="Wingdings" panose="05000000000000000000" pitchFamily="2" charset="2"/>
              <a:buChar char="q"/>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 	Harmonic interference.</a:t>
            </a:r>
          </a:p>
          <a:p>
            <a:pPr>
              <a:lnSpc>
                <a:spcPct val="150000"/>
              </a:lnSpc>
              <a:buFont typeface="Wingdings" panose="05000000000000000000" pitchFamily="2" charset="2"/>
              <a:buChar char="q"/>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GB" sz="2400" dirty="0">
                <a:solidFill>
                  <a:schemeClr val="tx1">
                    <a:lumMod val="85000"/>
                    <a:lumOff val="15000"/>
                  </a:schemeClr>
                </a:solidFill>
                <a:latin typeface="Times New Roman" panose="02020603050405020304" pitchFamily="18" charset="0"/>
                <a:cs typeface="Times New Roman" panose="02020603050405020304" pitchFamily="18" charset="0"/>
              </a:rPr>
              <a:t> Voltage unbalance.</a:t>
            </a:r>
          </a:p>
          <a:p>
            <a:pPr>
              <a:lnSpc>
                <a:spcPct val="150000"/>
              </a:lnSpc>
              <a:buFont typeface="Wingdings" panose="05000000000000000000" pitchFamily="2" charset="2"/>
              <a:buChar char="q"/>
            </a:pPr>
            <a:r>
              <a:rPr lang="en-GB" sz="2400" dirty="0">
                <a:solidFill>
                  <a:schemeClr val="tx1">
                    <a:lumMod val="85000"/>
                    <a:lumOff val="15000"/>
                  </a:schemeClr>
                </a:solidFill>
                <a:latin typeface="Times New Roman" panose="02020603050405020304" pitchFamily="18" charset="0"/>
                <a:cs typeface="Times New Roman" panose="02020603050405020304" pitchFamily="18" charset="0"/>
              </a:rPr>
              <a:t> 	Instrument limitations.</a:t>
            </a:r>
          </a:p>
          <a:p>
            <a:pPr marL="0" indent="0">
              <a:lnSpc>
                <a:spcPct val="150000"/>
              </a:lnSpc>
              <a:buNone/>
            </a:pPr>
            <a:endParaRPr lang="en-IN" sz="24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1792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FDA67-29ED-2F26-FBD5-5EDF2F3E9AB5}"/>
              </a:ext>
            </a:extLst>
          </p:cNvPr>
          <p:cNvSpPr>
            <a:spLocks noGrp="1"/>
          </p:cNvSpPr>
          <p:nvPr>
            <p:ph type="title"/>
          </p:nvPr>
        </p:nvSpPr>
        <p:spPr/>
        <p:txBody>
          <a:bodyPr>
            <a:normAutofit/>
          </a:bodyPr>
          <a:lstStyle/>
          <a:p>
            <a:r>
              <a:rPr lang="en-IN" sz="4000" dirty="0">
                <a:solidFill>
                  <a:schemeClr val="accent1"/>
                </a:solidFill>
                <a:latin typeface="Consolas" panose="020B0609020204030204" pitchFamily="49" charset="0"/>
                <a:cs typeface="Courier New" panose="02070309020205020404" pitchFamily="49" charset="0"/>
              </a:rPr>
              <a:t>Application</a:t>
            </a:r>
          </a:p>
        </p:txBody>
      </p:sp>
      <p:sp>
        <p:nvSpPr>
          <p:cNvPr id="3" name="Content Placeholder 2">
            <a:extLst>
              <a:ext uri="{FF2B5EF4-FFF2-40B4-BE49-F238E27FC236}">
                <a16:creationId xmlns:a16="http://schemas.microsoft.com/office/drawing/2014/main" id="{90137FF8-B461-C47E-9E49-619C2DD10469}"/>
              </a:ext>
            </a:extLst>
          </p:cNvPr>
          <p:cNvSpPr>
            <a:spLocks noGrp="1"/>
          </p:cNvSpPr>
          <p:nvPr>
            <p:ph idx="1"/>
          </p:nvPr>
        </p:nvSpPr>
        <p:spPr/>
        <p:txBody>
          <a:bodyPr>
            <a:normAutofit/>
          </a:bodyPr>
          <a:lstStyle/>
          <a:p>
            <a:pPr>
              <a:buFont typeface="Wingdings" panose="05000000000000000000" pitchFamily="2" charset="2"/>
              <a:buChar char="q"/>
            </a:pPr>
            <a:r>
              <a:rPr lang="en-GB" sz="2400" dirty="0"/>
              <a:t> 	Power Distribution.</a:t>
            </a:r>
          </a:p>
          <a:p>
            <a:pPr marL="0" indent="0">
              <a:buNone/>
            </a:pPr>
            <a:endParaRPr lang="en-GB" sz="2400" dirty="0"/>
          </a:p>
          <a:p>
            <a:pPr>
              <a:buFont typeface="Wingdings" panose="05000000000000000000" pitchFamily="2" charset="2"/>
              <a:buChar char="q"/>
            </a:pPr>
            <a:r>
              <a:rPr lang="en-GB" sz="2400" dirty="0"/>
              <a:t> 	Motor control.</a:t>
            </a:r>
          </a:p>
          <a:p>
            <a:pPr>
              <a:buFont typeface="Wingdings" panose="05000000000000000000" pitchFamily="2" charset="2"/>
              <a:buChar char="q"/>
            </a:pPr>
            <a:endParaRPr lang="en-GB" sz="2400" dirty="0"/>
          </a:p>
          <a:p>
            <a:pPr>
              <a:buFont typeface="Wingdings" panose="05000000000000000000" pitchFamily="2" charset="2"/>
              <a:buChar char="q"/>
            </a:pPr>
            <a:r>
              <a:rPr lang="en-GB" sz="2400" dirty="0"/>
              <a:t> 	Power Quality Analysis.</a:t>
            </a:r>
          </a:p>
        </p:txBody>
      </p:sp>
    </p:spTree>
    <p:extLst>
      <p:ext uri="{BB962C8B-B14F-4D97-AF65-F5344CB8AC3E}">
        <p14:creationId xmlns:p14="http://schemas.microsoft.com/office/powerpoint/2010/main" val="2330140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282</TotalTime>
  <Words>338</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Consolas</vt:lpstr>
      <vt:lpstr>Corbel</vt:lpstr>
      <vt:lpstr>Courier New</vt:lpstr>
      <vt:lpstr>Times New Roman</vt:lpstr>
      <vt:lpstr>Wingdings</vt:lpstr>
      <vt:lpstr>Parallax</vt:lpstr>
      <vt:lpstr>WEL-COME</vt:lpstr>
      <vt:lpstr>Accredited by NAAC with B++ and ISO 9001:2015 Certified Institute SANT GAJANAN MAHARAJ COLLEGE OF ENGINEERING, MAHAGOAN </vt:lpstr>
      <vt:lpstr>INDEX</vt:lpstr>
      <vt:lpstr>Overview</vt:lpstr>
      <vt:lpstr>Circuit Diagram</vt:lpstr>
      <vt:lpstr>Working</vt:lpstr>
      <vt:lpstr>Advantages</vt:lpstr>
      <vt:lpstr>Limitation</vt:lpstr>
      <vt:lpstr>Application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Accredited by NAAC with B++ and ISO 9001:2015 Certified Institute SANT GAJANAN MAHARAJ COLLEGE OF ENGINEERING, MAHAGOAN</dc:title>
  <dc:creator>RAJENDRA GUNDE</dc:creator>
  <cp:lastModifiedBy>RAJENDRA GUNDE</cp:lastModifiedBy>
  <cp:revision>13</cp:revision>
  <dcterms:created xsi:type="dcterms:W3CDTF">2023-04-16T15:01:52Z</dcterms:created>
  <dcterms:modified xsi:type="dcterms:W3CDTF">2023-05-15T05:13:56Z</dcterms:modified>
</cp:coreProperties>
</file>