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6" r:id="rId14"/>
    <p:sldId id="266" r:id="rId15"/>
    <p:sldId id="268" r:id="rId16"/>
    <p:sldId id="267" r:id="rId17"/>
    <p:sldId id="269" r:id="rId18"/>
    <p:sldId id="274" r:id="rId19"/>
    <p:sldId id="275" r:id="rId20"/>
    <p:sldId id="277" r:id="rId21"/>
    <p:sldId id="278" r:id="rId22"/>
    <p:sldId id="271" r:id="rId23"/>
    <p:sldId id="279" r:id="rId24"/>
    <p:sldId id="272" r:id="rId25"/>
    <p:sldId id="273" r:id="rId26"/>
  </p:sldIdLst>
  <p:sldSz cx="12192000" cy="6858000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05519-C0BC-4A06-A4B9-0F5EA2B374FB}" type="datetimeFigureOut">
              <a:rPr lang="en-NL" smtClean="0"/>
              <a:t>11/10/2020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1A8C0-B848-4CBD-BBD6-3DE2BD4CC9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89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1A8C0-B848-4CBD-BBD6-3DE2BD4CC932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481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Shape 1"/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strike="noStrike" spc="-1"/>
              <a:t> Keys</a:t>
            </a:r>
            <a:endParaRPr lang="en-US" sz="20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/>
              <a:t>        ◦ Primary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/>
              <a:t>        ◦ Foreign Keys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/>
              <a:t>  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strike="noStrike" spc="-1"/>
              <a:t>Relationships</a:t>
            </a:r>
            <a:endParaRPr lang="en-US" sz="20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/>
              <a:t>        ◦ One-to-Many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/>
              <a:t>        ◦ Many-to-Many Relationships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B38C2-AEB1-4E26-81A8-99233E692111}"/>
              </a:ext>
            </a:extLst>
          </p:cNvPr>
          <p:cNvPicPr/>
          <p:nvPr/>
        </p:nvPicPr>
        <p:blipFill rotWithShape="1">
          <a:blip r:embed="rId2"/>
          <a:srcRect b="3644"/>
          <a:stretch/>
        </p:blipFill>
        <p:spPr>
          <a:xfrm>
            <a:off x="5977788" y="799352"/>
            <a:ext cx="3996837" cy="47314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            Aggregation Functions</a:t>
            </a:r>
          </a:p>
        </p:txBody>
      </p:sp>
      <p:sp>
        <p:nvSpPr>
          <p:cNvPr id="118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6254702" y="633124"/>
            <a:ext cx="5127631" cy="3409875"/>
          </a:xfrm>
          <a:prstGeom prst="rect">
            <a:avLst/>
          </a:prstGeom>
        </p:spPr>
      </p:pic>
      <p:sp>
        <p:nvSpPr>
          <p:cNvPr id="120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9A206-791F-4C3D-8C3B-3FCAF378C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319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BCDC2D-F120-4431-AF71-801700AD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World Examples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7CBBA-6244-4721-81B8-5DE8AEE269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Stock Market Problem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The Islands Problem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First N Problem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Deduplication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Gold Star Problem</a:t>
            </a:r>
          </a:p>
        </p:txBody>
      </p:sp>
    </p:spTree>
    <p:extLst>
      <p:ext uri="{BB962C8B-B14F-4D97-AF65-F5344CB8AC3E}">
        <p14:creationId xmlns:p14="http://schemas.microsoft.com/office/powerpoint/2010/main" val="177118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/>
          <p:nvPr/>
        </p:nvPicPr>
        <p:blipFill rotWithShape="1">
          <a:blip r:embed="rId2"/>
          <a:srcRect l="6215" r="6188" b="-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8BF83-856A-49F5-AD59-408994B8BB9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3467" y="1002622"/>
            <a:ext cx="10905066" cy="485275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603206" y="643467"/>
            <a:ext cx="8985588" cy="5571065"/>
          </a:xfrm>
          <a:prstGeom prst="rect">
            <a:avLst/>
          </a:prstGeom>
          <a:ln>
            <a:noFill/>
          </a:ln>
        </p:spPr>
      </p:pic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556F-F935-4781-AF58-B65C677D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Market Problem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D8F2C-F29F-41DC-A2E5-DC8B8783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15" y="1569268"/>
            <a:ext cx="5466806" cy="247373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6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5999B-DB6F-4493-9EE5-86EF944A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Ranking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22EEA-9FBD-4B16-828B-51C2CFEE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417171"/>
            <a:ext cx="6553545" cy="20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177AC-E803-482E-B84D-29B6144B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405876"/>
            <a:ext cx="10905066" cy="35168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07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BCDC2D-F120-4431-AF71-801700AD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World Examples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7CBBA-6244-4721-81B8-5DE8AEE269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Stock Market Problem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The Islands Problem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First N Problem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Deduplication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Gold Star Problem</a:t>
            </a:r>
          </a:p>
        </p:txBody>
      </p:sp>
    </p:spTree>
    <p:extLst>
      <p:ext uri="{BB962C8B-B14F-4D97-AF65-F5344CB8AC3E}">
        <p14:creationId xmlns:p14="http://schemas.microsoft.com/office/powerpoint/2010/main" val="36548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Areas of Interest</a:t>
            </a:r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8" name="Resim 3"/>
          <p:cNvPicPr/>
          <p:nvPr/>
        </p:nvPicPr>
        <p:blipFill>
          <a:blip r:embed="rId2"/>
          <a:stretch/>
        </p:blipFill>
        <p:spPr>
          <a:xfrm>
            <a:off x="6085115" y="1090924"/>
            <a:ext cx="5466806" cy="2952075"/>
          </a:xfrm>
          <a:prstGeom prst="rect">
            <a:avLst/>
          </a:prstGeom>
        </p:spPr>
      </p:pic>
      <p:sp>
        <p:nvSpPr>
          <p:cNvPr id="8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49F96-42E1-4FE4-B3C8-A1E2FC7A9BC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38940" y="591344"/>
            <a:ext cx="7714860" cy="439120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The gaps and islands problem is about finding gaps in sequences or about finding ranges of consecutive values (the islands)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long and how frequent has someone logged into a website (island problem)? 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were the sick days of a person and did the number of sick days over a period of time surpassed some value so that it is now extended sick leave (also an island problem)? 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often did the server go offline (gaps problem)? When did the student not attend the classes (gaps problem)?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problems are related to each other, as finding gaps is the inverse of finding islands. </a:t>
            </a:r>
          </a:p>
          <a:p>
            <a:pPr marL="45720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text, schematic&#10;&#10;Description automatically generated">
            <a:extLst>
              <a:ext uri="{FF2B5EF4-FFF2-40B4-BE49-F238E27FC236}">
                <a16:creationId xmlns:a16="http://schemas.microsoft.com/office/drawing/2014/main" id="{8AA6FA5C-6E49-4624-856D-386611E0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ouping the islands">
            <a:extLst>
              <a:ext uri="{FF2B5EF4-FFF2-40B4-BE49-F238E27FC236}">
                <a16:creationId xmlns:a16="http://schemas.microsoft.com/office/drawing/2014/main" id="{7C9D5DCF-8AD5-4A5C-B9A9-1B775E81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1971" y="643467"/>
            <a:ext cx="652805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343BC-0208-4347-9A14-674C62D7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14" y="643467"/>
            <a:ext cx="711957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4EF6B6F-78A0-4DFE-9815-CFBFFD22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05" y="643467"/>
            <a:ext cx="714239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79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58840"/>
            <a:ext cx="10743840" cy="88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tr-TR" sz="2600" b="0" strike="noStrike" spc="-1">
                <a:solidFill>
                  <a:srgbClr val="000000"/>
                </a:solidFill>
                <a:latin typeface="Calibri"/>
              </a:rPr>
              <a:t>                                                       </a:t>
            </a:r>
            <a:r>
              <a:rPr lang="tr-TR" sz="4800" b="0" strike="noStrike" spc="-1">
                <a:solidFill>
                  <a:srgbClr val="000000"/>
                </a:solidFill>
                <a:latin typeface="Calibri"/>
              </a:rPr>
              <a:t>Star Schema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800600" y="2971800"/>
            <a:ext cx="2057040" cy="68544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Fact Table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600200" y="1600200"/>
            <a:ext cx="1828440" cy="456840"/>
          </a:xfrm>
          <a:prstGeom prst="rect">
            <a:avLst/>
          </a:prstGeom>
          <a:solidFill>
            <a:srgbClr val="E1617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Dimension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1371600" y="4343400"/>
            <a:ext cx="1828440" cy="456840"/>
          </a:xfrm>
          <a:prstGeom prst="rect">
            <a:avLst/>
          </a:prstGeom>
          <a:solidFill>
            <a:srgbClr val="E1617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Dimension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8229600" y="1600200"/>
            <a:ext cx="1828440" cy="456840"/>
          </a:xfrm>
          <a:prstGeom prst="rect">
            <a:avLst/>
          </a:prstGeom>
          <a:solidFill>
            <a:srgbClr val="E1617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Dimension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4800600" y="4572000"/>
            <a:ext cx="1828440" cy="456840"/>
          </a:xfrm>
          <a:prstGeom prst="rect">
            <a:avLst/>
          </a:prstGeom>
          <a:solidFill>
            <a:srgbClr val="E1617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Dimension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" name="Line 7"/>
          <p:cNvSpPr/>
          <p:nvPr/>
        </p:nvSpPr>
        <p:spPr>
          <a:xfrm>
            <a:off x="3429000" y="2057400"/>
            <a:ext cx="1371600" cy="9144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8"/>
          <p:cNvSpPr/>
          <p:nvPr/>
        </p:nvSpPr>
        <p:spPr>
          <a:xfrm flipH="1">
            <a:off x="6858000" y="2057400"/>
            <a:ext cx="1371600" cy="9144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9"/>
          <p:cNvSpPr/>
          <p:nvPr/>
        </p:nvSpPr>
        <p:spPr>
          <a:xfrm flipH="1" flipV="1">
            <a:off x="6858000" y="3429000"/>
            <a:ext cx="1143000" cy="1143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0"/>
          <p:cNvSpPr/>
          <p:nvPr/>
        </p:nvSpPr>
        <p:spPr>
          <a:xfrm>
            <a:off x="8001000" y="4343400"/>
            <a:ext cx="1828440" cy="456840"/>
          </a:xfrm>
          <a:prstGeom prst="rect">
            <a:avLst/>
          </a:prstGeom>
          <a:solidFill>
            <a:srgbClr val="E1617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Dimension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4800600" y="1600200"/>
            <a:ext cx="1828440" cy="456840"/>
          </a:xfrm>
          <a:prstGeom prst="rect">
            <a:avLst/>
          </a:prstGeom>
          <a:solidFill>
            <a:srgbClr val="E1617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Dimension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Line 12"/>
          <p:cNvSpPr/>
          <p:nvPr/>
        </p:nvSpPr>
        <p:spPr>
          <a:xfrm>
            <a:off x="5715000" y="2057400"/>
            <a:ext cx="0" cy="9144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13"/>
          <p:cNvSpPr/>
          <p:nvPr/>
        </p:nvSpPr>
        <p:spPr>
          <a:xfrm flipV="1">
            <a:off x="3200400" y="3657600"/>
            <a:ext cx="1600200" cy="6858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14"/>
          <p:cNvSpPr/>
          <p:nvPr/>
        </p:nvSpPr>
        <p:spPr>
          <a:xfrm flipV="1">
            <a:off x="5715000" y="3657600"/>
            <a:ext cx="0" cy="9144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4800600"/>
            <a:ext cx="8915040" cy="88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tr-TR" sz="2600" b="0" strike="noStrike" spc="-1">
                <a:solidFill>
                  <a:srgbClr val="000000"/>
                </a:solidFill>
                <a:latin typeface="Calibri"/>
              </a:rPr>
              <a:t>                                                       </a:t>
            </a:r>
            <a:r>
              <a:rPr lang="tr-TR" sz="4800" b="0" strike="noStrike" spc="-1">
                <a:solidFill>
                  <a:srgbClr val="000000"/>
                </a:solidFill>
                <a:latin typeface="Calibri"/>
              </a:rPr>
              <a:t>Data Model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29200" y="2286000"/>
            <a:ext cx="22856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FactInternetSales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371600" y="457200"/>
            <a:ext cx="27428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DimProductSubCategory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229600" y="3657600"/>
            <a:ext cx="22856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DimSalesTerritory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600200" y="1600200"/>
            <a:ext cx="20570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DimProduct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8229600" y="1143000"/>
            <a:ext cx="22856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DimDate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Line 7"/>
          <p:cNvSpPr/>
          <p:nvPr/>
        </p:nvSpPr>
        <p:spPr>
          <a:xfrm>
            <a:off x="2514600" y="11430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8"/>
          <p:cNvSpPr/>
          <p:nvPr/>
        </p:nvSpPr>
        <p:spPr>
          <a:xfrm>
            <a:off x="3657600" y="1828800"/>
            <a:ext cx="1371600" cy="4572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9"/>
          <p:cNvSpPr/>
          <p:nvPr/>
        </p:nvSpPr>
        <p:spPr>
          <a:xfrm flipH="1">
            <a:off x="7315200" y="1828800"/>
            <a:ext cx="914400" cy="4572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10"/>
          <p:cNvSpPr/>
          <p:nvPr/>
        </p:nvSpPr>
        <p:spPr>
          <a:xfrm flipH="1" flipV="1">
            <a:off x="7315200" y="3200400"/>
            <a:ext cx="914400" cy="4572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1"/>
          <p:cNvSpPr/>
          <p:nvPr/>
        </p:nvSpPr>
        <p:spPr>
          <a:xfrm>
            <a:off x="1371600" y="3886200"/>
            <a:ext cx="22856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DimPromotion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Line 12"/>
          <p:cNvSpPr/>
          <p:nvPr/>
        </p:nvSpPr>
        <p:spPr>
          <a:xfrm flipV="1">
            <a:off x="3657600" y="3200400"/>
            <a:ext cx="1371600" cy="6858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                    Star Data Model</a:t>
            </a:r>
          </a:p>
        </p:txBody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6101486" y="633124"/>
            <a:ext cx="5434063" cy="3409875"/>
          </a:xfrm>
          <a:prstGeom prst="rect">
            <a:avLst/>
          </a:prstGeom>
        </p:spPr>
      </p:pic>
      <p:sp>
        <p:nvSpPr>
          <p:cNvPr id="114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40F87-25FD-4C77-A286-D56AFE87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FAF72-0964-4CF0-802B-656AE56C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İçerik Yer Tutucusu 3"/>
          <p:cNvPicPr/>
          <p:nvPr/>
        </p:nvPicPr>
        <p:blipFill>
          <a:blip r:embed="rId2"/>
          <a:stretch/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643467" y="648208"/>
            <a:ext cx="10905066" cy="5561582"/>
          </a:xfrm>
          <a:prstGeom prst="rect">
            <a:avLst/>
          </a:prstGeom>
          <a:ln>
            <a:noFill/>
          </a:ln>
        </p:spPr>
      </p:pic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202</Words>
  <Application>Microsoft Office PowerPoint</Application>
  <PresentationFormat>Widescreen</PresentationFormat>
  <Paragraphs>46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World Examples</vt:lpstr>
      <vt:lpstr>PowerPoint Presentation</vt:lpstr>
      <vt:lpstr>PowerPoint Presentation</vt:lpstr>
      <vt:lpstr>PowerPoint Presentation</vt:lpstr>
      <vt:lpstr>Stock Market Problem</vt:lpstr>
      <vt:lpstr>Ranking Functions</vt:lpstr>
      <vt:lpstr>PowerPoint Presentation</vt:lpstr>
      <vt:lpstr>Real World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fikret sanli</dc:creator>
  <cp:lastModifiedBy>fikret sanli</cp:lastModifiedBy>
  <cp:revision>5</cp:revision>
  <dcterms:created xsi:type="dcterms:W3CDTF">2020-10-13T17:51:43Z</dcterms:created>
  <dcterms:modified xsi:type="dcterms:W3CDTF">2020-10-14T18:05:32Z</dcterms:modified>
</cp:coreProperties>
</file>