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79" r:id="rId5"/>
    <p:sldId id="2142532278" r:id="rId6"/>
    <p:sldId id="2142532280" r:id="rId7"/>
    <p:sldId id="2142532285" r:id="rId8"/>
    <p:sldId id="2147481294" r:id="rId9"/>
    <p:sldId id="2147481265" r:id="rId10"/>
    <p:sldId id="2147481277" r:id="rId11"/>
    <p:sldId id="2147481278" r:id="rId12"/>
    <p:sldId id="2147481282" r:id="rId13"/>
    <p:sldId id="2147481284" r:id="rId14"/>
    <p:sldId id="2147481283" r:id="rId15"/>
    <p:sldId id="2147481272" r:id="rId16"/>
    <p:sldId id="2147481273" r:id="rId17"/>
    <p:sldId id="2147481274" r:id="rId18"/>
    <p:sldId id="2147481275" r:id="rId19"/>
    <p:sldId id="2147481285" r:id="rId20"/>
    <p:sldId id="2147481290" r:id="rId21"/>
    <p:sldId id="2147481293" r:id="rId22"/>
    <p:sldId id="2147481292" r:id="rId23"/>
  </p:sldIdLst>
  <p:sldSz cx="12192000" cy="6858000"/>
  <p:notesSz cx="7315200" cy="96012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átula" id="{91903141-1646-41D5-A960-D180D379D798}">
          <p14:sldIdLst>
            <p14:sldId id="279"/>
          </p14:sldIdLst>
        </p14:section>
        <p14:section name="Presentación" id="{D81D2DD4-3C9B-4574-BD16-FC8177187123}">
          <p14:sldIdLst>
            <p14:sldId id="2142532278"/>
            <p14:sldId id="2142532280"/>
            <p14:sldId id="2142532285"/>
            <p14:sldId id="2147481294"/>
            <p14:sldId id="2147481265"/>
            <p14:sldId id="2147481277"/>
            <p14:sldId id="2147481278"/>
            <p14:sldId id="2147481282"/>
            <p14:sldId id="2147481284"/>
            <p14:sldId id="2147481283"/>
            <p14:sldId id="2147481272"/>
            <p14:sldId id="2147481273"/>
            <p14:sldId id="2147481274"/>
            <p14:sldId id="2147481275"/>
            <p14:sldId id="2147481285"/>
            <p14:sldId id="2147481290"/>
            <p14:sldId id="2147481293"/>
            <p14:sldId id="2147481292"/>
          </p14:sldIdLst>
        </p14:section>
        <p14:section name="Fin" id="{13F9104B-33C5-4647-83F1-5042124CFB6D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Calderon" initials="LC" lastIdx="1" clrIdx="0">
    <p:extLst>
      <p:ext uri="{19B8F6BF-5375-455C-9EA6-DF929625EA0E}">
        <p15:presenceInfo xmlns:p15="http://schemas.microsoft.com/office/powerpoint/2012/main" userId="0082ee5f04d687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F"/>
    <a:srgbClr val="0464C1"/>
    <a:srgbClr val="3196FB"/>
    <a:srgbClr val="52A7FC"/>
    <a:srgbClr val="00FFA4"/>
    <a:srgbClr val="C00000"/>
    <a:srgbClr val="ADA3FE"/>
    <a:srgbClr val="A6500C"/>
    <a:srgbClr val="FFFFFF"/>
    <a:srgbClr val="00F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1"/>
    <p:restoredTop sz="94632"/>
  </p:normalViewPr>
  <p:slideViewPr>
    <p:cSldViewPr snapToGrid="0">
      <p:cViewPr varScale="1">
        <p:scale>
          <a:sx n="158" d="100"/>
          <a:sy n="15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7A5C75-C5DE-42E6-A816-2975DAC2F6BE}" type="datetimeFigureOut">
              <a:rPr lang="es-PE" smtClean="0"/>
              <a:t>17/06/25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C0D026-7061-4BA9-A20D-392B5F95A4E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53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n"/>
          <p:cNvSpPr>
            <a:spLocks noGrp="1"/>
          </p:cNvSpPr>
          <p:nvPr>
            <p:ph type="pic" idx="13"/>
          </p:nvPr>
        </p:nvSpPr>
        <p:spPr>
          <a:xfrm>
            <a:off x="2667000" y="857250"/>
            <a:ext cx="6858001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42539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25055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5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3336727" y="1721197"/>
            <a:ext cx="5518548" cy="17412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 anchor="b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336727" y="3509367"/>
            <a:ext cx="5518548" cy="59605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3578" tIns="53578" rIns="53578" bIns="53578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5915119" y="5736208"/>
            <a:ext cx="355066" cy="277480"/>
          </a:xfrm>
          <a:prstGeom prst="rect">
            <a:avLst/>
          </a:prstGeom>
          <a:ln w="3175">
            <a:miter lim="400000"/>
          </a:ln>
        </p:spPr>
        <p:txBody>
          <a:bodyPr wrap="none" lIns="53578" tIns="53578" rIns="53578" bIns="53578">
            <a:spAutoFit/>
          </a:bodyPr>
          <a:lstStyle>
            <a:lvl1pPr>
              <a:defRPr sz="1100"/>
            </a:lvl1pPr>
          </a:lstStyle>
          <a:p>
            <a:pPr algn="ctr" defTabSz="410766" hangingPunct="0"/>
            <a:fld id="{86CB4B4D-7CA3-9044-876B-883B54F8677D}" type="slidenum">
              <a:rPr lang="es-PE" kern="0" smtClean="0">
                <a:solidFill>
                  <a:srgbClr val="000000"/>
                </a:solidFill>
                <a:sym typeface="Helvetica Light"/>
              </a:rPr>
              <a:pPr algn="ctr" defTabSz="410766" hangingPunct="0"/>
              <a:t>‹Nº›</a:t>
            </a:fld>
            <a:endParaRPr lang="es-PE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5720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90" r:id="rId3"/>
  </p:sldLayoutIdLst>
  <p:transition spd="med"/>
  <p:txStyles>
    <p:title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076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495" y="6103620"/>
            <a:ext cx="1330452" cy="384048"/>
          </a:xfrm>
          <a:prstGeom prst="rect">
            <a:avLst/>
          </a:prstGeom>
        </p:spPr>
      </p:pic>
      <p:pic>
        <p:nvPicPr>
          <p:cNvPr id="6" name="object 6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8848" y="6103620"/>
            <a:ext cx="1239012" cy="38404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4507FEB-73FB-38A0-1954-3501152E3167}"/>
              </a:ext>
            </a:extLst>
          </p:cNvPr>
          <p:cNvSpPr txBox="1"/>
          <p:nvPr/>
        </p:nvSpPr>
        <p:spPr>
          <a:xfrm>
            <a:off x="2886634" y="6064811"/>
            <a:ext cx="5687989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Blogger Sans"/>
                <a:ea typeface="Blogger Sans" panose="02000506030000020004" pitchFamily="2" charset="0"/>
              </a:rPr>
              <a:t>Proyecto: Gestión del Dato </a:t>
            </a:r>
          </a:p>
        </p:txBody>
      </p:sp>
      <p:pic>
        <p:nvPicPr>
          <p:cNvPr id="4" name="object 4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01103" y="3168777"/>
            <a:ext cx="2916936" cy="1179576"/>
          </a:xfrm>
          <a:prstGeom prst="rect">
            <a:avLst/>
          </a:prstGeom>
        </p:spPr>
      </p:pic>
      <p:pic>
        <p:nvPicPr>
          <p:cNvPr id="1028" name="Picture 4" descr="Danper">
            <a:extLst>
              <a:ext uri="{FF2B5EF4-FFF2-40B4-BE49-F238E27FC236}">
                <a16:creationId xmlns:a16="http://schemas.microsoft.com/office/drawing/2014/main" id="{00A915DF-ED20-4F47-F799-29A9C6799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93" y="2329815"/>
            <a:ext cx="2612299" cy="261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F4175-B37D-5008-1D34-C546FDD5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adroTexto 120">
            <a:extLst>
              <a:ext uri="{FF2B5EF4-FFF2-40B4-BE49-F238E27FC236}">
                <a16:creationId xmlns:a16="http://schemas.microsoft.com/office/drawing/2014/main" id="{1839850F-ABE3-7CD2-DC13-F39EF78A88B8}"/>
              </a:ext>
            </a:extLst>
          </p:cNvPr>
          <p:cNvSpPr txBox="1"/>
          <p:nvPr/>
        </p:nvSpPr>
        <p:spPr>
          <a:xfrm>
            <a:off x="1742315" y="306764"/>
            <a:ext cx="94247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Blogger Sans"/>
              </a:rPr>
              <a:t>Responsabilidades Data Steward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503751E2-20B3-B7CD-A2CA-05FA7446E6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24FE224-5D8F-0FBD-66FB-32266B720CC3}"/>
              </a:ext>
            </a:extLst>
          </p:cNvPr>
          <p:cNvSpPr txBox="1"/>
          <p:nvPr/>
        </p:nvSpPr>
        <p:spPr>
          <a:xfrm>
            <a:off x="388620" y="1039729"/>
            <a:ext cx="11125200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400" i="1" dirty="0">
                <a:solidFill>
                  <a:schemeClr val="bg1"/>
                </a:solidFill>
              </a:rPr>
              <a:t>Es el responsable de la calidad, integridad y seguridad de los datos en Danper.</a:t>
            </a:r>
            <a:endParaRPr lang="es-PE" sz="1600" i="1" dirty="0">
              <a:solidFill>
                <a:schemeClr val="bg1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BA58CB4-4B9B-1039-620B-9F1F9719335B}"/>
              </a:ext>
            </a:extLst>
          </p:cNvPr>
          <p:cNvGrpSpPr/>
          <p:nvPr/>
        </p:nvGrpSpPr>
        <p:grpSpPr>
          <a:xfrm>
            <a:off x="1754043" y="1748754"/>
            <a:ext cx="1737485" cy="1680246"/>
            <a:chOff x="1322185" y="3428999"/>
            <a:chExt cx="1395615" cy="1404747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B829231-7F12-CECF-579C-4EF1B4F79CCD}"/>
                </a:ext>
              </a:extLst>
            </p:cNvPr>
            <p:cNvSpPr/>
            <p:nvPr/>
          </p:nvSpPr>
          <p:spPr>
            <a:xfrm>
              <a:off x="1322185" y="3428999"/>
              <a:ext cx="1395615" cy="1404747"/>
            </a:xfrm>
            <a:prstGeom prst="ellipse">
              <a:avLst/>
            </a:prstGeom>
            <a:noFill/>
            <a:ln w="3175" cap="flat">
              <a:solidFill>
                <a:srgbClr val="00FF9F"/>
              </a:solidFill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_tradnl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764C634-1671-DA96-B4B9-B6583030965A}"/>
                </a:ext>
              </a:extLst>
            </p:cNvPr>
            <p:cNvSpPr txBox="1"/>
            <p:nvPr/>
          </p:nvSpPr>
          <p:spPr>
            <a:xfrm>
              <a:off x="1573184" y="3642834"/>
              <a:ext cx="893616" cy="101678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_tradnl" b="1" dirty="0">
                  <a:solidFill>
                    <a:schemeClr val="bg1"/>
                  </a:solidFill>
                  <a:sym typeface="Helvetica Light"/>
                </a:rPr>
                <a:t>Definir reglas de </a:t>
              </a:r>
              <a:r>
                <a:rPr lang="es-ES_tradnl" b="1" dirty="0" err="1">
                  <a:solidFill>
                    <a:schemeClr val="bg1"/>
                  </a:solidFill>
                  <a:sym typeface="Helvetica Light"/>
                </a:rPr>
                <a:t>perfilam-iento</a:t>
              </a:r>
              <a:endParaRPr kumimoji="0" lang="es-ES_tradnl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69C6C0DF-05D0-E06C-6DED-E993A151D5DA}"/>
              </a:ext>
            </a:extLst>
          </p:cNvPr>
          <p:cNvSpPr txBox="1"/>
          <p:nvPr/>
        </p:nvSpPr>
        <p:spPr>
          <a:xfrm>
            <a:off x="720413" y="1862372"/>
            <a:ext cx="913754" cy="121619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_tradnl" sz="7200" b="1" dirty="0">
                <a:solidFill>
                  <a:srgbClr val="00FF9F"/>
                </a:solidFill>
                <a:sym typeface="Helvetica Light"/>
              </a:rPr>
              <a:t>2</a:t>
            </a:r>
            <a:endParaRPr kumimoji="0" lang="es-ES_tradnl" sz="7200" b="1" i="0" u="none" strike="noStrike" cap="none" spc="0" normalizeH="0" baseline="0" dirty="0">
              <a:ln>
                <a:noFill/>
              </a:ln>
              <a:solidFill>
                <a:srgbClr val="00FF9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412AD48-B482-96DE-D6D2-BBEADFDBF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34" y="1495696"/>
            <a:ext cx="5753326" cy="572998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F85FAB9-1985-BC89-8597-F0C770B295FB}"/>
              </a:ext>
            </a:extLst>
          </p:cNvPr>
          <p:cNvSpPr txBox="1"/>
          <p:nvPr/>
        </p:nvSpPr>
        <p:spPr>
          <a:xfrm>
            <a:off x="388620" y="3476496"/>
            <a:ext cx="4234407" cy="204719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ES_tradnl" i="1" dirty="0">
                <a:solidFill>
                  <a:schemeClr val="bg1"/>
                </a:solidFill>
                <a:sym typeface="Helvetica Light"/>
              </a:rPr>
              <a:t>Perfilamiento busca conocer cual es el estado actual de los valores para tener un punto de referencia y declarar objetivos de mejora a nivel de aplicativo.</a:t>
            </a:r>
          </a:p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s-ES_tradnl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171450" marR="0" indent="-17145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_tradnl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02BA80-6B73-7F7F-1276-55C9797FA868}"/>
              </a:ext>
            </a:extLst>
          </p:cNvPr>
          <p:cNvSpPr txBox="1"/>
          <p:nvPr/>
        </p:nvSpPr>
        <p:spPr>
          <a:xfrm>
            <a:off x="388619" y="5178487"/>
            <a:ext cx="4234407" cy="204719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171450" marR="0" indent="-17145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_tradnl" dirty="0">
                <a:solidFill>
                  <a:schemeClr val="bg1"/>
                </a:solidFill>
                <a:sym typeface="Helvetica Light"/>
              </a:rPr>
              <a:t>Revisar el informe y definir o precisar reglas de perfilamiento Ejemplo: El calibre de Alcachofa no debe tener valores nulos y debe estar en rangos establecidos.</a:t>
            </a:r>
          </a:p>
          <a:p>
            <a:pPr marR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s-ES_tradnl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171450" marR="0" indent="-17145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_tradnl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178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792-A6A1-E16F-C44D-0F1C21C9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adroTexto 120">
            <a:extLst>
              <a:ext uri="{FF2B5EF4-FFF2-40B4-BE49-F238E27FC236}">
                <a16:creationId xmlns:a16="http://schemas.microsoft.com/office/drawing/2014/main" id="{4734CBD2-CC42-4A15-158F-021C8A7AB8A1}"/>
              </a:ext>
            </a:extLst>
          </p:cNvPr>
          <p:cNvSpPr txBox="1"/>
          <p:nvPr/>
        </p:nvSpPr>
        <p:spPr>
          <a:xfrm>
            <a:off x="1742315" y="306764"/>
            <a:ext cx="94247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Blogger Sans"/>
              </a:rPr>
              <a:t>Responsabilidades Data Steward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F95A6FFF-681D-4CB9-A3F3-310CA9D020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9A40AAC-6C26-DB86-1022-A16A7A4BC219}"/>
              </a:ext>
            </a:extLst>
          </p:cNvPr>
          <p:cNvSpPr txBox="1"/>
          <p:nvPr/>
        </p:nvSpPr>
        <p:spPr>
          <a:xfrm>
            <a:off x="388620" y="1039729"/>
            <a:ext cx="11125200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400" i="1" dirty="0">
                <a:solidFill>
                  <a:schemeClr val="bg1"/>
                </a:solidFill>
              </a:rPr>
              <a:t>Es el responsable de la calidad, integridad y seguridad de los datos en Danper.</a:t>
            </a:r>
            <a:endParaRPr lang="es-PE" sz="1600" i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F6FBACD-CF4C-8C39-47F1-4D28D50030A5}"/>
              </a:ext>
            </a:extLst>
          </p:cNvPr>
          <p:cNvSpPr txBox="1"/>
          <p:nvPr/>
        </p:nvSpPr>
        <p:spPr>
          <a:xfrm>
            <a:off x="828561" y="1684732"/>
            <a:ext cx="913754" cy="121619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_tradnl" sz="7200" b="1" dirty="0">
                <a:solidFill>
                  <a:srgbClr val="00FF9F"/>
                </a:solidFill>
                <a:sym typeface="Helvetica Light"/>
              </a:rPr>
              <a:t>3</a:t>
            </a:r>
            <a:endParaRPr kumimoji="0" lang="es-ES_tradnl" sz="7200" b="1" i="0" u="none" strike="noStrike" cap="none" spc="0" normalizeH="0" baseline="0" dirty="0">
              <a:ln>
                <a:noFill/>
              </a:ln>
              <a:solidFill>
                <a:srgbClr val="00FF9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D32B951-4B67-24A3-2387-397FEB8C31A0}"/>
              </a:ext>
            </a:extLst>
          </p:cNvPr>
          <p:cNvGrpSpPr/>
          <p:nvPr/>
        </p:nvGrpSpPr>
        <p:grpSpPr>
          <a:xfrm>
            <a:off x="1742315" y="1684732"/>
            <a:ext cx="1395615" cy="1404747"/>
            <a:chOff x="1322185" y="3428999"/>
            <a:chExt cx="1395615" cy="140474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8A9C00-1922-A343-E606-240E48497155}"/>
                </a:ext>
              </a:extLst>
            </p:cNvPr>
            <p:cNvSpPr/>
            <p:nvPr/>
          </p:nvSpPr>
          <p:spPr>
            <a:xfrm>
              <a:off x="1322185" y="3428999"/>
              <a:ext cx="1395615" cy="1404747"/>
            </a:xfrm>
            <a:prstGeom prst="ellipse">
              <a:avLst/>
            </a:prstGeom>
            <a:noFill/>
            <a:ln w="3175" cap="flat">
              <a:solidFill>
                <a:srgbClr val="00FF9F"/>
              </a:solidFill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_tradnl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03A96F4-C80C-354A-0B1F-AD37F48EE5E7}"/>
                </a:ext>
              </a:extLst>
            </p:cNvPr>
            <p:cNvSpPr txBox="1"/>
            <p:nvPr/>
          </p:nvSpPr>
          <p:spPr>
            <a:xfrm>
              <a:off x="1506859" y="3743294"/>
              <a:ext cx="1026266" cy="66220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_tradnl" b="1" dirty="0">
                  <a:solidFill>
                    <a:schemeClr val="bg1"/>
                  </a:solidFill>
                  <a:sym typeface="Helvetica Light"/>
                </a:rPr>
                <a:t>Gestión Calidad</a:t>
              </a:r>
              <a:endParaRPr kumimoji="0" lang="es-ES_tradnl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7CCDB0D6-B69A-4835-609B-55383498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420" y="1907958"/>
            <a:ext cx="7772400" cy="436387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C2AC113-7F0D-DD10-ECF2-31D121AA037C}"/>
              </a:ext>
            </a:extLst>
          </p:cNvPr>
          <p:cNvSpPr txBox="1"/>
          <p:nvPr/>
        </p:nvSpPr>
        <p:spPr>
          <a:xfrm>
            <a:off x="477521" y="3426705"/>
            <a:ext cx="2898935" cy="232419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171450" marR="0" indent="-1714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_tradnl" dirty="0">
                <a:solidFill>
                  <a:schemeClr val="bg1"/>
                </a:solidFill>
                <a:sym typeface="Helvetica Light"/>
              </a:rPr>
              <a:t>Comunicar al </a:t>
            </a:r>
            <a:r>
              <a:rPr lang="es-ES_tradnl" dirty="0" err="1">
                <a:solidFill>
                  <a:schemeClr val="bg1"/>
                </a:solidFill>
                <a:sym typeface="Helvetica Light"/>
              </a:rPr>
              <a:t>Technical</a:t>
            </a:r>
            <a:r>
              <a:rPr lang="es-ES_tradnl" dirty="0">
                <a:solidFill>
                  <a:schemeClr val="bg1"/>
                </a:solidFill>
                <a:sym typeface="Helvetica Light"/>
              </a:rPr>
              <a:t> Data Steward</a:t>
            </a:r>
          </a:p>
          <a:p>
            <a:pPr marL="171450" marR="0" indent="-1714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_tradnl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Comunicar al Data </a:t>
            </a:r>
            <a:r>
              <a:rPr kumimoji="0" lang="es-ES_tradnl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Owner</a:t>
            </a:r>
            <a:endParaRPr kumimoji="0" lang="es-ES_tradnl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171450" marR="0" indent="-17145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_tradnl" dirty="0">
                <a:solidFill>
                  <a:schemeClr val="bg1"/>
                </a:solidFill>
                <a:sym typeface="Helvetica Light"/>
              </a:rPr>
              <a:t>En ambos casos guardar una bitácora de incidencias y fechas de comunicación.</a:t>
            </a:r>
            <a:endParaRPr kumimoji="0" lang="es-ES_tradnl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81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80D29-0E5C-6B22-C8C3-9D094F05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BE093CE0-136F-82B8-586C-4D3CAE0E0097}"/>
              </a:ext>
            </a:extLst>
          </p:cNvPr>
          <p:cNvSpPr/>
          <p:nvPr/>
        </p:nvSpPr>
        <p:spPr>
          <a:xfrm>
            <a:off x="1343892" y="5242279"/>
            <a:ext cx="512619" cy="455108"/>
          </a:xfrm>
          <a:prstGeom prst="ellipse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01F9F1F-DF54-B1CF-BB9C-00910028CD15}"/>
              </a:ext>
            </a:extLst>
          </p:cNvPr>
          <p:cNvSpPr/>
          <p:nvPr/>
        </p:nvSpPr>
        <p:spPr>
          <a:xfrm>
            <a:off x="2743200" y="1426859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Proyecto Actual:</a:t>
            </a: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Recomienda Iniciativa</a:t>
            </a: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Árbol de Valor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1E7DA71-1F94-6105-4E68-1446F9BE66D8}"/>
              </a:ext>
            </a:extLst>
          </p:cNvPr>
          <p:cNvSpPr/>
          <p:nvPr/>
        </p:nvSpPr>
        <p:spPr>
          <a:xfrm>
            <a:off x="5791200" y="1440555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Comité: Global Data Owners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C3E24A-853C-9BA4-527A-75E57CB63924}"/>
              </a:ext>
            </a:extLst>
          </p:cNvPr>
          <p:cNvSpPr/>
          <p:nvPr/>
        </p:nvSpPr>
        <p:spPr>
          <a:xfrm>
            <a:off x="8814955" y="498484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Comité: Data Steward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1" name="Decisión 10">
            <a:extLst>
              <a:ext uri="{FF2B5EF4-FFF2-40B4-BE49-F238E27FC236}">
                <a16:creationId xmlns:a16="http://schemas.microsoft.com/office/drawing/2014/main" id="{908A2F54-213D-6D49-B232-E8B9BBA41098}"/>
              </a:ext>
            </a:extLst>
          </p:cNvPr>
          <p:cNvSpPr/>
          <p:nvPr/>
        </p:nvSpPr>
        <p:spPr>
          <a:xfrm>
            <a:off x="8769927" y="1395070"/>
            <a:ext cx="1856509" cy="1070880"/>
          </a:xfrm>
          <a:prstGeom prst="flowChartDecision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Aprobado?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9ED4BAE-0C1C-8FAD-589B-03C4598C510C}"/>
              </a:ext>
            </a:extLst>
          </p:cNvPr>
          <p:cNvSpPr/>
          <p:nvPr/>
        </p:nvSpPr>
        <p:spPr>
          <a:xfrm>
            <a:off x="5791200" y="311018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 dirty="0">
                <a:solidFill>
                  <a:srgbClr val="FFFFFF"/>
                </a:solidFill>
                <a:sym typeface="Helvetica Light"/>
              </a:rPr>
              <a:t>Comunica yregistra en inventario</a:t>
            </a:r>
          </a:p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20CE973-A019-8549-9078-C7803CF7D2BC}"/>
              </a:ext>
            </a:extLst>
          </p:cNvPr>
          <p:cNvSpPr/>
          <p:nvPr/>
        </p:nvSpPr>
        <p:spPr>
          <a:xfrm>
            <a:off x="5808518" y="4990537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Convoca Tribu IA/AD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CC3E8A6-BB8C-6526-FDAC-6D1FA6E99E53}"/>
              </a:ext>
            </a:extLst>
          </p:cNvPr>
          <p:cNvSpPr/>
          <p:nvPr/>
        </p:nvSpPr>
        <p:spPr>
          <a:xfrm>
            <a:off x="2829792" y="498484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Comunica inicio y fecha de entrega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5EBA9B4-166D-F1C7-AF38-80F2C1428B46}"/>
              </a:ext>
            </a:extLst>
          </p:cNvPr>
          <p:cNvSpPr/>
          <p:nvPr/>
        </p:nvSpPr>
        <p:spPr>
          <a:xfrm>
            <a:off x="1295400" y="1684292"/>
            <a:ext cx="512619" cy="455108"/>
          </a:xfrm>
          <a:prstGeom prst="ellipse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9D26986-D50C-991C-9714-11747E4E31DC}"/>
              </a:ext>
            </a:extLst>
          </p:cNvPr>
          <p:cNvCxnSpPr>
            <a:stCxn id="19" idx="6"/>
            <a:endCxn id="7" idx="1"/>
          </p:cNvCxnSpPr>
          <p:nvPr/>
        </p:nvCxnSpPr>
        <p:spPr>
          <a:xfrm>
            <a:off x="1808019" y="1911846"/>
            <a:ext cx="935181" cy="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AFBBF22-194F-F966-6CDE-B50EE330630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475018" y="1911848"/>
            <a:ext cx="1316182" cy="1369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C579E1E-3500-F574-9DE2-154E237395F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523018" y="1925544"/>
            <a:ext cx="1246909" cy="496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DEC643E-2352-7A4D-469D-F66BA0D797E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9680864" y="2465950"/>
            <a:ext cx="17318" cy="251889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693AA0E-6986-D90A-DB2C-4C1E7A06C086}"/>
              </a:ext>
            </a:extLst>
          </p:cNvPr>
          <p:cNvCxnSpPr>
            <a:cxnSpLocks/>
            <a:stCxn id="11" idx="2"/>
            <a:endCxn id="16" idx="3"/>
          </p:cNvCxnSpPr>
          <p:nvPr/>
        </p:nvCxnSpPr>
        <p:spPr>
          <a:xfrm flipH="1">
            <a:off x="7523018" y="2465950"/>
            <a:ext cx="2175164" cy="1129225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E966929-D2F3-4955-5DFF-B7AF8F2D250B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540336" y="5469835"/>
            <a:ext cx="1274619" cy="5691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0520A62-1D13-E1F7-372B-E846645F0BA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4561610" y="5469835"/>
            <a:ext cx="1246908" cy="5691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59ACAD9-5CB3-31BB-38A6-B16184009BD4}"/>
              </a:ext>
            </a:extLst>
          </p:cNvPr>
          <p:cNvCxnSpPr>
            <a:cxnSpLocks/>
            <a:stCxn id="18" idx="1"/>
            <a:endCxn id="6" idx="6"/>
          </p:cNvCxnSpPr>
          <p:nvPr/>
        </p:nvCxnSpPr>
        <p:spPr>
          <a:xfrm flipH="1" flipV="1">
            <a:off x="1856511" y="5469833"/>
            <a:ext cx="973281" cy="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40CBA0B-9265-EC1E-313C-2E1304558DA1}"/>
              </a:ext>
            </a:extLst>
          </p:cNvPr>
          <p:cNvSpPr txBox="1"/>
          <p:nvPr/>
        </p:nvSpPr>
        <p:spPr>
          <a:xfrm>
            <a:off x="9351817" y="2797418"/>
            <a:ext cx="997527" cy="2928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SI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B6BBBA5-2910-FDC6-D04B-D2164B232F36}"/>
              </a:ext>
            </a:extLst>
          </p:cNvPr>
          <p:cNvSpPr txBox="1"/>
          <p:nvPr/>
        </p:nvSpPr>
        <p:spPr>
          <a:xfrm>
            <a:off x="7687540" y="2884128"/>
            <a:ext cx="997527" cy="2928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</a:t>
            </a:r>
          </a:p>
        </p:txBody>
      </p:sp>
      <p:sp>
        <p:nvSpPr>
          <p:cNvPr id="51" name="Google Shape;473;p79">
            <a:extLst>
              <a:ext uri="{FF2B5EF4-FFF2-40B4-BE49-F238E27FC236}">
                <a16:creationId xmlns:a16="http://schemas.microsoft.com/office/drawing/2014/main" id="{C33A5153-4405-8FED-B196-01D6F4281A99}"/>
              </a:ext>
            </a:extLst>
          </p:cNvPr>
          <p:cNvSpPr txBox="1"/>
          <p:nvPr/>
        </p:nvSpPr>
        <p:spPr>
          <a:xfrm>
            <a:off x="2191744" y="209771"/>
            <a:ext cx="81576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1" dirty="0">
                <a:solidFill>
                  <a:srgbClr val="00FF9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de atención de solicitudes a cargo de los Roles Data Owner y Data Steward</a:t>
            </a:r>
            <a:endParaRPr sz="300" b="1" i="0" u="none" strike="noStrike" cap="none" dirty="0">
              <a:solidFill>
                <a:srgbClr val="00FF9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5EA483-1FEC-A69E-0030-9DCA55C58020}"/>
              </a:ext>
            </a:extLst>
          </p:cNvPr>
          <p:cNvSpPr txBox="1"/>
          <p:nvPr/>
        </p:nvSpPr>
        <p:spPr>
          <a:xfrm>
            <a:off x="381646" y="0"/>
            <a:ext cx="913754" cy="121619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_tradnl" sz="7200" b="1" i="0" u="none" strike="noStrike" cap="none" spc="0" normalizeH="0" baseline="0" dirty="0">
                <a:ln>
                  <a:noFill/>
                </a:ln>
                <a:solidFill>
                  <a:srgbClr val="00FF9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515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63442-6555-C085-0695-DC01C826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B733D4F-4037-3160-389E-70DAA7C88117}"/>
              </a:ext>
            </a:extLst>
          </p:cNvPr>
          <p:cNvSpPr/>
          <p:nvPr/>
        </p:nvSpPr>
        <p:spPr>
          <a:xfrm>
            <a:off x="1343892" y="5242279"/>
            <a:ext cx="512619" cy="455108"/>
          </a:xfrm>
          <a:prstGeom prst="ellipse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5009E4B-29B8-2090-6070-31B76179DC42}"/>
              </a:ext>
            </a:extLst>
          </p:cNvPr>
          <p:cNvSpPr/>
          <p:nvPr/>
        </p:nvSpPr>
        <p:spPr>
          <a:xfrm>
            <a:off x="2743200" y="1426859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400" dirty="0">
                <a:solidFill>
                  <a:srgbClr val="FFFFFF"/>
                </a:solidFill>
                <a:sym typeface="Helvetica Light"/>
              </a:rPr>
              <a:t>Proyecto Actual:</a:t>
            </a:r>
          </a:p>
          <a:p>
            <a:pPr algn="ctr" defTabSz="821531" hangingPunct="0"/>
            <a:r>
              <a:rPr lang="es-PE" sz="1400" dirty="0">
                <a:solidFill>
                  <a:srgbClr val="FFFFFF"/>
                </a:solidFill>
                <a:sym typeface="Helvetica Light"/>
              </a:rPr>
              <a:t>Recomienda Iniciativa</a:t>
            </a:r>
          </a:p>
          <a:p>
            <a:pPr algn="ctr" defTabSz="821531" hangingPunct="0"/>
            <a:r>
              <a:rPr lang="es-PE" sz="1400" dirty="0">
                <a:solidFill>
                  <a:srgbClr val="FFFFFF"/>
                </a:solidFill>
                <a:sym typeface="Helvetica Light"/>
              </a:rPr>
              <a:t>Árbol de Valor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140A76-B33E-CC67-1D0F-320B9D2E26BC}"/>
              </a:ext>
            </a:extLst>
          </p:cNvPr>
          <p:cNvSpPr/>
          <p:nvPr/>
        </p:nvSpPr>
        <p:spPr>
          <a:xfrm>
            <a:off x="5791200" y="1440555"/>
            <a:ext cx="1731818" cy="969977"/>
          </a:xfrm>
          <a:prstGeom prst="rect">
            <a:avLst/>
          </a:prstGeom>
          <a:solidFill>
            <a:schemeClr val="accent1"/>
          </a:solidFill>
          <a:ln w="19050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Comité: Global Data Owners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DAE42F9-62E5-87A7-11BC-B4BE1C3A6366}"/>
              </a:ext>
            </a:extLst>
          </p:cNvPr>
          <p:cNvSpPr/>
          <p:nvPr/>
        </p:nvSpPr>
        <p:spPr>
          <a:xfrm>
            <a:off x="8814955" y="498484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Comité: Data Steward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1" name="Decisión 10">
            <a:extLst>
              <a:ext uri="{FF2B5EF4-FFF2-40B4-BE49-F238E27FC236}">
                <a16:creationId xmlns:a16="http://schemas.microsoft.com/office/drawing/2014/main" id="{0FD1772B-FD51-0C5E-48DD-49003DFB126E}"/>
              </a:ext>
            </a:extLst>
          </p:cNvPr>
          <p:cNvSpPr/>
          <p:nvPr/>
        </p:nvSpPr>
        <p:spPr>
          <a:xfrm>
            <a:off x="8769927" y="1395070"/>
            <a:ext cx="1856509" cy="1070880"/>
          </a:xfrm>
          <a:prstGeom prst="flowChartDecision">
            <a:avLst/>
          </a:prstGeom>
          <a:solidFill>
            <a:schemeClr val="accent1"/>
          </a:solidFill>
          <a:ln w="19050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Aprobado?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6040B1B-3DFA-E00A-20C5-2BDC1366CB36}"/>
              </a:ext>
            </a:extLst>
          </p:cNvPr>
          <p:cNvSpPr/>
          <p:nvPr/>
        </p:nvSpPr>
        <p:spPr>
          <a:xfrm>
            <a:off x="5791200" y="311018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Comunica yregistra en inventario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6CB01B7-71CC-F313-C6D8-53882597F085}"/>
              </a:ext>
            </a:extLst>
          </p:cNvPr>
          <p:cNvSpPr/>
          <p:nvPr/>
        </p:nvSpPr>
        <p:spPr>
          <a:xfrm>
            <a:off x="5808518" y="4990537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Convoca Tribu IA/AD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0D88638-DB36-F89D-C862-A68297E7EB4F}"/>
              </a:ext>
            </a:extLst>
          </p:cNvPr>
          <p:cNvSpPr/>
          <p:nvPr/>
        </p:nvSpPr>
        <p:spPr>
          <a:xfrm>
            <a:off x="2829792" y="498484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Comunica inicio y fecha de entrega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76A7448-5FD5-1DA4-604E-258C28C50748}"/>
              </a:ext>
            </a:extLst>
          </p:cNvPr>
          <p:cNvSpPr/>
          <p:nvPr/>
        </p:nvSpPr>
        <p:spPr>
          <a:xfrm>
            <a:off x="1295400" y="1684292"/>
            <a:ext cx="512619" cy="455108"/>
          </a:xfrm>
          <a:prstGeom prst="ellipse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322ACDC-DB40-408F-8491-C683F79973E9}"/>
              </a:ext>
            </a:extLst>
          </p:cNvPr>
          <p:cNvCxnSpPr>
            <a:stCxn id="19" idx="6"/>
            <a:endCxn id="7" idx="1"/>
          </p:cNvCxnSpPr>
          <p:nvPr/>
        </p:nvCxnSpPr>
        <p:spPr>
          <a:xfrm>
            <a:off x="1808019" y="1911846"/>
            <a:ext cx="935181" cy="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62A7A21-0B85-8A98-4169-FD5D648FABC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475018" y="1911848"/>
            <a:ext cx="1316182" cy="1369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1970E72-CC3D-E111-5FBA-FA70E4E455A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523018" y="1925544"/>
            <a:ext cx="1246909" cy="496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22A13E1-ECE7-EE15-7B73-D098BF1C02B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9680864" y="2465950"/>
            <a:ext cx="17318" cy="251889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FA5E181-0D3E-9B91-DA32-48E8CFDAF904}"/>
              </a:ext>
            </a:extLst>
          </p:cNvPr>
          <p:cNvCxnSpPr>
            <a:cxnSpLocks/>
            <a:stCxn id="11" idx="2"/>
            <a:endCxn id="16" idx="3"/>
          </p:cNvCxnSpPr>
          <p:nvPr/>
        </p:nvCxnSpPr>
        <p:spPr>
          <a:xfrm flipH="1">
            <a:off x="7523018" y="2465950"/>
            <a:ext cx="2175164" cy="1129225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88DD58F-FC6A-B4F8-6048-0E45BAD3A007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540336" y="5469835"/>
            <a:ext cx="1274619" cy="5691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3C9D04A-D46F-4E18-5E87-B3E7FB7247EB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4561610" y="5469835"/>
            <a:ext cx="1246908" cy="5691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3D19ADA-2BF9-1956-12C3-C06553DC00B1}"/>
              </a:ext>
            </a:extLst>
          </p:cNvPr>
          <p:cNvCxnSpPr>
            <a:cxnSpLocks/>
            <a:stCxn id="18" idx="1"/>
            <a:endCxn id="6" idx="6"/>
          </p:cNvCxnSpPr>
          <p:nvPr/>
        </p:nvCxnSpPr>
        <p:spPr>
          <a:xfrm flipH="1" flipV="1">
            <a:off x="1856511" y="5469833"/>
            <a:ext cx="973281" cy="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532CF2C-0A45-D4DE-696D-FD3BE313F8A3}"/>
              </a:ext>
            </a:extLst>
          </p:cNvPr>
          <p:cNvSpPr txBox="1"/>
          <p:nvPr/>
        </p:nvSpPr>
        <p:spPr>
          <a:xfrm>
            <a:off x="9351817" y="2797418"/>
            <a:ext cx="997527" cy="2928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SI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98D7E88-DD00-1148-D86C-E01277E11D8E}"/>
              </a:ext>
            </a:extLst>
          </p:cNvPr>
          <p:cNvSpPr txBox="1"/>
          <p:nvPr/>
        </p:nvSpPr>
        <p:spPr>
          <a:xfrm>
            <a:off x="7687540" y="2884128"/>
            <a:ext cx="997527" cy="2928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</a:t>
            </a:r>
          </a:p>
        </p:txBody>
      </p:sp>
      <p:sp>
        <p:nvSpPr>
          <p:cNvPr id="51" name="Google Shape;473;p79">
            <a:extLst>
              <a:ext uri="{FF2B5EF4-FFF2-40B4-BE49-F238E27FC236}">
                <a16:creationId xmlns:a16="http://schemas.microsoft.com/office/drawing/2014/main" id="{DF88C3F8-6464-BBF4-1F2E-0FD990293D5C}"/>
              </a:ext>
            </a:extLst>
          </p:cNvPr>
          <p:cNvSpPr txBox="1"/>
          <p:nvPr/>
        </p:nvSpPr>
        <p:spPr>
          <a:xfrm>
            <a:off x="846491" y="272744"/>
            <a:ext cx="81576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1">
                <a:solidFill>
                  <a:srgbClr val="00FF9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de atención de solicitudes a cargo de los Roles Data Owner y Data Steward</a:t>
            </a:r>
            <a:endParaRPr sz="300" b="1" i="0" u="none" strike="noStrike" cap="none">
              <a:solidFill>
                <a:srgbClr val="00FF9F"/>
              </a:solidFill>
            </a:endParaRPr>
          </a:p>
        </p:txBody>
      </p:sp>
      <p:sp>
        <p:nvSpPr>
          <p:cNvPr id="2" name="Recortar rectángulo de una esquina 1">
            <a:extLst>
              <a:ext uri="{FF2B5EF4-FFF2-40B4-BE49-F238E27FC236}">
                <a16:creationId xmlns:a16="http://schemas.microsoft.com/office/drawing/2014/main" id="{E5678C46-3923-2AFB-D391-77EC6D60E935}"/>
              </a:ext>
            </a:extLst>
          </p:cNvPr>
          <p:cNvSpPr/>
          <p:nvPr/>
        </p:nvSpPr>
        <p:spPr>
          <a:xfrm>
            <a:off x="242456" y="2738927"/>
            <a:ext cx="3089563" cy="820208"/>
          </a:xfrm>
          <a:prstGeom prst="snip1Rect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457200" marR="0" indent="-45720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Evalua requerimiento y aporte a estrategia.</a:t>
            </a:r>
          </a:p>
          <a:p>
            <a:pPr marL="457200" marR="0" indent="-45720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Aprueba accesos solicitados</a:t>
            </a:r>
          </a:p>
        </p:txBody>
      </p:sp>
    </p:spTree>
    <p:extLst>
      <p:ext uri="{BB962C8B-B14F-4D97-AF65-F5344CB8AC3E}">
        <p14:creationId xmlns:p14="http://schemas.microsoft.com/office/powerpoint/2010/main" val="215519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7FEA6-89E4-5293-800C-FA3D7B37F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6500DA0C-585A-99C2-45C5-C108CEFB26DF}"/>
              </a:ext>
            </a:extLst>
          </p:cNvPr>
          <p:cNvSpPr/>
          <p:nvPr/>
        </p:nvSpPr>
        <p:spPr>
          <a:xfrm>
            <a:off x="1343892" y="5242279"/>
            <a:ext cx="512619" cy="455108"/>
          </a:xfrm>
          <a:prstGeom prst="ellipse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56C2B2E-2504-98B3-DBE4-BC1B59B1AE13}"/>
              </a:ext>
            </a:extLst>
          </p:cNvPr>
          <p:cNvSpPr/>
          <p:nvPr/>
        </p:nvSpPr>
        <p:spPr>
          <a:xfrm>
            <a:off x="2743200" y="1426859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Proyecto Actual:</a:t>
            </a: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Recomienda Iniciativa</a:t>
            </a: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Árbol de Valor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6ACA77-B95B-B830-A89D-6BA70649AA58}"/>
              </a:ext>
            </a:extLst>
          </p:cNvPr>
          <p:cNvSpPr/>
          <p:nvPr/>
        </p:nvSpPr>
        <p:spPr>
          <a:xfrm>
            <a:off x="5791200" y="1440555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Comité: Global Data Owners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FE68B9-CBD6-CA9B-8826-FF0B699DB0BB}"/>
              </a:ext>
            </a:extLst>
          </p:cNvPr>
          <p:cNvSpPr/>
          <p:nvPr/>
        </p:nvSpPr>
        <p:spPr>
          <a:xfrm>
            <a:off x="8814955" y="4984846"/>
            <a:ext cx="1731818" cy="96997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457200" indent="-457200" algn="ctr" defTabSz="821531" hangingPunct="0">
              <a:buFont typeface="Arial" panose="020B0604020202020204" pitchFamily="34" charset="0"/>
              <a:buChar char="•"/>
            </a:pPr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Comité: Data Steward</a:t>
            </a:r>
          </a:p>
          <a:p>
            <a:pPr marL="457200" indent="-457200" defTabSz="821531" hangingPunct="0">
              <a:buFont typeface="Arial" panose="020B0604020202020204" pitchFamily="34" charset="0"/>
              <a:buChar char="•"/>
            </a:pPr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1" name="Decisión 10">
            <a:extLst>
              <a:ext uri="{FF2B5EF4-FFF2-40B4-BE49-F238E27FC236}">
                <a16:creationId xmlns:a16="http://schemas.microsoft.com/office/drawing/2014/main" id="{713DC7FC-45C1-CB15-C164-28DFE3A9A0B2}"/>
              </a:ext>
            </a:extLst>
          </p:cNvPr>
          <p:cNvSpPr/>
          <p:nvPr/>
        </p:nvSpPr>
        <p:spPr>
          <a:xfrm>
            <a:off x="8769927" y="1395070"/>
            <a:ext cx="1856509" cy="1070880"/>
          </a:xfrm>
          <a:prstGeom prst="flowChartDecision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Aprobado?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1AD6195-A0DC-F597-FFE9-6F3FD92BA4A8}"/>
              </a:ext>
            </a:extLst>
          </p:cNvPr>
          <p:cNvSpPr/>
          <p:nvPr/>
        </p:nvSpPr>
        <p:spPr>
          <a:xfrm>
            <a:off x="5791200" y="311018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 dirty="0">
                <a:solidFill>
                  <a:srgbClr val="FFFFFF"/>
                </a:solidFill>
                <a:sym typeface="Helvetica Light"/>
              </a:rPr>
              <a:t>Comunica </a:t>
            </a:r>
            <a:r>
              <a:rPr lang="es-PE" sz="1400" dirty="0" err="1">
                <a:solidFill>
                  <a:srgbClr val="FFFFFF"/>
                </a:solidFill>
                <a:sym typeface="Helvetica Light"/>
              </a:rPr>
              <a:t>yregistra</a:t>
            </a:r>
            <a:r>
              <a:rPr lang="es-PE" sz="1400" dirty="0">
                <a:solidFill>
                  <a:srgbClr val="FFFFFF"/>
                </a:solidFill>
                <a:sym typeface="Helvetica Light"/>
              </a:rPr>
              <a:t> en inventario</a:t>
            </a:r>
          </a:p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798F41E-5A69-19A4-09C9-B03BE68639FE}"/>
              </a:ext>
            </a:extLst>
          </p:cNvPr>
          <p:cNvSpPr/>
          <p:nvPr/>
        </p:nvSpPr>
        <p:spPr>
          <a:xfrm>
            <a:off x="5808518" y="4990537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Convoca Tribu IA/AD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79B067E-A237-E8D0-BF69-C94060524DEB}"/>
              </a:ext>
            </a:extLst>
          </p:cNvPr>
          <p:cNvSpPr/>
          <p:nvPr/>
        </p:nvSpPr>
        <p:spPr>
          <a:xfrm>
            <a:off x="2829792" y="498484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Comunica inicio y fecha de entrega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B1935CA-0910-6E56-1994-85BB0A039F75}"/>
              </a:ext>
            </a:extLst>
          </p:cNvPr>
          <p:cNvSpPr/>
          <p:nvPr/>
        </p:nvSpPr>
        <p:spPr>
          <a:xfrm>
            <a:off x="1295400" y="1684292"/>
            <a:ext cx="512619" cy="455108"/>
          </a:xfrm>
          <a:prstGeom prst="ellipse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8521635-920A-B462-23C7-B32628194409}"/>
              </a:ext>
            </a:extLst>
          </p:cNvPr>
          <p:cNvCxnSpPr>
            <a:stCxn id="19" idx="6"/>
            <a:endCxn id="7" idx="1"/>
          </p:cNvCxnSpPr>
          <p:nvPr/>
        </p:nvCxnSpPr>
        <p:spPr>
          <a:xfrm>
            <a:off x="1808019" y="1911846"/>
            <a:ext cx="935181" cy="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A37B684-EDAF-A070-0A23-77C93C33A80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475018" y="1911848"/>
            <a:ext cx="1316182" cy="1369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4CCA239-D5DA-94D9-DC00-F70042CEBD7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523018" y="1925544"/>
            <a:ext cx="1246909" cy="496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3526418-A7BC-C7F2-871F-18C8E42C9CAF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9680864" y="2465950"/>
            <a:ext cx="17318" cy="251889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87F25E7-27DC-7686-427F-6EE3F767426F}"/>
              </a:ext>
            </a:extLst>
          </p:cNvPr>
          <p:cNvCxnSpPr>
            <a:cxnSpLocks/>
            <a:stCxn id="11" idx="2"/>
            <a:endCxn id="16" idx="3"/>
          </p:cNvCxnSpPr>
          <p:nvPr/>
        </p:nvCxnSpPr>
        <p:spPr>
          <a:xfrm flipH="1">
            <a:off x="7523018" y="2465950"/>
            <a:ext cx="2175164" cy="1129225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7AEB1DD6-7F44-6BBA-EA6A-349B5046FA09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540336" y="5469835"/>
            <a:ext cx="1274619" cy="5691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D0AF6B6-C9FC-1545-49CE-F914C6D49D58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4561610" y="5469835"/>
            <a:ext cx="1246908" cy="5691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00EDB97-3998-D9AD-390A-D038E621DCC9}"/>
              </a:ext>
            </a:extLst>
          </p:cNvPr>
          <p:cNvCxnSpPr>
            <a:cxnSpLocks/>
            <a:stCxn id="18" idx="1"/>
            <a:endCxn id="6" idx="6"/>
          </p:cNvCxnSpPr>
          <p:nvPr/>
        </p:nvCxnSpPr>
        <p:spPr>
          <a:xfrm flipH="1" flipV="1">
            <a:off x="1856511" y="5469833"/>
            <a:ext cx="973281" cy="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DF8989F-ED80-894C-298F-40654831C06E}"/>
              </a:ext>
            </a:extLst>
          </p:cNvPr>
          <p:cNvSpPr txBox="1"/>
          <p:nvPr/>
        </p:nvSpPr>
        <p:spPr>
          <a:xfrm>
            <a:off x="9351817" y="2797418"/>
            <a:ext cx="997527" cy="2928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SI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E4ABAF5-5EEC-8DE9-A5EE-7E4A32846C2A}"/>
              </a:ext>
            </a:extLst>
          </p:cNvPr>
          <p:cNvSpPr txBox="1"/>
          <p:nvPr/>
        </p:nvSpPr>
        <p:spPr>
          <a:xfrm>
            <a:off x="7687540" y="2884128"/>
            <a:ext cx="997527" cy="2928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</a:t>
            </a:r>
          </a:p>
        </p:txBody>
      </p:sp>
      <p:sp>
        <p:nvSpPr>
          <p:cNvPr id="51" name="Google Shape;473;p79">
            <a:extLst>
              <a:ext uri="{FF2B5EF4-FFF2-40B4-BE49-F238E27FC236}">
                <a16:creationId xmlns:a16="http://schemas.microsoft.com/office/drawing/2014/main" id="{2FB741F7-76F2-D1B0-A6D1-8E43A26492AE}"/>
              </a:ext>
            </a:extLst>
          </p:cNvPr>
          <p:cNvSpPr txBox="1"/>
          <p:nvPr/>
        </p:nvSpPr>
        <p:spPr>
          <a:xfrm>
            <a:off x="846491" y="272744"/>
            <a:ext cx="81576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1">
                <a:solidFill>
                  <a:srgbClr val="00FF9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de atención de solicitudes a cargo de los Roles Data Owner y Data Steward</a:t>
            </a:r>
            <a:endParaRPr sz="300" b="1" i="0" u="none" strike="noStrike" cap="none">
              <a:solidFill>
                <a:srgbClr val="00FF9F"/>
              </a:solidFill>
            </a:endParaRPr>
          </a:p>
        </p:txBody>
      </p:sp>
      <p:sp>
        <p:nvSpPr>
          <p:cNvPr id="2" name="Recortar rectángulo de una esquina 1">
            <a:extLst>
              <a:ext uri="{FF2B5EF4-FFF2-40B4-BE49-F238E27FC236}">
                <a16:creationId xmlns:a16="http://schemas.microsoft.com/office/drawing/2014/main" id="{B3DDCFAB-ADF6-5028-2EE2-F5F5DC2F9645}"/>
              </a:ext>
            </a:extLst>
          </p:cNvPr>
          <p:cNvSpPr/>
          <p:nvPr/>
        </p:nvSpPr>
        <p:spPr>
          <a:xfrm>
            <a:off x="311729" y="2848606"/>
            <a:ext cx="3089563" cy="1288600"/>
          </a:xfrm>
          <a:prstGeom prst="snip1Rect">
            <a:avLst/>
          </a:prstGeom>
          <a:solidFill>
            <a:schemeClr val="accent2">
              <a:lumMod val="7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457200" marR="0" indent="-45720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Evalua si el documento cuenta con umbrales de calidad de datos.</a:t>
            </a:r>
          </a:p>
          <a:p>
            <a:pPr marL="457200" marR="0" indent="-45720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PE" sz="1400">
                <a:solidFill>
                  <a:srgbClr val="FFFFFF"/>
                </a:solidFill>
                <a:sym typeface="Helvetica Light"/>
              </a:rPr>
              <a:t>Valida que los datos solicitados existan.</a:t>
            </a:r>
            <a:endParaRPr kumimoji="0" lang="es-PE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90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213C1-3207-0E13-8EFF-88289ACE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43E06838-19D1-E403-3A1E-87E6366559AF}"/>
              </a:ext>
            </a:extLst>
          </p:cNvPr>
          <p:cNvSpPr/>
          <p:nvPr/>
        </p:nvSpPr>
        <p:spPr>
          <a:xfrm>
            <a:off x="1343892" y="5242279"/>
            <a:ext cx="512619" cy="455108"/>
          </a:xfrm>
          <a:prstGeom prst="ellipse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93D19B-9DC6-9C18-DBFD-6E6317D46AA6}"/>
              </a:ext>
            </a:extLst>
          </p:cNvPr>
          <p:cNvSpPr/>
          <p:nvPr/>
        </p:nvSpPr>
        <p:spPr>
          <a:xfrm>
            <a:off x="2743200" y="1426859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Proyecto Actual:</a:t>
            </a: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Recomienda Iniciativa</a:t>
            </a: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Árbol de Valor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5B016E-E239-C251-54C9-73834B6D96D8}"/>
              </a:ext>
            </a:extLst>
          </p:cNvPr>
          <p:cNvSpPr/>
          <p:nvPr/>
        </p:nvSpPr>
        <p:spPr>
          <a:xfrm>
            <a:off x="5791200" y="1440555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 dirty="0">
                <a:solidFill>
                  <a:srgbClr val="FFFFFF"/>
                </a:solidFill>
                <a:sym typeface="Helvetica Light"/>
              </a:rPr>
              <a:t>Comité: Global Data </a:t>
            </a:r>
            <a:r>
              <a:rPr lang="es-PE" sz="1400" dirty="0" err="1">
                <a:solidFill>
                  <a:srgbClr val="FFFFFF"/>
                </a:solidFill>
                <a:sym typeface="Helvetica Light"/>
              </a:rPr>
              <a:t>Owners</a:t>
            </a:r>
            <a:endParaRPr lang="es-PE" sz="1400" dirty="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F6AD07-CE6E-0810-8488-E9610C28A5D9}"/>
              </a:ext>
            </a:extLst>
          </p:cNvPr>
          <p:cNvSpPr/>
          <p:nvPr/>
        </p:nvSpPr>
        <p:spPr>
          <a:xfrm>
            <a:off x="8814955" y="498484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Comité: Data Steward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1" name="Decisión 10">
            <a:extLst>
              <a:ext uri="{FF2B5EF4-FFF2-40B4-BE49-F238E27FC236}">
                <a16:creationId xmlns:a16="http://schemas.microsoft.com/office/drawing/2014/main" id="{0C662882-2F3E-E9FA-0DDA-DE6C969BC6AB}"/>
              </a:ext>
            </a:extLst>
          </p:cNvPr>
          <p:cNvSpPr/>
          <p:nvPr/>
        </p:nvSpPr>
        <p:spPr>
          <a:xfrm>
            <a:off x="8769927" y="1395070"/>
            <a:ext cx="1856509" cy="1070880"/>
          </a:xfrm>
          <a:prstGeom prst="flowChartDecision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Aprobado?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E857BB-C760-FD33-9774-208CDF31EF6F}"/>
              </a:ext>
            </a:extLst>
          </p:cNvPr>
          <p:cNvSpPr/>
          <p:nvPr/>
        </p:nvSpPr>
        <p:spPr>
          <a:xfrm>
            <a:off x="5791200" y="3110186"/>
            <a:ext cx="1731818" cy="969977"/>
          </a:xfrm>
          <a:prstGeom prst="rect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 dirty="0">
                <a:solidFill>
                  <a:srgbClr val="FFFFFF"/>
                </a:solidFill>
                <a:sym typeface="Helvetica Light"/>
              </a:rPr>
              <a:t>Comunica </a:t>
            </a:r>
            <a:r>
              <a:rPr lang="es-PE" sz="1400" dirty="0" err="1">
                <a:solidFill>
                  <a:srgbClr val="FFFFFF"/>
                </a:solidFill>
                <a:sym typeface="Helvetica Light"/>
              </a:rPr>
              <a:t>yregistra</a:t>
            </a:r>
            <a:r>
              <a:rPr lang="es-PE" sz="1400" dirty="0">
                <a:solidFill>
                  <a:srgbClr val="FFFFFF"/>
                </a:solidFill>
                <a:sym typeface="Helvetica Light"/>
              </a:rPr>
              <a:t> en inventario</a:t>
            </a:r>
          </a:p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871B867-1DAE-E6C7-B354-41B6293417B8}"/>
              </a:ext>
            </a:extLst>
          </p:cNvPr>
          <p:cNvSpPr/>
          <p:nvPr/>
        </p:nvSpPr>
        <p:spPr>
          <a:xfrm>
            <a:off x="5808518" y="4990537"/>
            <a:ext cx="1731818" cy="969977"/>
          </a:xfrm>
          <a:prstGeom prst="rect">
            <a:avLst/>
          </a:prstGeom>
          <a:solidFill>
            <a:srgbClr val="A6500C"/>
          </a:solidFill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 dirty="0">
                <a:solidFill>
                  <a:srgbClr val="FFFFFF"/>
                </a:solidFill>
                <a:sym typeface="Helvetica Light"/>
              </a:rPr>
              <a:t>Convoca Tribu IA/AD</a:t>
            </a:r>
          </a:p>
          <a:p>
            <a:pPr algn="ctr" defTabSz="821531" hangingPunct="0"/>
            <a:endParaRPr lang="es-PE" sz="14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2502BE8-0FBB-D3A5-67A8-3F52ECCAD790}"/>
              </a:ext>
            </a:extLst>
          </p:cNvPr>
          <p:cNvSpPr/>
          <p:nvPr/>
        </p:nvSpPr>
        <p:spPr>
          <a:xfrm>
            <a:off x="2829792" y="4984846"/>
            <a:ext cx="1731818" cy="969977"/>
          </a:xfrm>
          <a:prstGeom prst="rect">
            <a:avLst/>
          </a:prstGeom>
          <a:solidFill>
            <a:srgbClr val="A6500C"/>
          </a:solidFill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  <a:p>
            <a:pPr algn="ctr" defTabSz="821531" hangingPunct="0"/>
            <a:r>
              <a:rPr lang="es-PE" sz="1400">
                <a:solidFill>
                  <a:srgbClr val="FFFFFF"/>
                </a:solidFill>
                <a:sym typeface="Helvetica Light"/>
              </a:rPr>
              <a:t>Comunica inicio y fecha de entrega</a:t>
            </a:r>
          </a:p>
          <a:p>
            <a:pPr algn="ctr" defTabSz="821531" hangingPunct="0"/>
            <a:endParaRPr lang="es-PE" sz="14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BA5F97A-F090-AC99-EDBF-75F37ACAB658}"/>
              </a:ext>
            </a:extLst>
          </p:cNvPr>
          <p:cNvSpPr/>
          <p:nvPr/>
        </p:nvSpPr>
        <p:spPr>
          <a:xfrm>
            <a:off x="1295400" y="1684292"/>
            <a:ext cx="512619" cy="455108"/>
          </a:xfrm>
          <a:prstGeom prst="ellipse">
            <a:avLst/>
          </a:prstGeom>
          <a:noFill/>
          <a:ln w="19050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BED19F7-53A6-3E3B-25D5-DBC4F1832F75}"/>
              </a:ext>
            </a:extLst>
          </p:cNvPr>
          <p:cNvCxnSpPr>
            <a:stCxn id="19" idx="6"/>
            <a:endCxn id="7" idx="1"/>
          </p:cNvCxnSpPr>
          <p:nvPr/>
        </p:nvCxnSpPr>
        <p:spPr>
          <a:xfrm>
            <a:off x="1808019" y="1911846"/>
            <a:ext cx="935181" cy="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82A5D0A-B198-B61A-1D54-A4FF52DF4CC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475018" y="1911848"/>
            <a:ext cx="1316182" cy="1369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4FB3B8B-1574-65DA-72E4-FF266A0D691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523018" y="1925544"/>
            <a:ext cx="1246909" cy="496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F99510D-C7F6-0BF6-D8E4-9E7648249BA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9680864" y="2465950"/>
            <a:ext cx="17318" cy="2518896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55568EF-1699-6229-591A-46500EC36793}"/>
              </a:ext>
            </a:extLst>
          </p:cNvPr>
          <p:cNvCxnSpPr>
            <a:cxnSpLocks/>
            <a:stCxn id="11" idx="2"/>
            <a:endCxn id="16" idx="3"/>
          </p:cNvCxnSpPr>
          <p:nvPr/>
        </p:nvCxnSpPr>
        <p:spPr>
          <a:xfrm flipH="1">
            <a:off x="7523018" y="2465950"/>
            <a:ext cx="2175164" cy="1129225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9FA44BA-B54E-1C5A-E894-9F78D2573325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540336" y="5469835"/>
            <a:ext cx="1274619" cy="5691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321CD11-C9D3-6F9D-F02B-D19A5927732C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4561610" y="5469835"/>
            <a:ext cx="1246908" cy="5691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1A7DBE3-E070-2C20-1763-405A3A023007}"/>
              </a:ext>
            </a:extLst>
          </p:cNvPr>
          <p:cNvCxnSpPr>
            <a:cxnSpLocks/>
            <a:stCxn id="18" idx="1"/>
            <a:endCxn id="6" idx="6"/>
          </p:cNvCxnSpPr>
          <p:nvPr/>
        </p:nvCxnSpPr>
        <p:spPr>
          <a:xfrm flipH="1" flipV="1">
            <a:off x="1856511" y="5469833"/>
            <a:ext cx="973281" cy="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0BAA827-95EA-4387-733E-2DFDA11F5CC1}"/>
              </a:ext>
            </a:extLst>
          </p:cNvPr>
          <p:cNvSpPr txBox="1"/>
          <p:nvPr/>
        </p:nvSpPr>
        <p:spPr>
          <a:xfrm>
            <a:off x="9351817" y="2797418"/>
            <a:ext cx="997527" cy="2928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SI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B3C9128-F1AC-2484-3644-600B04B26E55}"/>
              </a:ext>
            </a:extLst>
          </p:cNvPr>
          <p:cNvSpPr txBox="1"/>
          <p:nvPr/>
        </p:nvSpPr>
        <p:spPr>
          <a:xfrm>
            <a:off x="7687540" y="2884128"/>
            <a:ext cx="997527" cy="29286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</a:t>
            </a:r>
          </a:p>
        </p:txBody>
      </p:sp>
      <p:sp>
        <p:nvSpPr>
          <p:cNvPr id="51" name="Google Shape;473;p79">
            <a:extLst>
              <a:ext uri="{FF2B5EF4-FFF2-40B4-BE49-F238E27FC236}">
                <a16:creationId xmlns:a16="http://schemas.microsoft.com/office/drawing/2014/main" id="{58EEA65D-671F-E067-4B8B-135C52A66884}"/>
              </a:ext>
            </a:extLst>
          </p:cNvPr>
          <p:cNvSpPr txBox="1"/>
          <p:nvPr/>
        </p:nvSpPr>
        <p:spPr>
          <a:xfrm>
            <a:off x="846491" y="272744"/>
            <a:ext cx="81576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1" dirty="0">
                <a:solidFill>
                  <a:srgbClr val="00FF9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Flujo de atención de solicitudes a cargo de los Roles Data Owner y Data Steward</a:t>
            </a:r>
            <a:endParaRPr sz="300" b="1" i="0" u="none" strike="noStrike" cap="none" dirty="0">
              <a:solidFill>
                <a:srgbClr val="00FF9F"/>
              </a:solidFill>
            </a:endParaRPr>
          </a:p>
        </p:txBody>
      </p:sp>
      <p:sp>
        <p:nvSpPr>
          <p:cNvPr id="2" name="Recortar rectángulo de una esquina 1">
            <a:extLst>
              <a:ext uri="{FF2B5EF4-FFF2-40B4-BE49-F238E27FC236}">
                <a16:creationId xmlns:a16="http://schemas.microsoft.com/office/drawing/2014/main" id="{84EDEB02-E4A7-ED1E-8F79-B4AD3A01AF51}"/>
              </a:ext>
            </a:extLst>
          </p:cNvPr>
          <p:cNvSpPr/>
          <p:nvPr/>
        </p:nvSpPr>
        <p:spPr>
          <a:xfrm>
            <a:off x="329047" y="2849334"/>
            <a:ext cx="3089563" cy="1756992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457200" marR="0" indent="-45720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PE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Evalua documentos recibidos para identificar actividades complementarias como calidad.</a:t>
            </a:r>
          </a:p>
          <a:p>
            <a:pPr marL="457200" marR="0" indent="-457200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PE" sz="1400">
                <a:solidFill>
                  <a:srgbClr val="FFFFFF"/>
                </a:solidFill>
                <a:sym typeface="Helvetica Light"/>
              </a:rPr>
              <a:t>Estima tiempos de implementación e implementa.</a:t>
            </a:r>
            <a:endParaRPr kumimoji="0" lang="es-PE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199933E-679C-84A1-BB5A-3B605CB0367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740727" y="2410532"/>
            <a:ext cx="2050473" cy="1184643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5579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0FDC-3902-6265-F694-3A517A4D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7A39D00-4F79-51B2-61B6-21BCE1C4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49" y="0"/>
            <a:ext cx="10640451" cy="6551648"/>
          </a:xfrm>
          <a:prstGeom prst="rect">
            <a:avLst/>
          </a:prstGeom>
        </p:spPr>
      </p:pic>
      <p:sp>
        <p:nvSpPr>
          <p:cNvPr id="51" name="Google Shape;473;p79">
            <a:extLst>
              <a:ext uri="{FF2B5EF4-FFF2-40B4-BE49-F238E27FC236}">
                <a16:creationId xmlns:a16="http://schemas.microsoft.com/office/drawing/2014/main" id="{D44011C5-244E-D5D8-A99B-572DB0E7227A}"/>
              </a:ext>
            </a:extLst>
          </p:cNvPr>
          <p:cNvSpPr txBox="1"/>
          <p:nvPr/>
        </p:nvSpPr>
        <p:spPr>
          <a:xfrm>
            <a:off x="3077282" y="189603"/>
            <a:ext cx="1655409" cy="720197"/>
          </a:xfrm>
          <a:prstGeom prst="rect">
            <a:avLst/>
          </a:prstGeom>
          <a:solidFill>
            <a:srgbClr val="ADA3FE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1200" b="1" dirty="0">
                <a:latin typeface="Century Gothic"/>
                <a:ea typeface="Century Gothic"/>
                <a:cs typeface="Century Gothic"/>
                <a:sym typeface="Century Gothic"/>
              </a:rPr>
              <a:t>Solicitud Dominio Alcachofa</a:t>
            </a:r>
          </a:p>
          <a:p>
            <a:pPr marL="0" marR="0" lvl="0" indent="0" algn="just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s-419" sz="1400" b="1" i="0" u="none" strike="noStrike" cap="none" dirty="0">
              <a:latin typeface="Century Gothic"/>
              <a:sym typeface="Century Gothic"/>
            </a:endParaRPr>
          </a:p>
          <a:p>
            <a:pPr marL="0" marR="0" lvl="0" indent="0" algn="just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00" b="1" i="0" u="none" strike="noStrike" cap="none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11F4E0F-0D12-2949-D601-53DC138D957A}"/>
              </a:ext>
            </a:extLst>
          </p:cNvPr>
          <p:cNvGrpSpPr/>
          <p:nvPr/>
        </p:nvGrpSpPr>
        <p:grpSpPr>
          <a:xfrm>
            <a:off x="92434" y="1900078"/>
            <a:ext cx="1395615" cy="1404747"/>
            <a:chOff x="1322185" y="3428999"/>
            <a:chExt cx="1395615" cy="1404747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8BE72CE-90D1-2DF7-374E-BFBC7C0C4F2A}"/>
                </a:ext>
              </a:extLst>
            </p:cNvPr>
            <p:cNvSpPr/>
            <p:nvPr/>
          </p:nvSpPr>
          <p:spPr>
            <a:xfrm>
              <a:off x="1322185" y="3428999"/>
              <a:ext cx="1395615" cy="1404747"/>
            </a:xfrm>
            <a:prstGeom prst="ellipse">
              <a:avLst/>
            </a:prstGeom>
            <a:noFill/>
            <a:ln w="3175" cap="flat">
              <a:solidFill>
                <a:srgbClr val="00FF9F"/>
              </a:solidFill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_tradnl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C93FB94-1097-B5F9-BC93-D87A086BDA77}"/>
                </a:ext>
              </a:extLst>
            </p:cNvPr>
            <p:cNvSpPr txBox="1"/>
            <p:nvPr/>
          </p:nvSpPr>
          <p:spPr>
            <a:xfrm>
              <a:off x="1506859" y="3912570"/>
              <a:ext cx="1026266" cy="32364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_tradnl" sz="1400" b="1" dirty="0">
                  <a:solidFill>
                    <a:schemeClr val="bg1"/>
                  </a:solidFill>
                  <a:sym typeface="Helvetica Light"/>
                </a:rPr>
                <a:t>Seguridad</a:t>
              </a:r>
              <a:endParaRPr kumimoji="0" lang="es-ES_tradnl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2B5B7F5-1DE2-FB84-E6A6-A12F35FBF768}"/>
              </a:ext>
            </a:extLst>
          </p:cNvPr>
          <p:cNvSpPr txBox="1"/>
          <p:nvPr/>
        </p:nvSpPr>
        <p:spPr>
          <a:xfrm>
            <a:off x="333364" y="301701"/>
            <a:ext cx="913754" cy="121619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_tradnl" sz="7200" b="1" dirty="0">
                <a:solidFill>
                  <a:srgbClr val="00FF9F"/>
                </a:solidFill>
                <a:sym typeface="Helvetica Light"/>
              </a:rPr>
              <a:t>C</a:t>
            </a:r>
            <a:endParaRPr kumimoji="0" lang="es-ES_tradnl" sz="7200" b="1" i="0" u="none" strike="noStrike" cap="none" spc="0" normalizeH="0" baseline="0" dirty="0">
              <a:ln>
                <a:noFill/>
              </a:ln>
              <a:solidFill>
                <a:srgbClr val="00FF9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114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B11B2D09-EED8-4330-A106-2518E7150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4529B0B-5CB4-4051-B5B1-08F11793B44A}"/>
              </a:ext>
            </a:extLst>
          </p:cNvPr>
          <p:cNvSpPr txBox="1">
            <a:spLocks/>
          </p:cNvSpPr>
          <p:nvPr/>
        </p:nvSpPr>
        <p:spPr>
          <a:xfrm>
            <a:off x="2915920" y="875999"/>
            <a:ext cx="7075357" cy="438983"/>
          </a:xfrm>
          <a:prstGeom prst="rect">
            <a:avLst/>
          </a:prstGeom>
          <a:effectLst/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PE" sz="2000" b="1" noProof="1">
                <a:solidFill>
                  <a:srgbClr val="00FF9F"/>
                </a:solidFill>
                <a:latin typeface="IBM Plex Sans"/>
              </a:rPr>
              <a:t>Big Picture - Flujos de atención</a:t>
            </a:r>
            <a:endParaRPr lang="es-PE" sz="2000" b="1" i="0" u="none" strike="noStrike" kern="1200" cap="none" spc="0" normalizeH="0" baseline="0" noProof="1">
              <a:ln>
                <a:noFill/>
              </a:ln>
              <a:solidFill>
                <a:srgbClr val="00FF9F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FF0BD54-CDAE-440F-9015-EB8966156A95}"/>
              </a:ext>
            </a:extLst>
          </p:cNvPr>
          <p:cNvSpPr/>
          <p:nvPr/>
        </p:nvSpPr>
        <p:spPr>
          <a:xfrm>
            <a:off x="1517904" y="2072640"/>
            <a:ext cx="493776" cy="499872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0DF194C-DFF4-445D-B3EC-84E89B918943}"/>
              </a:ext>
            </a:extLst>
          </p:cNvPr>
          <p:cNvSpPr/>
          <p:nvPr/>
        </p:nvSpPr>
        <p:spPr>
          <a:xfrm>
            <a:off x="1517904" y="3184149"/>
            <a:ext cx="493776" cy="499872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B738A2B-A509-4368-B092-4B07B8882389}"/>
              </a:ext>
            </a:extLst>
          </p:cNvPr>
          <p:cNvSpPr/>
          <p:nvPr/>
        </p:nvSpPr>
        <p:spPr>
          <a:xfrm>
            <a:off x="1517904" y="5293363"/>
            <a:ext cx="493776" cy="499872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0F83796-3A16-4D25-8B8C-476750954F06}"/>
              </a:ext>
            </a:extLst>
          </p:cNvPr>
          <p:cNvSpPr/>
          <p:nvPr/>
        </p:nvSpPr>
        <p:spPr>
          <a:xfrm>
            <a:off x="1517904" y="4140208"/>
            <a:ext cx="493776" cy="499872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8DA6789-F6E2-4248-97D5-5328E2B44C8B}"/>
              </a:ext>
            </a:extLst>
          </p:cNvPr>
          <p:cNvCxnSpPr>
            <a:stCxn id="3" idx="6"/>
          </p:cNvCxnSpPr>
          <p:nvPr/>
        </p:nvCxnSpPr>
        <p:spPr>
          <a:xfrm>
            <a:off x="2011680" y="2322576"/>
            <a:ext cx="990600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358DDC-EDEC-4ABF-9D3E-49E71A273125}"/>
              </a:ext>
            </a:extLst>
          </p:cNvPr>
          <p:cNvCxnSpPr/>
          <p:nvPr/>
        </p:nvCxnSpPr>
        <p:spPr>
          <a:xfrm>
            <a:off x="2011680" y="4390144"/>
            <a:ext cx="990600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716FBFB-6C29-41FF-A091-020D40DEDF49}"/>
              </a:ext>
            </a:extLst>
          </p:cNvPr>
          <p:cNvCxnSpPr/>
          <p:nvPr/>
        </p:nvCxnSpPr>
        <p:spPr>
          <a:xfrm>
            <a:off x="2011680" y="5549402"/>
            <a:ext cx="990600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400102F3-E287-4BB3-A260-C1B6EE4F0BE6}"/>
              </a:ext>
            </a:extLst>
          </p:cNvPr>
          <p:cNvCxnSpPr>
            <a:stCxn id="6" idx="6"/>
          </p:cNvCxnSpPr>
          <p:nvPr/>
        </p:nvCxnSpPr>
        <p:spPr>
          <a:xfrm flipV="1">
            <a:off x="2011680" y="2322576"/>
            <a:ext cx="406400" cy="1111509"/>
          </a:xfrm>
          <a:prstGeom prst="bentConnector2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B691D1CB-00EA-4393-BEC6-E563238084AC}"/>
              </a:ext>
            </a:extLst>
          </p:cNvPr>
          <p:cNvSpPr/>
          <p:nvPr/>
        </p:nvSpPr>
        <p:spPr>
          <a:xfrm>
            <a:off x="5071364" y="5293363"/>
            <a:ext cx="493776" cy="499872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33F707A-B6B7-47CF-9D5E-29E5C2FCEC1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066032" y="5543299"/>
            <a:ext cx="1005332" cy="6103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F04F7F9D-1F41-4681-B26F-5045D0B7F129}"/>
              </a:ext>
            </a:extLst>
          </p:cNvPr>
          <p:cNvSpPr/>
          <p:nvPr/>
        </p:nvSpPr>
        <p:spPr>
          <a:xfrm>
            <a:off x="6896100" y="3088297"/>
            <a:ext cx="975360" cy="415979"/>
          </a:xfrm>
          <a:prstGeom prst="homePlate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000">
                <a:solidFill>
                  <a:srgbClr val="FFFFFF"/>
                </a:solidFill>
                <a:latin typeface="Helvetica Light (Cuerpo)"/>
                <a:sym typeface="Helvetica Light"/>
              </a:rPr>
              <a:t> </a:t>
            </a:r>
            <a:r>
              <a:rPr lang="es-PE" sz="1000" dirty="0">
                <a:solidFill>
                  <a:srgbClr val="FFFFFF"/>
                </a:solidFill>
                <a:latin typeface="Helvetica Light (Cuerpo)"/>
              </a:rPr>
              <a:t>Desarrollo </a:t>
            </a:r>
            <a:r>
              <a:rPr lang="es-PE" sz="1000">
                <a:solidFill>
                  <a:srgbClr val="FFFFFF"/>
                </a:solidFill>
                <a:latin typeface="Helvetica Light (Cuerpo)"/>
              </a:rPr>
              <a:t>de Piloto</a:t>
            </a:r>
            <a:endParaRPr lang="es-PE" sz="1000" dirty="0">
              <a:solidFill>
                <a:srgbClr val="FFFFFF"/>
              </a:solidFill>
              <a:latin typeface="Helvetica Light (Cuerpo)"/>
              <a:sym typeface="Helvetica Light"/>
            </a:endParaRPr>
          </a:p>
        </p:txBody>
      </p:sp>
      <p:sp>
        <p:nvSpPr>
          <p:cNvPr id="25" name="Flecha: pentágono 24">
            <a:extLst>
              <a:ext uri="{FF2B5EF4-FFF2-40B4-BE49-F238E27FC236}">
                <a16:creationId xmlns:a16="http://schemas.microsoft.com/office/drawing/2014/main" id="{198D0787-99D5-4BFF-9371-338DF771D05B}"/>
              </a:ext>
            </a:extLst>
          </p:cNvPr>
          <p:cNvSpPr/>
          <p:nvPr/>
        </p:nvSpPr>
        <p:spPr>
          <a:xfrm>
            <a:off x="5608320" y="3088297"/>
            <a:ext cx="975360" cy="415979"/>
          </a:xfrm>
          <a:prstGeom prst="homePlate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0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s-PE" sz="1000" dirty="0">
                <a:solidFill>
                  <a:srgbClr val="FFFFFF"/>
                </a:solidFill>
                <a:effectLst/>
              </a:rPr>
              <a:t>Desarrollo de POC</a:t>
            </a:r>
            <a:endParaRPr kumimoji="0" lang="es-PE" sz="10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235888F-C08D-436A-9957-AA65A39A80AA}"/>
              </a:ext>
            </a:extLst>
          </p:cNvPr>
          <p:cNvSpPr/>
          <p:nvPr/>
        </p:nvSpPr>
        <p:spPr>
          <a:xfrm>
            <a:off x="9361424" y="4127252"/>
            <a:ext cx="493776" cy="499872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90A21A1-645F-44C2-9427-756DB4534F0D}"/>
              </a:ext>
            </a:extLst>
          </p:cNvPr>
          <p:cNvSpPr/>
          <p:nvPr/>
        </p:nvSpPr>
        <p:spPr>
          <a:xfrm>
            <a:off x="10796016" y="2035956"/>
            <a:ext cx="493776" cy="499872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18091E4-54A1-4425-AA35-F4BA7D7B8927}"/>
              </a:ext>
            </a:extLst>
          </p:cNvPr>
          <p:cNvSpPr/>
          <p:nvPr/>
        </p:nvSpPr>
        <p:spPr>
          <a:xfrm>
            <a:off x="5896863" y="2357658"/>
            <a:ext cx="406400" cy="411417"/>
          </a:xfrm>
          <a:prstGeom prst="ellipse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0DF3005E-B02A-4593-8A2A-DB2F826B35A7}"/>
              </a:ext>
            </a:extLst>
          </p:cNvPr>
          <p:cNvSpPr/>
          <p:nvPr/>
        </p:nvSpPr>
        <p:spPr>
          <a:xfrm>
            <a:off x="5058664" y="4163189"/>
            <a:ext cx="493776" cy="427998"/>
          </a:xfrm>
          <a:prstGeom prst="diamond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4E8ED129-02D4-4514-B2E0-2B84A4750EF0}"/>
              </a:ext>
            </a:extLst>
          </p:cNvPr>
          <p:cNvSpPr/>
          <p:nvPr/>
        </p:nvSpPr>
        <p:spPr>
          <a:xfrm>
            <a:off x="5058664" y="2064127"/>
            <a:ext cx="493776" cy="427998"/>
          </a:xfrm>
          <a:prstGeom prst="diamond">
            <a:avLst/>
          </a:prstGeom>
          <a:noFill/>
          <a:ln w="28575" cap="flat">
            <a:solidFill>
              <a:schemeClr val="bg1"/>
            </a:solidFill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PE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985341C-C438-4D1A-BCF8-413FDBF47FCF}"/>
              </a:ext>
            </a:extLst>
          </p:cNvPr>
          <p:cNvCxnSpPr>
            <a:cxnSpLocks/>
          </p:cNvCxnSpPr>
          <p:nvPr/>
        </p:nvCxnSpPr>
        <p:spPr>
          <a:xfrm>
            <a:off x="4066032" y="2259840"/>
            <a:ext cx="942848" cy="17013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17B4E8A4-764D-4EB0-9915-B466EF80FF76}"/>
              </a:ext>
            </a:extLst>
          </p:cNvPr>
          <p:cNvCxnSpPr>
            <a:cxnSpLocks/>
            <a:stCxn id="29" idx="0"/>
            <a:endCxn id="4" idx="2"/>
          </p:cNvCxnSpPr>
          <p:nvPr/>
        </p:nvCxnSpPr>
        <p:spPr>
          <a:xfrm rot="16200000" flipV="1">
            <a:off x="3561272" y="2418908"/>
            <a:ext cx="1647566" cy="1840995"/>
          </a:xfrm>
          <a:prstGeom prst="bentConnector3">
            <a:avLst>
              <a:gd name="adj1" fmla="val 36433"/>
            </a:avLst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38B94AA6-463C-4801-9D96-DF5A81FF822B}"/>
              </a:ext>
            </a:extLst>
          </p:cNvPr>
          <p:cNvCxnSpPr>
            <a:stCxn id="30" idx="2"/>
            <a:endCxn id="25" idx="1"/>
          </p:cNvCxnSpPr>
          <p:nvPr/>
        </p:nvCxnSpPr>
        <p:spPr>
          <a:xfrm rot="16200000" flipH="1">
            <a:off x="5054855" y="2742822"/>
            <a:ext cx="804162" cy="302768"/>
          </a:xfrm>
          <a:prstGeom prst="bentConnector2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3A2BE01-54ED-46FC-847A-0FFF7B594A9E}"/>
              </a:ext>
            </a:extLst>
          </p:cNvPr>
          <p:cNvCxnSpPr>
            <a:cxnSpLocks/>
          </p:cNvCxnSpPr>
          <p:nvPr/>
        </p:nvCxnSpPr>
        <p:spPr>
          <a:xfrm flipV="1">
            <a:off x="4066032" y="4377189"/>
            <a:ext cx="942848" cy="12955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132C7E1-EFA9-422B-B3A2-93F6ADA74FF8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5552440" y="4371890"/>
            <a:ext cx="1922780" cy="5298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E3084D3-61EC-48BB-8819-DC0869B6D173}"/>
              </a:ext>
            </a:extLst>
          </p:cNvPr>
          <p:cNvCxnSpPr>
            <a:cxnSpLocks/>
            <a:stCxn id="30" idx="3"/>
            <a:endCxn id="22" idx="1"/>
          </p:cNvCxnSpPr>
          <p:nvPr/>
        </p:nvCxnSpPr>
        <p:spPr>
          <a:xfrm>
            <a:off x="5552440" y="2278126"/>
            <a:ext cx="1940560" cy="5964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C42AC9C-7B74-428D-AEFD-0CBC712192E5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>
            <a:off x="6583680" y="3296287"/>
            <a:ext cx="312420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0A8B123-EC8F-4567-90AA-E6274523BAC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677911" y="2285893"/>
            <a:ext cx="494538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82641BDD-27C1-4F1C-95A3-EA84294FBF30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0296144" y="2285892"/>
            <a:ext cx="499872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F6F12173-906A-4195-8824-679249631FEF}"/>
              </a:ext>
            </a:extLst>
          </p:cNvPr>
          <p:cNvCxnSpPr>
            <a:stCxn id="24" idx="3"/>
          </p:cNvCxnSpPr>
          <p:nvPr/>
        </p:nvCxnSpPr>
        <p:spPr>
          <a:xfrm flipV="1">
            <a:off x="7871460" y="2572511"/>
            <a:ext cx="198120" cy="723776"/>
          </a:xfrm>
          <a:prstGeom prst="bentConnector2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91C4A732-89C6-4436-9E34-37D110671DB4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8595360" y="4377188"/>
            <a:ext cx="766064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9629B4B6-7306-4A74-ADA9-2052D4484EAA}"/>
              </a:ext>
            </a:extLst>
          </p:cNvPr>
          <p:cNvCxnSpPr>
            <a:endCxn id="28" idx="4"/>
          </p:cNvCxnSpPr>
          <p:nvPr/>
        </p:nvCxnSpPr>
        <p:spPr>
          <a:xfrm flipV="1">
            <a:off x="6096000" y="2769075"/>
            <a:ext cx="4063" cy="231554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Google Shape;473;p79">
            <a:extLst>
              <a:ext uri="{FF2B5EF4-FFF2-40B4-BE49-F238E27FC236}">
                <a16:creationId xmlns:a16="http://schemas.microsoft.com/office/drawing/2014/main" id="{7B820A58-6024-4C6A-AC83-54B594157069}"/>
              </a:ext>
            </a:extLst>
          </p:cNvPr>
          <p:cNvSpPr txBox="1"/>
          <p:nvPr/>
        </p:nvSpPr>
        <p:spPr>
          <a:xfrm>
            <a:off x="5183632" y="2084166"/>
            <a:ext cx="24384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1" dirty="0">
                <a:solidFill>
                  <a:schemeClr val="bg1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X</a:t>
            </a:r>
            <a:endParaRPr sz="300" b="1" i="0" u="none" strike="noStrike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473;p79">
            <a:extLst>
              <a:ext uri="{FF2B5EF4-FFF2-40B4-BE49-F238E27FC236}">
                <a16:creationId xmlns:a16="http://schemas.microsoft.com/office/drawing/2014/main" id="{B6617819-5371-4561-A024-9762E1F6EF96}"/>
              </a:ext>
            </a:extLst>
          </p:cNvPr>
          <p:cNvSpPr txBox="1"/>
          <p:nvPr/>
        </p:nvSpPr>
        <p:spPr>
          <a:xfrm>
            <a:off x="5171947" y="4193767"/>
            <a:ext cx="24384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6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419" sz="2100" b="1" dirty="0">
                <a:solidFill>
                  <a:schemeClr val="bg1"/>
                </a:solidFill>
                <a:latin typeface="Arial" panose="020B0604020202020204" pitchFamily="34" charset="0"/>
                <a:ea typeface="Century Gothic"/>
                <a:cs typeface="Arial" panose="020B0604020202020204" pitchFamily="34" charset="0"/>
                <a:sym typeface="Century Gothic"/>
              </a:rPr>
              <a:t>X</a:t>
            </a:r>
            <a:endParaRPr sz="300" b="1" i="0" u="none" strike="noStrike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6D6170BE-5594-4FC1-B1C8-8FE26CDA4F7F}"/>
              </a:ext>
            </a:extLst>
          </p:cNvPr>
          <p:cNvSpPr/>
          <p:nvPr/>
        </p:nvSpPr>
        <p:spPr>
          <a:xfrm>
            <a:off x="3002280" y="4142994"/>
            <a:ext cx="1249680" cy="477534"/>
          </a:xfrm>
          <a:prstGeom prst="homePlate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200" dirty="0">
                <a:solidFill>
                  <a:srgbClr val="FFFFFF"/>
                </a:solidFill>
              </a:rPr>
              <a:t>Atención de Evolutivos</a:t>
            </a:r>
            <a:endParaRPr lang="es-PE" sz="12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CCB9BEF9-5799-47F2-832B-CF6767B54A78}"/>
              </a:ext>
            </a:extLst>
          </p:cNvPr>
          <p:cNvSpPr/>
          <p:nvPr/>
        </p:nvSpPr>
        <p:spPr>
          <a:xfrm>
            <a:off x="3002280" y="5304532"/>
            <a:ext cx="1249680" cy="477534"/>
          </a:xfrm>
          <a:prstGeom prst="homePlate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algn="ctr" defTabSz="821531" hangingPunct="0"/>
            <a:r>
              <a:rPr lang="es-PE" sz="1200">
                <a:solidFill>
                  <a:srgbClr val="FFFFFF"/>
                </a:solidFill>
              </a:rPr>
              <a:t>Atención de soporte</a:t>
            </a:r>
            <a:endParaRPr lang="es-PE" sz="120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21" name="Flecha: pentágono 20">
            <a:extLst>
              <a:ext uri="{FF2B5EF4-FFF2-40B4-BE49-F238E27FC236}">
                <a16:creationId xmlns:a16="http://schemas.microsoft.com/office/drawing/2014/main" id="{6F0EBBCD-F954-40E8-861A-F43E04E1B5DB}"/>
              </a:ext>
            </a:extLst>
          </p:cNvPr>
          <p:cNvSpPr/>
          <p:nvPr/>
        </p:nvSpPr>
        <p:spPr>
          <a:xfrm>
            <a:off x="7475220" y="4143290"/>
            <a:ext cx="1432560" cy="457200"/>
          </a:xfrm>
          <a:prstGeom prst="homePlate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1000">
                <a:solidFill>
                  <a:srgbClr val="FFFFFF"/>
                </a:solidFill>
                <a:effectLst/>
                <a:latin typeface="Helvetica Light (Cuerpo)"/>
              </a:rPr>
              <a:t>Desarrollo de evolutivos menores </a:t>
            </a:r>
            <a:endParaRPr kumimoji="0" lang="es-PE" sz="10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 (Cuerpo)"/>
              <a:sym typeface="Helvetica Light"/>
            </a:endParaRPr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23044DC0-BBFB-48ED-853F-B1E5217E87C8}"/>
              </a:ext>
            </a:extLst>
          </p:cNvPr>
          <p:cNvSpPr/>
          <p:nvPr/>
        </p:nvSpPr>
        <p:spPr>
          <a:xfrm>
            <a:off x="7493000" y="2076100"/>
            <a:ext cx="1249680" cy="415979"/>
          </a:xfrm>
          <a:prstGeom prst="homePlate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1000">
                <a:solidFill>
                  <a:srgbClr val="FFFFFF"/>
                </a:solidFill>
                <a:effectLst/>
                <a:latin typeface="Helvetica Light (Cuerpo)"/>
              </a:rPr>
              <a:t>Construcción de iniciativas</a:t>
            </a:r>
            <a:endParaRPr kumimoji="0" lang="es-PE" sz="10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 (Cuerpo)"/>
              <a:sym typeface="Helvetica Light"/>
            </a:endParaRPr>
          </a:p>
        </p:txBody>
      </p:sp>
      <p:sp>
        <p:nvSpPr>
          <p:cNvPr id="23" name="Flecha: pentágono 22">
            <a:extLst>
              <a:ext uri="{FF2B5EF4-FFF2-40B4-BE49-F238E27FC236}">
                <a16:creationId xmlns:a16="http://schemas.microsoft.com/office/drawing/2014/main" id="{862ADB00-A2F1-4FFB-A02E-90428BFB6705}"/>
              </a:ext>
            </a:extLst>
          </p:cNvPr>
          <p:cNvSpPr/>
          <p:nvPr/>
        </p:nvSpPr>
        <p:spPr>
          <a:xfrm>
            <a:off x="9172449" y="2057293"/>
            <a:ext cx="1249680" cy="457200"/>
          </a:xfrm>
          <a:prstGeom prst="homePlate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1000" dirty="0">
                <a:solidFill>
                  <a:srgbClr val="FFFFFF"/>
                </a:solidFill>
                <a:effectLst/>
                <a:latin typeface="Helvetica Light (Cuerpo)"/>
              </a:rPr>
              <a:t>Post-Despliegue</a:t>
            </a:r>
            <a:endParaRPr kumimoji="0" lang="es-PE" sz="10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 (Cuerpo)"/>
              <a:sym typeface="Helvetica Light"/>
            </a:endParaRP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F3E77318-BD2B-468A-B90E-C04BF371D858}"/>
              </a:ext>
            </a:extLst>
          </p:cNvPr>
          <p:cNvSpPr/>
          <p:nvPr/>
        </p:nvSpPr>
        <p:spPr>
          <a:xfrm>
            <a:off x="2915920" y="2038089"/>
            <a:ext cx="1336040" cy="477534"/>
          </a:xfrm>
          <a:prstGeom prst="homePlate">
            <a:avLst/>
          </a:prstGeom>
          <a:solidFill>
            <a:srgbClr val="0464C1"/>
          </a:solidFill>
          <a:ln w="3175" cap="flat">
            <a:noFill/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R="0" indent="0" algn="ctr" defTabSz="82153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1200" dirty="0">
                <a:solidFill>
                  <a:srgbClr val="FFFFFF"/>
                </a:solidFill>
              </a:rPr>
              <a:t>Planificación de iniciativas</a:t>
            </a:r>
            <a:endParaRPr lang="es-PE" sz="12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7CC6A27-317A-4193-A40B-2D43DA967AD1}"/>
              </a:ext>
            </a:extLst>
          </p:cNvPr>
          <p:cNvSpPr txBox="1"/>
          <p:nvPr/>
        </p:nvSpPr>
        <p:spPr>
          <a:xfrm>
            <a:off x="1369063" y="2535828"/>
            <a:ext cx="822957" cy="2872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Negocio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29067CD-7330-4866-A5AA-F957DE5A1518}"/>
              </a:ext>
            </a:extLst>
          </p:cNvPr>
          <p:cNvSpPr txBox="1"/>
          <p:nvPr/>
        </p:nvSpPr>
        <p:spPr>
          <a:xfrm>
            <a:off x="1369062" y="4611628"/>
            <a:ext cx="822957" cy="2872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Negocio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1F6E0F0-B1D6-4464-8D3C-AB8D3981F8F8}"/>
              </a:ext>
            </a:extLst>
          </p:cNvPr>
          <p:cNvSpPr txBox="1"/>
          <p:nvPr/>
        </p:nvSpPr>
        <p:spPr>
          <a:xfrm>
            <a:off x="1353313" y="5761987"/>
            <a:ext cx="822957" cy="2872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Negocio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BE8F3DC-E585-40FE-8C17-957D921ABCC8}"/>
              </a:ext>
            </a:extLst>
          </p:cNvPr>
          <p:cNvSpPr txBox="1"/>
          <p:nvPr/>
        </p:nvSpPr>
        <p:spPr>
          <a:xfrm>
            <a:off x="1345695" y="3665044"/>
            <a:ext cx="822957" cy="2872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Data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82CC0F1-79F5-4E64-8DF4-73636D39434A}"/>
              </a:ext>
            </a:extLst>
          </p:cNvPr>
          <p:cNvSpPr txBox="1"/>
          <p:nvPr/>
        </p:nvSpPr>
        <p:spPr>
          <a:xfrm>
            <a:off x="4723638" y="4630655"/>
            <a:ext cx="1189227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rgbClr val="FFFFFF"/>
                </a:solidFill>
              </a:rPr>
              <a:t>¿Que tipo de evolutivo es?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4EAA839D-5964-4C54-AF0B-E0126543F2FE}"/>
              </a:ext>
            </a:extLst>
          </p:cNvPr>
          <p:cNvSpPr txBox="1"/>
          <p:nvPr/>
        </p:nvSpPr>
        <p:spPr>
          <a:xfrm>
            <a:off x="3668521" y="3573710"/>
            <a:ext cx="1515111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  <a:effectLst/>
              </a:rPr>
              <a:t>Evolutivo mayor</a:t>
            </a:r>
            <a:endParaRPr lang="es-PE" sz="1200" dirty="0">
              <a:solidFill>
                <a:schemeClr val="bg1"/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4D7D0AEF-73A3-4322-8D53-04D0E784CCF8}"/>
              </a:ext>
            </a:extLst>
          </p:cNvPr>
          <p:cNvSpPr txBox="1"/>
          <p:nvPr/>
        </p:nvSpPr>
        <p:spPr>
          <a:xfrm>
            <a:off x="4810506" y="5810756"/>
            <a:ext cx="990091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Terminado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D2A1AF4-8EDA-47EC-8B52-0C04AA19E013}"/>
              </a:ext>
            </a:extLst>
          </p:cNvPr>
          <p:cNvSpPr txBox="1"/>
          <p:nvPr/>
        </p:nvSpPr>
        <p:spPr>
          <a:xfrm>
            <a:off x="9113266" y="4637155"/>
            <a:ext cx="990091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Terminado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C8C236E6-4F45-468F-8858-EBC7E6A9CB83}"/>
              </a:ext>
            </a:extLst>
          </p:cNvPr>
          <p:cNvSpPr txBox="1"/>
          <p:nvPr/>
        </p:nvSpPr>
        <p:spPr>
          <a:xfrm>
            <a:off x="10579609" y="2540971"/>
            <a:ext cx="990091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Terminado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8623C142-97AA-480F-9361-8A9EFB9877C9}"/>
              </a:ext>
            </a:extLst>
          </p:cNvPr>
          <p:cNvSpPr txBox="1"/>
          <p:nvPr/>
        </p:nvSpPr>
        <p:spPr>
          <a:xfrm>
            <a:off x="6208778" y="2398462"/>
            <a:ext cx="990091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Terminado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D3CC288-D83F-4D37-A1FD-84646CD1C5F4}"/>
              </a:ext>
            </a:extLst>
          </p:cNvPr>
          <p:cNvSpPr txBox="1"/>
          <p:nvPr/>
        </p:nvSpPr>
        <p:spPr>
          <a:xfrm>
            <a:off x="4562349" y="2675461"/>
            <a:ext cx="990091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SI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CA4D34FD-CA80-42B9-A8BA-0004F5733387}"/>
              </a:ext>
            </a:extLst>
          </p:cNvPr>
          <p:cNvSpPr txBox="1"/>
          <p:nvPr/>
        </p:nvSpPr>
        <p:spPr>
          <a:xfrm>
            <a:off x="5693412" y="1985426"/>
            <a:ext cx="990091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rgbClr val="FFFFFF"/>
                </a:solidFill>
                <a:sym typeface="Helvetica Light"/>
              </a:rPr>
              <a:t>NO</a:t>
            </a:r>
            <a:endParaRPr lang="es-PE" sz="1200" dirty="0">
              <a:solidFill>
                <a:srgbClr val="FFFFFF"/>
              </a:solidFill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7C5AF01C-7A1C-4670-94C6-7591DAB4964A}"/>
              </a:ext>
            </a:extLst>
          </p:cNvPr>
          <p:cNvSpPr txBox="1"/>
          <p:nvPr/>
        </p:nvSpPr>
        <p:spPr>
          <a:xfrm>
            <a:off x="4547364" y="1569074"/>
            <a:ext cx="1548636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  <a:effectLst/>
              </a:rPr>
              <a:t>¿Requiere validación técnica?</a:t>
            </a:r>
            <a:endParaRPr lang="es-PE" sz="1200" dirty="0">
              <a:solidFill>
                <a:schemeClr val="bg1"/>
              </a:solidFill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331143D2-95CA-4619-BB9E-64DB23883112}"/>
              </a:ext>
            </a:extLst>
          </p:cNvPr>
          <p:cNvSpPr txBox="1"/>
          <p:nvPr/>
        </p:nvSpPr>
        <p:spPr>
          <a:xfrm>
            <a:off x="5800597" y="4062211"/>
            <a:ext cx="1515111" cy="2769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  <a:effectLst/>
              </a:rPr>
              <a:t>Evolutivo menor</a:t>
            </a:r>
            <a:endParaRPr lang="es-P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475254D0-97DC-470B-9D5F-008647E52C8B}"/>
              </a:ext>
            </a:extLst>
          </p:cNvPr>
          <p:cNvSpPr txBox="1">
            <a:spLocks/>
          </p:cNvSpPr>
          <p:nvPr/>
        </p:nvSpPr>
        <p:spPr>
          <a:xfrm>
            <a:off x="461476" y="2038822"/>
            <a:ext cx="5567680" cy="438983"/>
          </a:xfrm>
          <a:prstGeom prst="rect">
            <a:avLst/>
          </a:prstGeom>
          <a:effectLst/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es-MX" sz="1400" b="1" noProof="1">
                <a:solidFill>
                  <a:schemeClr val="bg1"/>
                </a:solidFill>
                <a:latin typeface="IBM Plex Sans"/>
              </a:rPr>
              <a:t>Demanda To Be: Criterios de Clasificación del tipo de Atención </a:t>
            </a:r>
            <a:endParaRPr lang="es-PE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048AD7-E4CE-4E72-A607-32B25AC32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86442"/>
              </p:ext>
            </p:extLst>
          </p:nvPr>
        </p:nvGraphicFramePr>
        <p:xfrm>
          <a:off x="345696" y="2508825"/>
          <a:ext cx="5750302" cy="39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844">
                  <a:extLst>
                    <a:ext uri="{9D8B030D-6E8A-4147-A177-3AD203B41FA5}">
                      <a16:colId xmlns:a16="http://schemas.microsoft.com/office/drawing/2014/main" val="1047267611"/>
                    </a:ext>
                  </a:extLst>
                </a:gridCol>
                <a:gridCol w="1077859">
                  <a:extLst>
                    <a:ext uri="{9D8B030D-6E8A-4147-A177-3AD203B41FA5}">
                      <a16:colId xmlns:a16="http://schemas.microsoft.com/office/drawing/2014/main" val="1401235603"/>
                    </a:ext>
                  </a:extLst>
                </a:gridCol>
                <a:gridCol w="1300206">
                  <a:extLst>
                    <a:ext uri="{9D8B030D-6E8A-4147-A177-3AD203B41FA5}">
                      <a16:colId xmlns:a16="http://schemas.microsoft.com/office/drawing/2014/main" val="2165435912"/>
                    </a:ext>
                  </a:extLst>
                </a:gridCol>
                <a:gridCol w="1080510">
                  <a:extLst>
                    <a:ext uri="{9D8B030D-6E8A-4147-A177-3AD203B41FA5}">
                      <a16:colId xmlns:a16="http://schemas.microsoft.com/office/drawing/2014/main" val="595042903"/>
                    </a:ext>
                  </a:extLst>
                </a:gridCol>
                <a:gridCol w="1028883">
                  <a:extLst>
                    <a:ext uri="{9D8B030D-6E8A-4147-A177-3AD203B41FA5}">
                      <a16:colId xmlns:a16="http://schemas.microsoft.com/office/drawing/2014/main" val="3206369163"/>
                    </a:ext>
                  </a:extLst>
                </a:gridCol>
              </a:tblGrid>
              <a:tr h="515316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dirty="0">
                          <a:latin typeface="+mj-lt"/>
                        </a:rPr>
                        <a:t> </a:t>
                      </a:r>
                      <a:r>
                        <a:rPr lang="es-PE" sz="1100" b="1" i="0" u="none" strike="noStrike" cap="none" spc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uFillTx/>
                          <a:latin typeface="+mj-lt"/>
                          <a:ea typeface="+mn-ea"/>
                          <a:cs typeface="+mn-cs"/>
                          <a:sym typeface="Helvetica Light"/>
                        </a:rPr>
                        <a:t>Criterios</a:t>
                      </a:r>
                    </a:p>
                  </a:txBody>
                  <a:tcPr marL="3660" marR="3660" marT="36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464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Iniciativas Estratégicas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4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Evolutivo  Mayor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4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Evolutivo Mayor (BAU)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4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dirty="0">
                          <a:solidFill>
                            <a:schemeClr val="bg1"/>
                          </a:solidFill>
                          <a:latin typeface="+mj-lt"/>
                        </a:rPr>
                        <a:t>Soporte por incidencia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4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44839"/>
                  </a:ext>
                </a:extLst>
              </a:tr>
              <a:tr h="1364979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100" dirty="0">
                          <a:latin typeface="+mj-lt"/>
                        </a:rPr>
                        <a:t>1. Descripción 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-4763" algn="l" fontAlgn="ctr"/>
                      <a:r>
                        <a:rPr lang="es-MX" sz="1100" dirty="0">
                          <a:latin typeface="+mj-lt"/>
                        </a:rPr>
                        <a:t>Proyectos transformacionales que implican cambios significativos y construcción de nueva solución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0" algn="l" fontAlgn="ctr"/>
                      <a:r>
                        <a:rPr lang="es-MX" sz="1100" dirty="0">
                          <a:latin typeface="+mj-lt"/>
                        </a:rPr>
                        <a:t>Mejoras significativas de cambios importantes en áreas específicas y construcción en producto existente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0" algn="l" fontAlgn="ctr"/>
                      <a:r>
                        <a:rPr lang="es-MX" sz="1100" dirty="0">
                          <a:latin typeface="+mj-lt"/>
                        </a:rPr>
                        <a:t>Construcción vinculado a producto existente, que implica ajustes menores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-4763" algn="l" fontAlgn="ctr"/>
                      <a:r>
                        <a:rPr lang="es-MX" sz="1100" dirty="0">
                          <a:latin typeface="+mj-lt"/>
                        </a:rPr>
                        <a:t>Solicitud y/o consulta de apoyo para resolver incidencias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4994743"/>
                  </a:ext>
                </a:extLst>
              </a:tr>
              <a:tr h="769049">
                <a:tc>
                  <a:txBody>
                    <a:bodyPr/>
                    <a:lstStyle/>
                    <a:p>
                      <a:pPr marL="119063" lvl="1" indent="-4763" algn="l" fontAlgn="ctr"/>
                      <a:r>
                        <a:rPr lang="es-PE" sz="1100" dirty="0">
                          <a:latin typeface="+mj-lt"/>
                        </a:rPr>
                        <a:t>2. Tipo de Requerimiento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0" algn="l" fontAlgn="ctr"/>
                      <a:r>
                        <a:rPr lang="es-MX" sz="1100" dirty="0">
                          <a:latin typeface="+mj-lt"/>
                        </a:rPr>
                        <a:t>Negocio requiere construcción de solución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0" algn="l" fontAlgn="ctr"/>
                      <a:r>
                        <a:rPr lang="es-MX" sz="1100" dirty="0">
                          <a:latin typeface="+mj-lt"/>
                        </a:rPr>
                        <a:t>Negocio requiere mejora de solución existente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0" algn="l" fontAlgn="ctr"/>
                      <a:r>
                        <a:rPr lang="es-MX" sz="1100" dirty="0">
                          <a:latin typeface="+mj-lt"/>
                        </a:rPr>
                        <a:t>Negocio requiere mejora de solución existente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0" algn="l" fontAlgn="ctr"/>
                      <a:r>
                        <a:rPr lang="es-PE" sz="1100" dirty="0">
                          <a:latin typeface="+mj-lt"/>
                        </a:rPr>
                        <a:t>Negocio requiere resolver consulta/ incidencia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454734"/>
                  </a:ext>
                </a:extLst>
              </a:tr>
              <a:tr h="407274">
                <a:tc>
                  <a:txBody>
                    <a:bodyPr/>
                    <a:lstStyle/>
                    <a:p>
                      <a:pPr marL="119063" lvl="1" indent="-4763" algn="l" fontAlgn="ctr"/>
                      <a:r>
                        <a:rPr lang="es-PE" sz="1100" dirty="0">
                          <a:latin typeface="+mj-lt"/>
                        </a:rPr>
                        <a:t>3. Producto de  datos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Nuevo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Existente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Existente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Existente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925753"/>
                  </a:ext>
                </a:extLst>
              </a:tr>
              <a:tr h="326705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100">
                          <a:latin typeface="+mj-lt"/>
                        </a:rPr>
                        <a:t>4. Esfuerzo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Alto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Ato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Bajo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Bajo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224565"/>
                  </a:ext>
                </a:extLst>
              </a:tr>
              <a:tr h="515566">
                <a:tc>
                  <a:txBody>
                    <a:bodyPr/>
                    <a:lstStyle/>
                    <a:p>
                      <a:pPr lvl="1" algn="l" fontAlgn="ctr"/>
                      <a:r>
                        <a:rPr lang="es-PE" sz="1100">
                          <a:latin typeface="+mj-lt"/>
                        </a:rPr>
                        <a:t>5. Temporalidad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&gt; 3 meses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0" algn="l" fontAlgn="ctr"/>
                      <a:r>
                        <a:rPr lang="es-PE" sz="1100" dirty="0">
                          <a:latin typeface="+mj-lt"/>
                        </a:rPr>
                        <a:t>&gt; 1000 horas de Ejecución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0325" lvl="1" indent="0" algn="l" fontAlgn="ctr"/>
                      <a:r>
                        <a:rPr lang="es-PE" sz="1100" dirty="0">
                          <a:latin typeface="+mj-lt"/>
                        </a:rPr>
                        <a:t>&lt; 1000 horas de Ejecución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60325" algn="l" fontAlgn="ctr"/>
                      <a:r>
                        <a:rPr lang="es-PE" sz="1100" dirty="0">
                          <a:latin typeface="+mj-lt"/>
                        </a:rPr>
                        <a:t>Horas de atención</a:t>
                      </a:r>
                    </a:p>
                  </a:txBody>
                  <a:tcPr marL="3660" marR="3660" marT="36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2482360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81F6EF8-C52E-4C54-ACD3-8E514BA233A0}"/>
              </a:ext>
            </a:extLst>
          </p:cNvPr>
          <p:cNvCxnSpPr>
            <a:cxnSpLocks/>
          </p:cNvCxnSpPr>
          <p:nvPr/>
        </p:nvCxnSpPr>
        <p:spPr>
          <a:xfrm>
            <a:off x="388620" y="2377219"/>
            <a:ext cx="5707380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14FE018-F9B8-47FC-98E2-DC24309A672F}"/>
              </a:ext>
            </a:extLst>
          </p:cNvPr>
          <p:cNvSpPr txBox="1">
            <a:spLocks/>
          </p:cNvSpPr>
          <p:nvPr/>
        </p:nvSpPr>
        <p:spPr>
          <a:xfrm>
            <a:off x="773639" y="2508825"/>
            <a:ext cx="920063" cy="438983"/>
          </a:xfrm>
          <a:prstGeom prst="rect">
            <a:avLst/>
          </a:prstGeom>
          <a:effectLst/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s-MX" sz="1000" b="1" noProof="1">
                <a:solidFill>
                  <a:schemeClr val="bg1"/>
                </a:solidFill>
                <a:latin typeface="Blogger Sans"/>
                <a:sym typeface="Helvetica Light"/>
              </a:rPr>
              <a:t>Tipos de </a:t>
            </a:r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s-MX" sz="1000" b="1" noProof="1">
                <a:solidFill>
                  <a:schemeClr val="bg1"/>
                </a:solidFill>
                <a:latin typeface="Blogger Sans"/>
                <a:sym typeface="Helvetica Light"/>
              </a:rPr>
              <a:t>Atención</a:t>
            </a:r>
            <a:endParaRPr lang="es-PE" sz="1000" b="1" noProof="1">
              <a:solidFill>
                <a:schemeClr val="bg1"/>
              </a:solidFill>
              <a:latin typeface="Blogger Sans"/>
              <a:sym typeface="Helvetica Light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A30A68D-B851-4271-96D7-3211021F4078}"/>
              </a:ext>
            </a:extLst>
          </p:cNvPr>
          <p:cNvGrpSpPr/>
          <p:nvPr/>
        </p:nvGrpSpPr>
        <p:grpSpPr>
          <a:xfrm>
            <a:off x="6692205" y="2558512"/>
            <a:ext cx="5154098" cy="3913622"/>
            <a:chOff x="6458164" y="2477232"/>
            <a:chExt cx="5388140" cy="391362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3C4B4B1C-C983-4FAE-B925-E488C76CC2D9}"/>
                </a:ext>
              </a:extLst>
            </p:cNvPr>
            <p:cNvSpPr/>
            <p:nvPr/>
          </p:nvSpPr>
          <p:spPr>
            <a:xfrm>
              <a:off x="6556588" y="2825632"/>
              <a:ext cx="2475863" cy="53199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Desarrollo de Modelos/Tableros/Productos de</a:t>
              </a:r>
            </a:p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 Datos e IA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E0E06351-4870-4291-A3B5-D5F09CDC86DB}"/>
                </a:ext>
              </a:extLst>
            </p:cNvPr>
            <p:cNvSpPr/>
            <p:nvPr/>
          </p:nvSpPr>
          <p:spPr>
            <a:xfrm>
              <a:off x="6556586" y="3411569"/>
              <a:ext cx="2475863" cy="3913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Desarrollo de Plataformas y Dominios (D4D)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AEDE5E20-1763-4108-A6EC-9D53E31AFA80}"/>
                </a:ext>
              </a:extLst>
            </p:cNvPr>
            <p:cNvSpPr/>
            <p:nvPr/>
          </p:nvSpPr>
          <p:spPr>
            <a:xfrm>
              <a:off x="6556586" y="3854385"/>
              <a:ext cx="2475863" cy="3715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Desarrollo de </a:t>
              </a:r>
              <a:r>
                <a:rPr kumimoji="0" lang="es-MX" sz="9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POCs</a:t>
              </a: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 y Pilotos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17E4AD3E-3006-4F33-BFF1-1092F9DF6691}"/>
                </a:ext>
              </a:extLst>
            </p:cNvPr>
            <p:cNvSpPr txBox="1"/>
            <p:nvPr/>
          </p:nvSpPr>
          <p:spPr>
            <a:xfrm>
              <a:off x="6903155" y="2575224"/>
              <a:ext cx="1938632" cy="2344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es-MX" sz="900" b="1" noProof="1">
                  <a:solidFill>
                    <a:schemeClr val="bg1"/>
                  </a:solidFill>
                  <a:latin typeface="IBM Plex Sans"/>
                </a:rPr>
                <a:t>1. Iniciativa Estratégica</a:t>
              </a:r>
              <a:endParaRPr lang="es-PE" sz="900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592488FB-A14D-42A1-8BF0-7F48E3523BCE}"/>
                </a:ext>
              </a:extLst>
            </p:cNvPr>
            <p:cNvSpPr txBox="1"/>
            <p:nvPr/>
          </p:nvSpPr>
          <p:spPr>
            <a:xfrm>
              <a:off x="9460297" y="2574132"/>
              <a:ext cx="1938632" cy="2344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es-MX" sz="900" b="1" noProof="1">
                  <a:solidFill>
                    <a:schemeClr val="bg1"/>
                  </a:solidFill>
                  <a:latin typeface="IBM Plex Sans"/>
                </a:rPr>
                <a:t>2. Evolutivo Mayor</a:t>
              </a:r>
              <a:endParaRPr lang="es-PE" sz="900" dirty="0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62E73807-341C-42C0-AC19-E45238E4394C}"/>
                </a:ext>
              </a:extLst>
            </p:cNvPr>
            <p:cNvSpPr/>
            <p:nvPr/>
          </p:nvSpPr>
          <p:spPr>
            <a:xfrm>
              <a:off x="9223617" y="2825632"/>
              <a:ext cx="2475863" cy="531994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Desarrollo de Modelos/Tableros/Productos de</a:t>
              </a:r>
            </a:p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 Datos e IA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E2708DB-1D8C-4B10-8512-6E235CFD033D}"/>
                </a:ext>
              </a:extLst>
            </p:cNvPr>
            <p:cNvSpPr/>
            <p:nvPr/>
          </p:nvSpPr>
          <p:spPr>
            <a:xfrm>
              <a:off x="9223615" y="3403828"/>
              <a:ext cx="2475863" cy="391301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Creación de nuevos dominios/subdominios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ABC00093-5656-4F53-B66C-25CA302706AC}"/>
                </a:ext>
              </a:extLst>
            </p:cNvPr>
            <p:cNvSpPr/>
            <p:nvPr/>
          </p:nvSpPr>
          <p:spPr>
            <a:xfrm>
              <a:off x="9223615" y="3845074"/>
              <a:ext cx="2475862" cy="371552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Modificación mayor de Modelos/Plataformas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7CB50CE1-E665-448D-853D-1BB1CF4D0C4E}"/>
                </a:ext>
              </a:extLst>
            </p:cNvPr>
            <p:cNvSpPr/>
            <p:nvPr/>
          </p:nvSpPr>
          <p:spPr>
            <a:xfrm>
              <a:off x="6556586" y="6046039"/>
              <a:ext cx="5142889" cy="250609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algn="ctr" defTabSz="821531" hangingPunct="0"/>
              <a:r>
                <a:rPr lang="es-MX" sz="900" dirty="0">
                  <a:solidFill>
                    <a:srgbClr val="FFFFFF"/>
                  </a:solidFill>
                  <a:sym typeface="Helvetica Light"/>
                </a:rPr>
                <a:t>Iniciativas internas COE</a:t>
              </a:r>
              <a:r>
                <a:rPr lang="es-MX" sz="900">
                  <a:solidFill>
                    <a:srgbClr val="FFFFFF"/>
                  </a:solidFill>
                  <a:sym typeface="Helvetica Light"/>
                </a:rPr>
                <a:t>/Tribu</a:t>
              </a:r>
              <a:endParaRPr lang="es-PE" sz="900" dirty="0">
                <a:solidFill>
                  <a:srgbClr val="FFFFFF"/>
                </a:solidFill>
                <a:sym typeface="Helvetica Light"/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D0508D9-4BBB-41CE-BCFC-C807FDA810DD}"/>
                </a:ext>
              </a:extLst>
            </p:cNvPr>
            <p:cNvSpPr txBox="1"/>
            <p:nvPr/>
          </p:nvSpPr>
          <p:spPr>
            <a:xfrm>
              <a:off x="6556586" y="5811746"/>
              <a:ext cx="5142889" cy="2344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s-MX" sz="900" b="1" noProof="1">
                  <a:solidFill>
                    <a:schemeClr val="bg1"/>
                  </a:solidFill>
                  <a:latin typeface="IBM Plex Sans"/>
                </a:rPr>
                <a:t>5. Iniciativas internas vinculadas a funciones</a:t>
              </a:r>
              <a:endParaRPr lang="es-PE" sz="900" dirty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04364573-3EFF-4C51-B870-E1E9D1295CC2}"/>
                </a:ext>
              </a:extLst>
            </p:cNvPr>
            <p:cNvSpPr/>
            <p:nvPr/>
          </p:nvSpPr>
          <p:spPr>
            <a:xfrm>
              <a:off x="6556588" y="4496312"/>
              <a:ext cx="2475863" cy="391301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Modificación menor de Modelos/Plataformas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7D08DB2C-8675-45C7-B847-73F0B2383EE6}"/>
                </a:ext>
              </a:extLst>
            </p:cNvPr>
            <p:cNvSpPr/>
            <p:nvPr/>
          </p:nvSpPr>
          <p:spPr>
            <a:xfrm>
              <a:off x="6556586" y="4951541"/>
              <a:ext cx="2475863" cy="371552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Ajuste a los Tableros Visuales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B5630299-8DEB-4C61-A7C9-8C37664D28AE}"/>
                </a:ext>
              </a:extLst>
            </p:cNvPr>
            <p:cNvSpPr/>
            <p:nvPr/>
          </p:nvSpPr>
          <p:spPr>
            <a:xfrm>
              <a:off x="6556586" y="5393429"/>
              <a:ext cx="2475863" cy="371552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Publicación de Tableros ya confeccionados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59B93F4-AEDA-458F-BDFE-0D751AF004E6}"/>
                </a:ext>
              </a:extLst>
            </p:cNvPr>
            <p:cNvSpPr txBox="1"/>
            <p:nvPr/>
          </p:nvSpPr>
          <p:spPr>
            <a:xfrm>
              <a:off x="6811715" y="4260704"/>
              <a:ext cx="1938632" cy="2344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es-MX" sz="900" b="1" noProof="1">
                  <a:solidFill>
                    <a:schemeClr val="bg1"/>
                  </a:solidFill>
                  <a:latin typeface="IBM Plex Sans"/>
                </a:rPr>
                <a:t>3. Evolutivo Menor</a:t>
              </a:r>
              <a:endParaRPr lang="es-PE" sz="900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16792F81-E8C0-4472-B435-1FCD89E14752}"/>
                </a:ext>
              </a:extLst>
            </p:cNvPr>
            <p:cNvSpPr txBox="1"/>
            <p:nvPr/>
          </p:nvSpPr>
          <p:spPr>
            <a:xfrm>
              <a:off x="9460297" y="4259612"/>
              <a:ext cx="1938632" cy="2344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ctr"/>
              <a:r>
                <a:rPr lang="es-MX" sz="900" b="1" noProof="1">
                  <a:solidFill>
                    <a:schemeClr val="bg1"/>
                  </a:solidFill>
                  <a:latin typeface="IBM Plex Sans"/>
                </a:rPr>
                <a:t>4. Soporte</a:t>
              </a:r>
              <a:endParaRPr lang="es-PE" sz="900" dirty="0"/>
            </a:p>
          </p:txBody>
        </p:sp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A344D953-905A-41B1-BB43-4F05F4BB63C0}"/>
                </a:ext>
              </a:extLst>
            </p:cNvPr>
            <p:cNvSpPr/>
            <p:nvPr/>
          </p:nvSpPr>
          <p:spPr>
            <a:xfrm>
              <a:off x="9223617" y="4496312"/>
              <a:ext cx="2475863" cy="391301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Inconsistencia o problema de información en Tableros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E7F2FC08-ECD7-4268-BE95-42C195F8419F}"/>
                </a:ext>
              </a:extLst>
            </p:cNvPr>
            <p:cNvSpPr/>
            <p:nvPr/>
          </p:nvSpPr>
          <p:spPr>
            <a:xfrm>
              <a:off x="9223615" y="4935576"/>
              <a:ext cx="2475863" cy="185776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Mantenimiento de Tableros Visuales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86DD5FB4-74F5-4947-9C4D-51C67F53B48B}"/>
                </a:ext>
              </a:extLst>
            </p:cNvPr>
            <p:cNvSpPr/>
            <p:nvPr/>
          </p:nvSpPr>
          <p:spPr>
            <a:xfrm>
              <a:off x="9223615" y="5393429"/>
              <a:ext cx="2475863" cy="371552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Acceso a Datos y Tableros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323EAEFD-3C87-4195-BFC9-45E1806DE837}"/>
                </a:ext>
              </a:extLst>
            </p:cNvPr>
            <p:cNvSpPr/>
            <p:nvPr/>
          </p:nvSpPr>
          <p:spPr>
            <a:xfrm>
              <a:off x="9223615" y="5154387"/>
              <a:ext cx="2475863" cy="185776"/>
            </a:xfrm>
            <a:prstGeom prst="rect">
              <a:avLst/>
            </a:prstGeom>
            <a:solidFill>
              <a:srgbClr val="0464C1"/>
            </a:solidFill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s-MX" sz="9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sym typeface="Helvetica Light"/>
                </a:rPr>
                <a:t>Ofuscamiento de la Información</a:t>
              </a:r>
              <a:endParaRPr kumimoji="0" lang="es-PE" sz="9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3D80AA09-F8EC-401D-9BAA-483389485673}"/>
                </a:ext>
              </a:extLst>
            </p:cNvPr>
            <p:cNvSpPr/>
            <p:nvPr/>
          </p:nvSpPr>
          <p:spPr>
            <a:xfrm>
              <a:off x="6458164" y="2477232"/>
              <a:ext cx="5388140" cy="391362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dash"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PE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endParaRPr>
            </a:p>
          </p:txBody>
        </p:sp>
      </p:grp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EC41B996-CF2A-4BC7-A852-2E092962FE03}"/>
              </a:ext>
            </a:extLst>
          </p:cNvPr>
          <p:cNvSpPr txBox="1">
            <a:spLocks/>
          </p:cNvSpPr>
          <p:nvPr/>
        </p:nvSpPr>
        <p:spPr>
          <a:xfrm>
            <a:off x="6692204" y="2069842"/>
            <a:ext cx="5432061" cy="438983"/>
          </a:xfrm>
          <a:prstGeom prst="rect">
            <a:avLst/>
          </a:prstGeom>
          <a:effectLst/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1400" b="1" noProof="1">
                <a:solidFill>
                  <a:schemeClr val="bg1"/>
                </a:solidFill>
                <a:latin typeface="IBM Plex Sans"/>
              </a:rPr>
              <a:t>Demanda AS IS: Definición de Modelos de Atención</a:t>
            </a:r>
            <a:endParaRPr lang="es-PE" sz="1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E96A5FA-45E5-4AD5-B77C-6AA9A5869687}"/>
              </a:ext>
            </a:extLst>
          </p:cNvPr>
          <p:cNvCxnSpPr>
            <a:cxnSpLocks/>
          </p:cNvCxnSpPr>
          <p:nvPr/>
        </p:nvCxnSpPr>
        <p:spPr>
          <a:xfrm>
            <a:off x="6692204" y="2377219"/>
            <a:ext cx="5154100" cy="0"/>
          </a:xfrm>
          <a:prstGeom prst="straightConnector1">
            <a:avLst/>
          </a:prstGeom>
          <a:noFill/>
          <a:ln w="28575" cap="flat">
            <a:solidFill>
              <a:schemeClr val="bg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7" name="object 3">
            <a:extLst>
              <a:ext uri="{FF2B5EF4-FFF2-40B4-BE49-F238E27FC236}">
                <a16:creationId xmlns:a16="http://schemas.microsoft.com/office/drawing/2014/main" id="{0B3B8482-7714-4C4F-96E5-0C3249CBF0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58" name="Text Placeholder 11">
            <a:extLst>
              <a:ext uri="{FF2B5EF4-FFF2-40B4-BE49-F238E27FC236}">
                <a16:creationId xmlns:a16="http://schemas.microsoft.com/office/drawing/2014/main" id="{61C8D456-592E-4515-A1F4-64D18E94FB9A}"/>
              </a:ext>
            </a:extLst>
          </p:cNvPr>
          <p:cNvSpPr txBox="1">
            <a:spLocks/>
          </p:cNvSpPr>
          <p:nvPr/>
        </p:nvSpPr>
        <p:spPr>
          <a:xfrm>
            <a:off x="2812321" y="831062"/>
            <a:ext cx="7075357" cy="438983"/>
          </a:xfrm>
          <a:prstGeom prst="rect">
            <a:avLst/>
          </a:prstGeom>
          <a:effectLst/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MX" sz="2400" b="1" noProof="1">
                <a:solidFill>
                  <a:srgbClr val="00FF9F"/>
                </a:solidFill>
                <a:latin typeface="IBM Plex Sans"/>
              </a:rPr>
              <a:t>Clasificación de la Demanda</a:t>
            </a:r>
            <a:endParaRPr lang="es-PE" sz="2400" b="1" i="0" u="none" strike="noStrike" kern="1200" cap="none" spc="0" normalizeH="0" baseline="0" noProof="1">
              <a:ln>
                <a:noFill/>
              </a:ln>
              <a:solidFill>
                <a:srgbClr val="00FF9F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597AA52-846B-4A76-998C-CD69EC368529}"/>
              </a:ext>
            </a:extLst>
          </p:cNvPr>
          <p:cNvSpPr txBox="1"/>
          <p:nvPr/>
        </p:nvSpPr>
        <p:spPr>
          <a:xfrm>
            <a:off x="622300" y="1188765"/>
            <a:ext cx="11153140" cy="60753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PE" sz="1600" dirty="0">
                <a:solidFill>
                  <a:schemeClr val="bg1"/>
                </a:solidFill>
                <a:latin typeface="Blogger Sans"/>
              </a:rPr>
              <a:t>Se han definido criterios para clasificar la demanda, con el objetivo de </a:t>
            </a:r>
            <a:r>
              <a:rPr lang="es-PE" sz="1600" b="1" dirty="0">
                <a:solidFill>
                  <a:schemeClr val="bg1"/>
                </a:solidFill>
                <a:latin typeface="Blogger Sans"/>
              </a:rPr>
              <a:t>canalizarla por flujos de atención diferenciados</a:t>
            </a:r>
            <a:r>
              <a:rPr lang="es-PE" sz="1600" dirty="0">
                <a:solidFill>
                  <a:schemeClr val="bg1"/>
                </a:solidFill>
                <a:latin typeface="Blogger Sans"/>
              </a:rPr>
              <a:t>. La demanda AS IS se clasifica en categorías, incluyendo la categoría de iniciativas internas relacionadas a funciones </a:t>
            </a:r>
            <a:r>
              <a:rPr lang="es-PE" sz="1600" dirty="0">
                <a:solidFill>
                  <a:schemeClr val="bg1"/>
                </a:solidFill>
                <a:effectLst/>
                <a:latin typeface="Blogger Sans"/>
                <a:ea typeface="Calibri" panose="020F0502020204030204" pitchFamily="34" charset="0"/>
                <a:cs typeface="Times New Roman" panose="02020603050405020304" pitchFamily="18" charset="0"/>
              </a:rPr>
              <a:t>propias del COE y la Tribu.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9F9DBC7-5396-4407-8C26-39D2D5994A0C}"/>
              </a:ext>
            </a:extLst>
          </p:cNvPr>
          <p:cNvGrpSpPr/>
          <p:nvPr/>
        </p:nvGrpSpPr>
        <p:grpSpPr>
          <a:xfrm>
            <a:off x="6230787" y="3918666"/>
            <a:ext cx="326355" cy="1185094"/>
            <a:chOff x="6190147" y="3671900"/>
            <a:chExt cx="402704" cy="1462340"/>
          </a:xfrm>
          <a:solidFill>
            <a:srgbClr val="00FF9F"/>
          </a:solidFill>
        </p:grpSpPr>
        <p:sp>
          <p:nvSpPr>
            <p:cNvPr id="60" name="Flecha: pentágono 59">
              <a:extLst>
                <a:ext uri="{FF2B5EF4-FFF2-40B4-BE49-F238E27FC236}">
                  <a16:creationId xmlns:a16="http://schemas.microsoft.com/office/drawing/2014/main" id="{2A983281-5751-4000-9D07-E442384FEAE3}"/>
                </a:ext>
              </a:extLst>
            </p:cNvPr>
            <p:cNvSpPr/>
            <p:nvPr/>
          </p:nvSpPr>
          <p:spPr>
            <a:xfrm>
              <a:off x="6246395" y="3671900"/>
              <a:ext cx="346456" cy="569867"/>
            </a:xfrm>
            <a:prstGeom prst="homePlate">
              <a:avLst/>
            </a:prstGeom>
            <a:grpFill/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PE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1" name="Flecha: pentágono 60">
              <a:extLst>
                <a:ext uri="{FF2B5EF4-FFF2-40B4-BE49-F238E27FC236}">
                  <a16:creationId xmlns:a16="http://schemas.microsoft.com/office/drawing/2014/main" id="{C6D5AA33-D9C5-4472-BD2A-59CFE3DBCA13}"/>
                </a:ext>
              </a:extLst>
            </p:cNvPr>
            <p:cNvSpPr/>
            <p:nvPr/>
          </p:nvSpPr>
          <p:spPr>
            <a:xfrm flipH="1">
              <a:off x="6190147" y="4564373"/>
              <a:ext cx="346456" cy="569867"/>
            </a:xfrm>
            <a:prstGeom prst="homePlate">
              <a:avLst/>
            </a:prstGeom>
            <a:grpFill/>
            <a:ln w="3175" cap="flat">
              <a:noFill/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PE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68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B11B2D09-EED8-4330-A106-2518E7150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F8C11C9-CD57-477D-9529-EAF7B888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289" y="479506"/>
            <a:ext cx="336342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s-PE" altLang="es-PE" sz="2400" b="1" dirty="0">
                <a:solidFill>
                  <a:srgbClr val="00FF9F"/>
                </a:solidFill>
                <a:latin typeface="IBM Plex Sans"/>
              </a:rPr>
              <a:t>Perfilamiento express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2D7A68F-8346-4052-82BE-4267F78AC502}"/>
              </a:ext>
            </a:extLst>
          </p:cNvPr>
          <p:cNvSpPr txBox="1"/>
          <p:nvPr/>
        </p:nvSpPr>
        <p:spPr>
          <a:xfrm>
            <a:off x="1684829" y="2690336"/>
            <a:ext cx="2729460" cy="147732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s-MX" dirty="0">
                <a:solidFill>
                  <a:schemeClr val="bg1"/>
                </a:solidFill>
                <a:latin typeface="Blogger Sans"/>
              </a:rPr>
              <a:t>Perfilamiento de todos los campos de la tabla</a:t>
            </a:r>
          </a:p>
          <a:p>
            <a:pPr algn="l"/>
            <a:endParaRPr lang="es-MX" sz="1800" b="0" i="0" u="none" strike="noStrike" baseline="0" dirty="0">
              <a:solidFill>
                <a:srgbClr val="FFFFFF"/>
              </a:solidFill>
              <a:latin typeface="ArialNova"/>
            </a:endParaRPr>
          </a:p>
          <a:p>
            <a:pPr algn="l"/>
            <a:r>
              <a:rPr lang="es-PE" sz="1800" b="0" i="0" u="none" strike="noStrike" baseline="0" dirty="0">
                <a:solidFill>
                  <a:srgbClr val="FFFFFF"/>
                </a:solidFill>
                <a:latin typeface="Consolas" panose="020B0609020204030204" pitchFamily="49" charset="0"/>
              </a:rPr>
              <a:t>Utiliza libreria ydata_profiling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DD56B8F-E762-4E63-B5CB-04BD0AD217A0}"/>
              </a:ext>
            </a:extLst>
          </p:cNvPr>
          <p:cNvGrpSpPr/>
          <p:nvPr/>
        </p:nvGrpSpPr>
        <p:grpSpPr>
          <a:xfrm>
            <a:off x="5099050" y="1127759"/>
            <a:ext cx="5914390" cy="4996182"/>
            <a:chOff x="5017770" y="1117599"/>
            <a:chExt cx="5914390" cy="4996182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BC7FD952-C9A3-49E3-892C-0DCD9B2B1730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1"/>
            <a:stretch/>
          </p:blipFill>
          <p:spPr>
            <a:xfrm>
              <a:off x="5017770" y="1117599"/>
              <a:ext cx="5914390" cy="2538963"/>
            </a:xfrm>
            <a:prstGeom prst="rect">
              <a:avLst/>
            </a:prstGeom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65904E71-4ABD-411B-AA1F-AF7CF46FFFE7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8"/>
            <a:stretch/>
          </p:blipFill>
          <p:spPr>
            <a:xfrm>
              <a:off x="5017770" y="3656562"/>
              <a:ext cx="5914390" cy="2457219"/>
            </a:xfrm>
            <a:prstGeom prst="rect">
              <a:avLst/>
            </a:prstGeom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</p:spPr>
        </p:pic>
      </p:grpSp>
    </p:spTree>
    <p:extLst>
      <p:ext uri="{BB962C8B-B14F-4D97-AF65-F5344CB8AC3E}">
        <p14:creationId xmlns:p14="http://schemas.microsoft.com/office/powerpoint/2010/main" val="155644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7CA9C-2064-48FF-6498-5A87D1B39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8F392D2F-A4DD-5A6C-E623-7FECAD9AD9C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DC48B8-B754-875C-86DF-9C893AB321AA}"/>
              </a:ext>
            </a:extLst>
          </p:cNvPr>
          <p:cNvSpPr txBox="1"/>
          <p:nvPr/>
        </p:nvSpPr>
        <p:spPr>
          <a:xfrm>
            <a:off x="2378634" y="251459"/>
            <a:ext cx="94247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 sz="3200" dirty="0">
                <a:solidFill>
                  <a:schemeClr val="bg1"/>
                </a:solidFill>
                <a:latin typeface="Blogger Sans"/>
              </a:rPr>
              <a:t>Visión Global: Dimensiones y Frentes de Trabajo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662FFDB-31EC-BCF1-43D3-0C31EFAA55F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1058320" y="5861370"/>
            <a:ext cx="1276212" cy="0"/>
          </a:xfrm>
          <a:prstGeom prst="line">
            <a:avLst/>
          </a:prstGeom>
          <a:ln w="146050" cap="rnd">
            <a:solidFill>
              <a:srgbClr val="00F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object 2">
            <a:extLst>
              <a:ext uri="{FF2B5EF4-FFF2-40B4-BE49-F238E27FC236}">
                <a16:creationId xmlns:a16="http://schemas.microsoft.com/office/drawing/2014/main" id="{163D6CFE-5300-E90F-CBF4-F7780E774BA6}"/>
              </a:ext>
            </a:extLst>
          </p:cNvPr>
          <p:cNvGrpSpPr/>
          <p:nvPr/>
        </p:nvGrpSpPr>
        <p:grpSpPr>
          <a:xfrm>
            <a:off x="304801" y="1317497"/>
            <a:ext cx="11212860" cy="5289043"/>
            <a:chOff x="6176771" y="1317497"/>
            <a:chExt cx="5344160" cy="4462463"/>
          </a:xfrm>
        </p:grpSpPr>
        <p:sp>
          <p:nvSpPr>
            <p:cNvPr id="68" name="object 3">
              <a:extLst>
                <a:ext uri="{FF2B5EF4-FFF2-40B4-BE49-F238E27FC236}">
                  <a16:creationId xmlns:a16="http://schemas.microsoft.com/office/drawing/2014/main" id="{3FF3CE8C-C34D-1588-22B4-C71BACB427C1}"/>
                </a:ext>
              </a:extLst>
            </p:cNvPr>
            <p:cNvSpPr/>
            <p:nvPr/>
          </p:nvSpPr>
          <p:spPr>
            <a:xfrm>
              <a:off x="6186296" y="1700720"/>
              <a:ext cx="5334635" cy="4079240"/>
            </a:xfrm>
            <a:custGeom>
              <a:avLst/>
              <a:gdLst/>
              <a:ahLst/>
              <a:cxnLst/>
              <a:rect l="l" t="t" r="r" b="b"/>
              <a:pathLst>
                <a:path w="5337809" h="4079240">
                  <a:moveTo>
                    <a:pt x="0" y="4079240"/>
                  </a:moveTo>
                  <a:lnTo>
                    <a:pt x="5337810" y="4079240"/>
                  </a:lnTo>
                  <a:lnTo>
                    <a:pt x="5337810" y="0"/>
                  </a:lnTo>
                  <a:lnTo>
                    <a:pt x="0" y="0"/>
                  </a:lnTo>
                  <a:lnTo>
                    <a:pt x="0" y="4079240"/>
                  </a:lnTo>
                  <a:close/>
                </a:path>
              </a:pathLst>
            </a:custGeom>
            <a:ln w="19050">
              <a:solidFill>
                <a:srgbClr val="00A8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 dirty="0"/>
            </a:p>
          </p:txBody>
        </p:sp>
        <p:sp>
          <p:nvSpPr>
            <p:cNvPr id="69" name="object 4">
              <a:extLst>
                <a:ext uri="{FF2B5EF4-FFF2-40B4-BE49-F238E27FC236}">
                  <a16:creationId xmlns:a16="http://schemas.microsoft.com/office/drawing/2014/main" id="{42C674F8-4915-3477-603F-DDD4B69880F0}"/>
                </a:ext>
              </a:extLst>
            </p:cNvPr>
            <p:cNvSpPr/>
            <p:nvPr/>
          </p:nvSpPr>
          <p:spPr>
            <a:xfrm>
              <a:off x="6176771" y="1317497"/>
              <a:ext cx="5344160" cy="383540"/>
            </a:xfrm>
            <a:custGeom>
              <a:avLst/>
              <a:gdLst/>
              <a:ahLst/>
              <a:cxnLst/>
              <a:rect l="l" t="t" r="r" b="b"/>
              <a:pathLst>
                <a:path w="5344159" h="383539">
                  <a:moveTo>
                    <a:pt x="5311902" y="0"/>
                  </a:moveTo>
                  <a:lnTo>
                    <a:pt x="31750" y="0"/>
                  </a:lnTo>
                  <a:lnTo>
                    <a:pt x="19395" y="2496"/>
                  </a:lnTo>
                  <a:lnTo>
                    <a:pt x="9302" y="9302"/>
                  </a:lnTo>
                  <a:lnTo>
                    <a:pt x="2496" y="19395"/>
                  </a:lnTo>
                  <a:lnTo>
                    <a:pt x="0" y="31750"/>
                  </a:lnTo>
                  <a:lnTo>
                    <a:pt x="0" y="351409"/>
                  </a:lnTo>
                  <a:lnTo>
                    <a:pt x="2496" y="363837"/>
                  </a:lnTo>
                  <a:lnTo>
                    <a:pt x="9302" y="373967"/>
                  </a:lnTo>
                  <a:lnTo>
                    <a:pt x="19395" y="380787"/>
                  </a:lnTo>
                  <a:lnTo>
                    <a:pt x="31750" y="383286"/>
                  </a:lnTo>
                  <a:lnTo>
                    <a:pt x="5311902" y="383286"/>
                  </a:lnTo>
                  <a:lnTo>
                    <a:pt x="5324276" y="380787"/>
                  </a:lnTo>
                  <a:lnTo>
                    <a:pt x="5334412" y="373967"/>
                  </a:lnTo>
                  <a:lnTo>
                    <a:pt x="5341262" y="363837"/>
                  </a:lnTo>
                  <a:lnTo>
                    <a:pt x="5343779" y="351409"/>
                  </a:lnTo>
                  <a:lnTo>
                    <a:pt x="5343779" y="31750"/>
                  </a:lnTo>
                  <a:lnTo>
                    <a:pt x="5341262" y="19395"/>
                  </a:lnTo>
                  <a:lnTo>
                    <a:pt x="5334412" y="9302"/>
                  </a:lnTo>
                  <a:lnTo>
                    <a:pt x="5324276" y="2496"/>
                  </a:lnTo>
                  <a:lnTo>
                    <a:pt x="5311902" y="0"/>
                  </a:lnTo>
                  <a:close/>
                </a:path>
              </a:pathLst>
            </a:custGeom>
            <a:solidFill>
              <a:srgbClr val="9C27AF"/>
            </a:solidFill>
            <a:ln>
              <a:solidFill>
                <a:srgbClr val="00A8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 dirty="0"/>
            </a:p>
          </p:txBody>
        </p:sp>
        <p:sp>
          <p:nvSpPr>
            <p:cNvPr id="70" name="object 5">
              <a:extLst>
                <a:ext uri="{FF2B5EF4-FFF2-40B4-BE49-F238E27FC236}">
                  <a16:creationId xmlns:a16="http://schemas.microsoft.com/office/drawing/2014/main" id="{FC5FC49C-79F9-A356-8F33-74C572B6503D}"/>
                </a:ext>
              </a:extLst>
            </p:cNvPr>
            <p:cNvSpPr/>
            <p:nvPr/>
          </p:nvSpPr>
          <p:spPr>
            <a:xfrm>
              <a:off x="6176771" y="1317497"/>
              <a:ext cx="5344160" cy="383540"/>
            </a:xfrm>
            <a:custGeom>
              <a:avLst/>
              <a:gdLst/>
              <a:ahLst/>
              <a:cxnLst/>
              <a:rect l="l" t="t" r="r" b="b"/>
              <a:pathLst>
                <a:path w="5344159" h="383539">
                  <a:moveTo>
                    <a:pt x="0" y="31750"/>
                  </a:moveTo>
                  <a:lnTo>
                    <a:pt x="2496" y="19395"/>
                  </a:lnTo>
                  <a:lnTo>
                    <a:pt x="9302" y="9302"/>
                  </a:lnTo>
                  <a:lnTo>
                    <a:pt x="19395" y="2496"/>
                  </a:lnTo>
                  <a:lnTo>
                    <a:pt x="31750" y="0"/>
                  </a:lnTo>
                  <a:lnTo>
                    <a:pt x="5311902" y="0"/>
                  </a:lnTo>
                  <a:lnTo>
                    <a:pt x="5324276" y="2496"/>
                  </a:lnTo>
                  <a:lnTo>
                    <a:pt x="5334412" y="9302"/>
                  </a:lnTo>
                  <a:lnTo>
                    <a:pt x="5341262" y="19395"/>
                  </a:lnTo>
                  <a:lnTo>
                    <a:pt x="5343779" y="31750"/>
                  </a:lnTo>
                  <a:lnTo>
                    <a:pt x="5343779" y="351409"/>
                  </a:lnTo>
                  <a:lnTo>
                    <a:pt x="5341262" y="363837"/>
                  </a:lnTo>
                  <a:lnTo>
                    <a:pt x="5334412" y="373967"/>
                  </a:lnTo>
                  <a:lnTo>
                    <a:pt x="5324276" y="380787"/>
                  </a:lnTo>
                  <a:lnTo>
                    <a:pt x="5311902" y="383286"/>
                  </a:lnTo>
                  <a:lnTo>
                    <a:pt x="31750" y="383286"/>
                  </a:lnTo>
                  <a:lnTo>
                    <a:pt x="19395" y="380787"/>
                  </a:lnTo>
                  <a:lnTo>
                    <a:pt x="9302" y="373967"/>
                  </a:lnTo>
                  <a:lnTo>
                    <a:pt x="2496" y="363837"/>
                  </a:lnTo>
                  <a:lnTo>
                    <a:pt x="0" y="351409"/>
                  </a:lnTo>
                  <a:lnTo>
                    <a:pt x="0" y="31750"/>
                  </a:lnTo>
                  <a:close/>
                </a:path>
              </a:pathLst>
            </a:custGeom>
            <a:ln w="9525">
              <a:solidFill>
                <a:srgbClr val="00A8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 dirty="0"/>
            </a:p>
          </p:txBody>
        </p:sp>
      </p:grpSp>
      <p:sp>
        <p:nvSpPr>
          <p:cNvPr id="42" name="object 12">
            <a:extLst>
              <a:ext uri="{FF2B5EF4-FFF2-40B4-BE49-F238E27FC236}">
                <a16:creationId xmlns:a16="http://schemas.microsoft.com/office/drawing/2014/main" id="{897C113F-71A0-A52C-B911-648DE284043A}"/>
              </a:ext>
            </a:extLst>
          </p:cNvPr>
          <p:cNvSpPr txBox="1"/>
          <p:nvPr/>
        </p:nvSpPr>
        <p:spPr>
          <a:xfrm>
            <a:off x="304801" y="1318532"/>
            <a:ext cx="11219305" cy="453141"/>
          </a:xfrm>
          <a:prstGeom prst="rect">
            <a:avLst/>
          </a:prstGeom>
          <a:solidFill>
            <a:srgbClr val="00A8FF"/>
          </a:solidFill>
        </p:spPr>
        <p:txBody>
          <a:bodyPr vert="horz" wrap="square" lIns="0" tIns="13335" rIns="0" bIns="0" rtlCol="0" anchor="t">
            <a:noAutofit/>
          </a:bodyPr>
          <a:lstStyle>
            <a:defPPr>
              <a:defRPr kern="0"/>
            </a:defPPr>
          </a:lstStyle>
          <a:p>
            <a:pPr marR="10795" algn="ctr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solidFill>
                  <a:srgbClr val="FFFFFF"/>
                </a:solidFill>
                <a:latin typeface="Arial"/>
                <a:cs typeface="Arial"/>
              </a:rPr>
              <a:t>TRANSFORMACIÓN DIGITAL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68F28AE5-6F02-34C8-9C5A-1D931B0D5928}"/>
              </a:ext>
            </a:extLst>
          </p:cNvPr>
          <p:cNvSpPr txBox="1"/>
          <p:nvPr/>
        </p:nvSpPr>
        <p:spPr>
          <a:xfrm>
            <a:off x="6366153" y="1940275"/>
            <a:ext cx="4802590" cy="257763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1.Delivery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70" dirty="0" err="1">
                <a:solidFill>
                  <a:srgbClr val="FFFFFF"/>
                </a:solidFill>
                <a:latin typeface="Arial"/>
                <a:cs typeface="Arial"/>
              </a:rPr>
              <a:t>Productos</a:t>
            </a:r>
            <a:r>
              <a:rPr sz="1400" b="1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8" name="object 28">
            <a:extLst>
              <a:ext uri="{FF2B5EF4-FFF2-40B4-BE49-F238E27FC236}">
                <a16:creationId xmlns:a16="http://schemas.microsoft.com/office/drawing/2014/main" id="{7CB056CC-FA84-9FD0-0FE3-322953F02B08}"/>
              </a:ext>
            </a:extLst>
          </p:cNvPr>
          <p:cNvSpPr txBox="1"/>
          <p:nvPr/>
        </p:nvSpPr>
        <p:spPr>
          <a:xfrm>
            <a:off x="6366153" y="3803701"/>
            <a:ext cx="4802590" cy="257764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400" b="1" spc="-60">
                <a:solidFill>
                  <a:srgbClr val="FFFFFF"/>
                </a:solidFill>
                <a:latin typeface="Arial"/>
                <a:cs typeface="Arial"/>
              </a:rPr>
              <a:t>2.Evolución</a:t>
            </a:r>
            <a:r>
              <a:rPr sz="1400" b="1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b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65" err="1">
                <a:solidFill>
                  <a:srgbClr val="FFFFFF"/>
                </a:solidFill>
                <a:latin typeface="Arial"/>
                <a:cs typeface="Arial"/>
              </a:rPr>
              <a:t>Soporte</a:t>
            </a:r>
            <a:r>
              <a:rPr sz="1400" b="1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70" err="1">
                <a:solidFill>
                  <a:srgbClr val="FFFFFF"/>
                </a:solidFill>
                <a:latin typeface="Arial"/>
                <a:cs typeface="Arial"/>
              </a:rPr>
              <a:t>Productos</a:t>
            </a:r>
            <a:r>
              <a:rPr sz="1400" b="1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9" name="object 29">
            <a:extLst>
              <a:ext uri="{FF2B5EF4-FFF2-40B4-BE49-F238E27FC236}">
                <a16:creationId xmlns:a16="http://schemas.microsoft.com/office/drawing/2014/main" id="{ADCECB85-11D2-89D2-786D-DFE2AB8EA0BA}"/>
              </a:ext>
            </a:extLst>
          </p:cNvPr>
          <p:cNvSpPr txBox="1"/>
          <p:nvPr/>
        </p:nvSpPr>
        <p:spPr>
          <a:xfrm>
            <a:off x="6366153" y="4270298"/>
            <a:ext cx="2218690" cy="117094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no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Atención</a:t>
            </a:r>
            <a:r>
              <a:rPr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solicitudes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soporte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1" name="object 31">
            <a:extLst>
              <a:ext uri="{FF2B5EF4-FFF2-40B4-BE49-F238E27FC236}">
                <a16:creationId xmlns:a16="http://schemas.microsoft.com/office/drawing/2014/main" id="{F60D8BC9-4620-4A2A-92D6-6DFD161F9B8A}"/>
              </a:ext>
            </a:extLst>
          </p:cNvPr>
          <p:cNvSpPr txBox="1"/>
          <p:nvPr/>
        </p:nvSpPr>
        <p:spPr>
          <a:xfrm>
            <a:off x="7991105" y="2374034"/>
            <a:ext cx="1449705" cy="109474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 anchor="t">
            <a:no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100" err="1">
                <a:solidFill>
                  <a:srgbClr val="FFFFFF"/>
                </a:solidFill>
                <a:latin typeface="Arial"/>
                <a:cs typeface="Arial"/>
              </a:rPr>
              <a:t>Ejecución</a:t>
            </a:r>
            <a:r>
              <a:rPr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err="1">
                <a:solidFill>
                  <a:srgbClr val="FFFFFF"/>
                </a:solidFill>
                <a:latin typeface="Arial"/>
                <a:cs typeface="Arial"/>
              </a:rPr>
              <a:t>Pilotos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2" name="object 32">
            <a:extLst>
              <a:ext uri="{FF2B5EF4-FFF2-40B4-BE49-F238E27FC236}">
                <a16:creationId xmlns:a16="http://schemas.microsoft.com/office/drawing/2014/main" id="{32D125ED-FE04-4A79-FCB5-8D5BDFB48FA2}"/>
              </a:ext>
            </a:extLst>
          </p:cNvPr>
          <p:cNvSpPr txBox="1"/>
          <p:nvPr/>
        </p:nvSpPr>
        <p:spPr>
          <a:xfrm>
            <a:off x="9616057" y="2370883"/>
            <a:ext cx="1417320" cy="109474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131445" rIns="0" bIns="0" rtlCol="0">
            <a:no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35"/>
              </a:spcBef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400685" marR="284480" indent="-108585">
              <a:lnSpc>
                <a:spcPct val="100000"/>
              </a:lnSpc>
            </a:pP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Desarrollo</a:t>
            </a:r>
            <a:r>
              <a:rPr sz="11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100" spc="-10" err="1">
                <a:solidFill>
                  <a:srgbClr val="FFFFFF"/>
                </a:solidFill>
                <a:latin typeface="Arial"/>
                <a:cs typeface="Arial"/>
              </a:rPr>
              <a:t>productos</a:t>
            </a: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3" name="object 33">
            <a:extLst>
              <a:ext uri="{FF2B5EF4-FFF2-40B4-BE49-F238E27FC236}">
                <a16:creationId xmlns:a16="http://schemas.microsoft.com/office/drawing/2014/main" id="{8D463649-A13F-D2BF-D630-84F33051C79C}"/>
              </a:ext>
            </a:extLst>
          </p:cNvPr>
          <p:cNvSpPr txBox="1"/>
          <p:nvPr/>
        </p:nvSpPr>
        <p:spPr>
          <a:xfrm>
            <a:off x="8960848" y="4270298"/>
            <a:ext cx="2207895" cy="117094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no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836930" marR="352425" indent="-476250">
              <a:lnSpc>
                <a:spcPct val="100000"/>
              </a:lnSpc>
            </a:pP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Evolutivos</a:t>
            </a:r>
            <a:r>
              <a:rPr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productos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4" name="object 34">
            <a:extLst>
              <a:ext uri="{FF2B5EF4-FFF2-40B4-BE49-F238E27FC236}">
                <a16:creationId xmlns:a16="http://schemas.microsoft.com/office/drawing/2014/main" id="{126BFA3D-47C5-4F25-F596-04F18F29375B}"/>
              </a:ext>
            </a:extLst>
          </p:cNvPr>
          <p:cNvSpPr txBox="1"/>
          <p:nvPr/>
        </p:nvSpPr>
        <p:spPr>
          <a:xfrm>
            <a:off x="6366153" y="2379749"/>
            <a:ext cx="1449705" cy="108902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0" rIns="0" bIns="0" rtlCol="0">
            <a:no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err="1">
                <a:solidFill>
                  <a:srgbClr val="FFFFFF"/>
                </a:solidFill>
                <a:latin typeface="Arial"/>
                <a:cs typeface="Arial"/>
              </a:rPr>
              <a:t>Ideación</a:t>
            </a:r>
            <a:r>
              <a:rPr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err="1">
                <a:solidFill>
                  <a:srgbClr val="FFFFFF"/>
                </a:solidFill>
                <a:latin typeface="Arial"/>
                <a:cs typeface="Arial"/>
              </a:rPr>
              <a:t>evaluación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err="1">
                <a:solidFill>
                  <a:srgbClr val="FFFFFF"/>
                </a:solidFill>
                <a:latin typeface="Arial"/>
                <a:cs typeface="Arial"/>
              </a:rPr>
              <a:t>iniciativas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DD5ECB7E-73DF-4579-C278-D99364B7DAEF}"/>
              </a:ext>
            </a:extLst>
          </p:cNvPr>
          <p:cNvSpPr txBox="1"/>
          <p:nvPr/>
        </p:nvSpPr>
        <p:spPr>
          <a:xfrm>
            <a:off x="576546" y="2370007"/>
            <a:ext cx="2541905" cy="145929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noAutofit/>
          </a:bodyPr>
          <a:lstStyle>
            <a:defPPr>
              <a:defRPr kern="0"/>
            </a:defPPr>
          </a:lstStyle>
          <a:p>
            <a:pPr marL="83185">
              <a:lnSpc>
                <a:spcPct val="100000"/>
              </a:lnSpc>
              <a:spcBef>
                <a:spcPts val="330"/>
              </a:spcBef>
            </a:pPr>
            <a:r>
              <a:rPr sz="1400" b="1" spc="-100">
                <a:solidFill>
                  <a:srgbClr val="FFFFFF"/>
                </a:solidFill>
                <a:latin typeface="Arial"/>
                <a:cs typeface="Arial"/>
              </a:rPr>
              <a:t>1.Experimentación</a:t>
            </a:r>
            <a:r>
              <a:rPr sz="1400" b="1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30" err="1">
                <a:solidFill>
                  <a:srgbClr val="FFFFFF"/>
                </a:solidFill>
                <a:latin typeface="Arial"/>
                <a:cs typeface="Arial"/>
              </a:rPr>
              <a:t>Innovación</a:t>
            </a:r>
            <a:endParaRPr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96BB6B6A-D027-4F81-4547-3F2A8503EBEC}"/>
              </a:ext>
            </a:extLst>
          </p:cNvPr>
          <p:cNvSpPr txBox="1"/>
          <p:nvPr/>
        </p:nvSpPr>
        <p:spPr>
          <a:xfrm>
            <a:off x="3208354" y="2370007"/>
            <a:ext cx="2541905" cy="1433694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noAutofit/>
          </a:bodyPr>
          <a:lstStyle>
            <a:defPPr>
              <a:defRPr kern="0"/>
            </a:defPPr>
          </a:lstStyle>
          <a:p>
            <a:pPr marL="653415">
              <a:lnSpc>
                <a:spcPct val="100000"/>
              </a:lnSpc>
              <a:spcBef>
                <a:spcPts val="330"/>
              </a:spcBef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sz="1400" b="1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Habilitadores</a:t>
            </a:r>
            <a:endParaRPr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C448E72D-9FEC-48E0-549A-3E67296B70D1}"/>
              </a:ext>
            </a:extLst>
          </p:cNvPr>
          <p:cNvSpPr txBox="1"/>
          <p:nvPr/>
        </p:nvSpPr>
        <p:spPr>
          <a:xfrm>
            <a:off x="599345" y="4000424"/>
            <a:ext cx="2541905" cy="2035173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spAutoFit/>
          </a:bodyPr>
          <a:lstStyle>
            <a:defPPr>
              <a:defRPr kern="0"/>
            </a:defPPr>
          </a:lstStyle>
          <a:p>
            <a:pPr marL="165100">
              <a:lnSpc>
                <a:spcPct val="100000"/>
              </a:lnSpc>
              <a:spcBef>
                <a:spcPts val="330"/>
              </a:spcBef>
            </a:pPr>
            <a:r>
              <a:rPr sz="1400" b="1" spc="-50">
                <a:solidFill>
                  <a:srgbClr val="FFFFFF"/>
                </a:solidFill>
                <a:latin typeface="Arial"/>
                <a:cs typeface="Arial"/>
              </a:rPr>
              <a:t>3.Gobierno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b="1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err="1">
                <a:solidFill>
                  <a:srgbClr val="FFFFFF"/>
                </a:solidFill>
                <a:latin typeface="Arial"/>
                <a:cs typeface="Arial"/>
              </a:rPr>
              <a:t>Capacidades</a:t>
            </a:r>
            <a:endParaRPr lang="en-US" sz="1400" b="1" spc="-10">
              <a:solidFill>
                <a:srgbClr val="FFFFFF"/>
              </a:solidFill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330"/>
              </a:spcBef>
            </a:pPr>
            <a:endParaRPr lang="es-PE" sz="1400" b="1" spc="-10">
              <a:solidFill>
                <a:srgbClr val="FFFFFF"/>
              </a:solidFill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330"/>
              </a:spcBef>
            </a:pPr>
            <a:endParaRPr lang="es-PE" sz="1400" b="1" spc="-10">
              <a:solidFill>
                <a:srgbClr val="FFFFFF"/>
              </a:solidFill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330"/>
              </a:spcBef>
            </a:pPr>
            <a:endParaRPr lang="es-PE" sz="1400" b="1" spc="-10">
              <a:solidFill>
                <a:srgbClr val="FFFFFF"/>
              </a:solidFill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330"/>
              </a:spcBef>
            </a:pPr>
            <a:endParaRPr lang="es-PE" sz="1400" b="1" spc="-10">
              <a:solidFill>
                <a:srgbClr val="FFFFFF"/>
              </a:solidFill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330"/>
              </a:spcBef>
            </a:pPr>
            <a:endParaRPr lang="es-PE" sz="1400" b="1" spc="-10">
              <a:solidFill>
                <a:srgbClr val="FFFFFF"/>
              </a:solidFill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330"/>
              </a:spcBef>
            </a:pPr>
            <a:endParaRPr lang="es-PE" sz="1400" b="1" spc="-10">
              <a:solidFill>
                <a:srgbClr val="FFFFFF"/>
              </a:solidFill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330"/>
              </a:spcBef>
            </a:pPr>
            <a:endParaRPr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5D445B73-4831-EFBD-A587-0C0534AAAA52}"/>
              </a:ext>
            </a:extLst>
          </p:cNvPr>
          <p:cNvSpPr txBox="1"/>
          <p:nvPr/>
        </p:nvSpPr>
        <p:spPr>
          <a:xfrm>
            <a:off x="3231153" y="4000423"/>
            <a:ext cx="2541905" cy="2035161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noAutofit/>
          </a:bodyPr>
          <a:lstStyle>
            <a:defPPr>
              <a:defRPr kern="0"/>
            </a:defPPr>
          </a:lstStyle>
          <a:p>
            <a:pPr marL="746125">
              <a:lnSpc>
                <a:spcPct val="100000"/>
              </a:lnSpc>
              <a:spcBef>
                <a:spcPts val="330"/>
              </a:spcBef>
            </a:pP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4.</a:t>
            </a:r>
            <a:r>
              <a:rPr lang="en-US" sz="1400" b="1" spc="-10">
                <a:solidFill>
                  <a:srgbClr val="FFFFFF"/>
                </a:solidFill>
                <a:latin typeface="Arial"/>
                <a:cs typeface="Arial"/>
              </a:rPr>
              <a:t>Ejecución</a:t>
            </a:r>
            <a:endParaRPr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DB26CDB4-E10F-708D-09B5-E24AC1554BBD}"/>
              </a:ext>
            </a:extLst>
          </p:cNvPr>
          <p:cNvSpPr txBox="1"/>
          <p:nvPr/>
        </p:nvSpPr>
        <p:spPr>
          <a:xfrm>
            <a:off x="781412" y="4465524"/>
            <a:ext cx="2178050" cy="5765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0" tIns="40005" rIns="0" bIns="0" rtlCol="0">
            <a:no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315"/>
              </a:spcBef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</a:pPr>
            <a:r>
              <a:rPr sz="1100" err="1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err="1">
                <a:solidFill>
                  <a:srgbClr val="FFFFFF"/>
                </a:solidFill>
                <a:latin typeface="Arial"/>
                <a:cs typeface="Arial"/>
              </a:rPr>
              <a:t>Especialidades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F0D3A0C1-D58F-E122-E548-35B2DDB4015F}"/>
              </a:ext>
            </a:extLst>
          </p:cNvPr>
          <p:cNvSpPr txBox="1"/>
          <p:nvPr/>
        </p:nvSpPr>
        <p:spPr>
          <a:xfrm>
            <a:off x="781412" y="5150816"/>
            <a:ext cx="2178050" cy="5765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0" tIns="40005" rIns="0" bIns="0" rtlCol="0">
            <a:no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315"/>
              </a:spcBef>
            </a:pPr>
            <a:endParaRPr sz="11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  <a:spcBef>
                <a:spcPts val="5"/>
              </a:spcBef>
            </a:pP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Plataformas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8A8302A0-39F6-A512-2B57-E100E9D92567}"/>
              </a:ext>
            </a:extLst>
          </p:cNvPr>
          <p:cNvSpPr txBox="1"/>
          <p:nvPr/>
        </p:nvSpPr>
        <p:spPr>
          <a:xfrm>
            <a:off x="758613" y="2822382"/>
            <a:ext cx="2178050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88900" rIns="0" bIns="0" rtlCol="0">
            <a:noAutofit/>
          </a:bodyPr>
          <a:lstStyle>
            <a:defPPr>
              <a:defRPr kern="0"/>
            </a:defPPr>
          </a:lstStyle>
          <a:p>
            <a:pPr marL="308610">
              <a:lnSpc>
                <a:spcPct val="100000"/>
              </a:lnSpc>
              <a:spcBef>
                <a:spcPts val="700"/>
              </a:spcBef>
            </a:pP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Experimentación</a:t>
            </a:r>
            <a:r>
              <a:rPr sz="11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>
                <a:solidFill>
                  <a:srgbClr val="FFFFFF"/>
                </a:solidFill>
                <a:latin typeface="Arial"/>
                <a:cs typeface="Arial"/>
              </a:rPr>
              <a:t>POCs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9A4C3C41-9BA0-83BC-83D0-FC03C1BB9195}"/>
              </a:ext>
            </a:extLst>
          </p:cNvPr>
          <p:cNvSpPr txBox="1"/>
          <p:nvPr/>
        </p:nvSpPr>
        <p:spPr>
          <a:xfrm>
            <a:off x="758613" y="3250346"/>
            <a:ext cx="2178050" cy="41084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33655" rIns="0" bIns="0" rtlCol="0">
            <a:norm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Investigación</a:t>
            </a:r>
            <a:r>
              <a:rPr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tendencias</a:t>
            </a:r>
            <a:r>
              <a:rPr sz="11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mercado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626B8F88-7E81-F502-009A-3AD1E4678658}"/>
              </a:ext>
            </a:extLst>
          </p:cNvPr>
          <p:cNvSpPr txBox="1"/>
          <p:nvPr/>
        </p:nvSpPr>
        <p:spPr>
          <a:xfrm>
            <a:off x="3371232" y="2817936"/>
            <a:ext cx="2178050" cy="36258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93980" rIns="0" bIns="0" rtlCol="0">
            <a:noAutofit/>
          </a:bodyPr>
          <a:lstStyle>
            <a:defPPr>
              <a:defRPr kern="0"/>
            </a:defPPr>
          </a:lstStyle>
          <a:p>
            <a:pPr marL="207010">
              <a:lnSpc>
                <a:spcPct val="100000"/>
              </a:lnSpc>
              <a:spcBef>
                <a:spcPts val="740"/>
              </a:spcBef>
            </a:pP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Frameworks</a:t>
            </a:r>
            <a:r>
              <a:rPr sz="11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err="1">
                <a:solidFill>
                  <a:srgbClr val="FFFFFF"/>
                </a:solidFill>
                <a:latin typeface="Arial"/>
                <a:cs typeface="Arial"/>
              </a:rPr>
              <a:t>Aceleradores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C371A8FF-FC86-0FAF-D355-02C48BB45BEB}"/>
              </a:ext>
            </a:extLst>
          </p:cNvPr>
          <p:cNvSpPr txBox="1"/>
          <p:nvPr/>
        </p:nvSpPr>
        <p:spPr>
          <a:xfrm>
            <a:off x="3405397" y="4465575"/>
            <a:ext cx="2178050" cy="35369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0" tIns="89535" rIns="0" bIns="0" rtlCol="0">
            <a:noAutofit/>
          </a:bodyPr>
          <a:lstStyle>
            <a:defPPr>
              <a:defRPr lang="es-PE" kern="0"/>
            </a:defPPr>
            <a:lvl1pPr marL="236854" algn="ctr">
              <a:lnSpc>
                <a:spcPct val="100000"/>
              </a:lnSpc>
              <a:spcBef>
                <a:spcPts val="705"/>
              </a:spcBef>
              <a:defRPr sz="1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Inteligencia Artificial</a:t>
            </a:r>
            <a:endParaRPr/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4076C7F5-5F73-FF83-CF59-105665BB0609}"/>
              </a:ext>
            </a:extLst>
          </p:cNvPr>
          <p:cNvSpPr txBox="1"/>
          <p:nvPr/>
        </p:nvSpPr>
        <p:spPr>
          <a:xfrm>
            <a:off x="3405397" y="4921885"/>
            <a:ext cx="2178050" cy="353695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0" tIns="89535" rIns="0" bIns="0" rtlCol="0">
            <a:noAutofit/>
          </a:bodyPr>
          <a:lstStyle>
            <a:defPPr>
              <a:defRPr kern="0"/>
            </a:defPPr>
          </a:lstStyle>
          <a:p>
            <a:pPr marL="236854" algn="ctr">
              <a:lnSpc>
                <a:spcPct val="100000"/>
              </a:lnSpc>
              <a:spcBef>
                <a:spcPts val="705"/>
              </a:spcBef>
            </a:pP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Analítica</a:t>
            </a:r>
            <a:r>
              <a:rPr lang="en-US" sz="110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object 26">
            <a:extLst>
              <a:ext uri="{FF2B5EF4-FFF2-40B4-BE49-F238E27FC236}">
                <a16:creationId xmlns:a16="http://schemas.microsoft.com/office/drawing/2014/main" id="{DB91982C-B1DE-8338-35DE-2DD7AEA5D96A}"/>
              </a:ext>
            </a:extLst>
          </p:cNvPr>
          <p:cNvSpPr txBox="1"/>
          <p:nvPr/>
        </p:nvSpPr>
        <p:spPr>
          <a:xfrm>
            <a:off x="3405397" y="5378196"/>
            <a:ext cx="2178050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89535" rIns="0" bIns="0" rtlCol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1100" spc="-10">
                <a:solidFill>
                  <a:srgbClr val="FFFFFF"/>
                </a:solidFill>
                <a:latin typeface="Arial"/>
                <a:cs typeface="Arial"/>
              </a:rPr>
              <a:t>Monitoreo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4BE577D3-7A8B-A196-7ECE-9B45CFDDB0AC}"/>
              </a:ext>
            </a:extLst>
          </p:cNvPr>
          <p:cNvSpPr txBox="1"/>
          <p:nvPr/>
        </p:nvSpPr>
        <p:spPr>
          <a:xfrm>
            <a:off x="3382598" y="3264672"/>
            <a:ext cx="2178050" cy="381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0" tIns="102870" rIns="0" bIns="0" rtlCol="0">
            <a:noAutofit/>
          </a:bodyPr>
          <a:lstStyle>
            <a:defPPr>
              <a:defRPr kern="0"/>
            </a:defPPr>
          </a:lstStyle>
          <a:p>
            <a:pPr marL="532765">
              <a:lnSpc>
                <a:spcPct val="100000"/>
              </a:lnSpc>
              <a:spcBef>
                <a:spcPts val="810"/>
              </a:spcBef>
            </a:pP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Gobierno</a:t>
            </a:r>
            <a:r>
              <a:rPr sz="1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>
                <a:solidFill>
                  <a:srgbClr val="FFFFFF"/>
                </a:solidFill>
                <a:latin typeface="Arial"/>
                <a:cs typeface="Arial"/>
              </a:rPr>
              <a:t>dato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61563721-8EB9-5351-B83E-81C4F0CF38CB}"/>
              </a:ext>
            </a:extLst>
          </p:cNvPr>
          <p:cNvSpPr txBox="1"/>
          <p:nvPr/>
        </p:nvSpPr>
        <p:spPr>
          <a:xfrm>
            <a:off x="576546" y="1947051"/>
            <a:ext cx="5196512" cy="25776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lang="en-US" sz="1400" b="1" spc="-40">
                <a:solidFill>
                  <a:srgbClr val="FFFFFF"/>
                </a:solidFill>
                <a:latin typeface="Arial"/>
                <a:cs typeface="Arial"/>
              </a:rPr>
              <a:t>IA/AD (</a:t>
            </a:r>
            <a:r>
              <a:rPr lang="en-US" sz="1400" b="1" spc="-40" err="1">
                <a:solidFill>
                  <a:srgbClr val="FFFFFF"/>
                </a:solidFill>
                <a:latin typeface="Arial"/>
                <a:cs typeface="Arial"/>
              </a:rPr>
              <a:t>Inteligencia</a:t>
            </a:r>
            <a:r>
              <a:rPr lang="en-US" sz="1400" b="1" spc="-40">
                <a:solidFill>
                  <a:srgbClr val="FFFFFF"/>
                </a:solidFill>
                <a:latin typeface="Arial"/>
                <a:cs typeface="Arial"/>
              </a:rPr>
              <a:t> Artificial y </a:t>
            </a:r>
            <a:r>
              <a:rPr lang="en-US" sz="1400" b="1" spc="-40" err="1">
                <a:solidFill>
                  <a:srgbClr val="FFFFFF"/>
                </a:solidFill>
                <a:latin typeface="Arial"/>
                <a:cs typeface="Arial"/>
              </a:rPr>
              <a:t>Analítica</a:t>
            </a:r>
            <a:r>
              <a:rPr lang="en-US" sz="1400" b="1" spc="-40">
                <a:solidFill>
                  <a:srgbClr val="FFFFFF"/>
                </a:solidFill>
                <a:latin typeface="Arial"/>
                <a:cs typeface="Arial"/>
              </a:rPr>
              <a:t> de Datos)</a:t>
            </a:r>
            <a:endParaRPr sz="140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92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EF266-1BC9-5A78-6C3F-471FB053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4011CE9A-98F7-AC21-F3C1-BC34C0D14A2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D16840-541E-3DA2-046C-DBD51F10C797}"/>
              </a:ext>
            </a:extLst>
          </p:cNvPr>
          <p:cNvSpPr txBox="1"/>
          <p:nvPr/>
        </p:nvSpPr>
        <p:spPr>
          <a:xfrm>
            <a:off x="2378634" y="251459"/>
            <a:ext cx="94247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 sz="3200">
                <a:solidFill>
                  <a:schemeClr val="bg1"/>
                </a:solidFill>
                <a:latin typeface="Blogger Sans"/>
              </a:rPr>
              <a:t>Frentes de Trabajo: IA/AD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Arco 1">
            <a:extLst>
              <a:ext uri="{FF2B5EF4-FFF2-40B4-BE49-F238E27FC236}">
                <a16:creationId xmlns:a16="http://schemas.microsoft.com/office/drawing/2014/main" id="{C82C4F6B-8287-08C9-73DE-ABAF7C9C77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06483" y="6174128"/>
            <a:ext cx="1757615" cy="1733130"/>
          </a:xfrm>
          <a:prstGeom prst="arc">
            <a:avLst>
              <a:gd name="adj1" fmla="val 16200000"/>
              <a:gd name="adj2" fmla="val 5379310"/>
            </a:avLst>
          </a:prstGeom>
          <a:ln w="155575" cap="rnd">
            <a:solidFill>
              <a:srgbClr val="00A8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A46B5CC-2D1C-A931-F029-10F8FA8C02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1058320" y="5861370"/>
            <a:ext cx="1276212" cy="0"/>
          </a:xfrm>
          <a:prstGeom prst="line">
            <a:avLst/>
          </a:prstGeom>
          <a:ln w="146050" cap="rnd">
            <a:solidFill>
              <a:srgbClr val="00F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>
            <a:extLst>
              <a:ext uri="{FF2B5EF4-FFF2-40B4-BE49-F238E27FC236}">
                <a16:creationId xmlns:a16="http://schemas.microsoft.com/office/drawing/2014/main" id="{97CAEB94-8659-36F4-6F3A-7A73B1DA9BEA}"/>
              </a:ext>
            </a:extLst>
          </p:cNvPr>
          <p:cNvSpPr txBox="1"/>
          <p:nvPr/>
        </p:nvSpPr>
        <p:spPr>
          <a:xfrm>
            <a:off x="1969770" y="1020749"/>
            <a:ext cx="2704465" cy="3683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72390" rIns="0" bIns="0" rtlCol="0" anchor="ctr">
            <a:noAutofit/>
          </a:bodyPr>
          <a:lstStyle>
            <a:defPPr>
              <a:defRPr kern="0"/>
            </a:defPPr>
          </a:lstStyle>
          <a:p>
            <a:pPr marL="87630">
              <a:lnSpc>
                <a:spcPct val="100000"/>
              </a:lnSpc>
              <a:spcBef>
                <a:spcPts val="570"/>
              </a:spcBef>
            </a:pPr>
            <a:r>
              <a:rPr sz="1400" b="1" spc="-55">
                <a:solidFill>
                  <a:srgbClr val="FFFFFF"/>
                </a:solidFill>
                <a:latin typeface="Arial"/>
                <a:cs typeface="Arial"/>
              </a:rPr>
              <a:t>1.Experimentación</a:t>
            </a:r>
            <a:r>
              <a:rPr sz="1400" b="1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>
                <a:solidFill>
                  <a:srgbClr val="FFFFFF"/>
                </a:solidFill>
                <a:latin typeface="Arial"/>
                <a:cs typeface="Arial"/>
              </a:rPr>
              <a:t>Innovación</a:t>
            </a:r>
            <a:endParaRPr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BC179CD-83B0-271F-D32B-297B8FF15C87}"/>
              </a:ext>
            </a:extLst>
          </p:cNvPr>
          <p:cNvSpPr txBox="1"/>
          <p:nvPr/>
        </p:nvSpPr>
        <p:spPr>
          <a:xfrm>
            <a:off x="585787" y="1015987"/>
            <a:ext cx="1307465" cy="377825"/>
          </a:xfrm>
          <a:prstGeom prst="rect">
            <a:avLst/>
          </a:prstGeom>
          <a:solidFill>
            <a:srgbClr val="00A8FF"/>
          </a:solidFill>
          <a:ln w="3175">
            <a:solidFill>
              <a:srgbClr val="00A8FF"/>
            </a:solidFill>
          </a:ln>
        </p:spPr>
        <p:txBody>
          <a:bodyPr vert="horz" wrap="square" lIns="0" tIns="74930" rIns="0" bIns="0" rtlCol="0">
            <a:noAutofit/>
          </a:bodyPr>
          <a:lstStyle>
            <a:defPPr>
              <a:defRPr kern="0"/>
            </a:defPPr>
          </a:lstStyle>
          <a:p>
            <a:pPr marL="95885">
              <a:lnSpc>
                <a:spcPct val="100000"/>
              </a:lnSpc>
              <a:spcBef>
                <a:spcPts val="590"/>
              </a:spcBef>
            </a:pPr>
            <a:r>
              <a:rPr sz="1400" b="1" spc="135">
                <a:solidFill>
                  <a:srgbClr val="FFFFFF"/>
                </a:solidFill>
                <a:latin typeface="Century Gothic"/>
                <a:cs typeface="Century Gothic"/>
              </a:rPr>
              <a:t>DIMENSIÓN</a:t>
            </a:r>
            <a:endParaRPr sz="1400">
              <a:latin typeface="Century Gothic"/>
              <a:cs typeface="Century Gothic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2A5E98-E875-C231-4191-B0F4AFBA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5546"/>
              </p:ext>
            </p:extLst>
          </p:nvPr>
        </p:nvGraphicFramePr>
        <p:xfrm>
          <a:off x="589642" y="1533071"/>
          <a:ext cx="10939982" cy="46351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38291">
                  <a:extLst>
                    <a:ext uri="{9D8B030D-6E8A-4147-A177-3AD203B41FA5}">
                      <a16:colId xmlns:a16="http://schemas.microsoft.com/office/drawing/2014/main" val="4201063620"/>
                    </a:ext>
                  </a:extLst>
                </a:gridCol>
                <a:gridCol w="2901691">
                  <a:extLst>
                    <a:ext uri="{9D8B030D-6E8A-4147-A177-3AD203B41FA5}">
                      <a16:colId xmlns:a16="http://schemas.microsoft.com/office/drawing/2014/main" val="1752606867"/>
                    </a:ext>
                  </a:extLst>
                </a:gridCol>
              </a:tblGrid>
              <a:tr h="489856"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SERVICIOS</a:t>
                      </a:r>
                      <a:endParaRPr lang="en-US"/>
                    </a:p>
                  </a:txBody>
                  <a:tcPr marT="86354"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8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CLIENTES</a:t>
                      </a:r>
                      <a:endParaRPr lang="en-US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T="86354">
                    <a:lnL w="57150">
                      <a:solidFill>
                        <a:schemeClr val="tx1"/>
                      </a:solidFill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70438"/>
                  </a:ext>
                </a:extLst>
              </a:tr>
              <a:tr h="3673919">
                <a:tc>
                  <a:txBody>
                    <a:bodyPr/>
                    <a:lstStyle/>
                    <a:p>
                      <a:pPr marL="90805" lvl="5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buNone/>
                      </a:pPr>
                      <a:endParaRPr lang="en-US" sz="1000" b="0" i="0" u="none" strike="noStrike" baseline="0" noProof="0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 fontAlgn="auto">
                        <a:buAutoNum type="arabicPeriod"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Necesidad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validar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aplicabilidad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técnica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una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tecnología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.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Solicitud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desarrollo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de POC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relacionado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con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una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iniciativa</a:t>
                      </a:r>
                      <a:endParaRPr lang="en-US" sz="1400" b="0" i="0" u="none" strike="noStrike" baseline="0" noProof="0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Resultados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y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documentación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sobre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POC para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inicio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de Piloto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en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caso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sea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necesario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y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acompañamiento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al Piloto.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Requerimientos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herramientas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sistemas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plataformas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externas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, y outsourcing.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Entrega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y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soporte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herramientas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sistemas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plataformas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externas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, y outsourcing.</a:t>
                      </a:r>
                    </a:p>
                    <a:p>
                      <a:pPr marL="228600" lvl="0" indent="-228600" algn="l">
                        <a:buAutoNum type="arabicPeriod"/>
                      </a:pP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Intercambio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de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información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y </a:t>
                      </a:r>
                      <a:r>
                        <a:rPr lang="en-US" sz="1400" b="0" i="0" u="none" strike="noStrike" baseline="0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metodologías</a:t>
                      </a:r>
                      <a:r>
                        <a:rPr lang="en-US" sz="1400" b="0" i="0" u="none" strike="noStrike" baseline="0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clave.</a:t>
                      </a:r>
                    </a:p>
                  </a:txBody>
                  <a:tcPr anchor="ctr">
                    <a:lnL w="57150">
                      <a:solidFill>
                        <a:schemeClr val="tx1"/>
                      </a:solidFill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141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59190B-2752-9604-5873-2EDEF21BF6D0}"/>
              </a:ext>
            </a:extLst>
          </p:cNvPr>
          <p:cNvSpPr txBox="1"/>
          <p:nvPr/>
        </p:nvSpPr>
        <p:spPr>
          <a:xfrm>
            <a:off x="1357294" y="3840081"/>
            <a:ext cx="2073247" cy="323646"/>
          </a:xfrm>
          <a:prstGeom prst="rect">
            <a:avLst/>
          </a:prstGeom>
          <a:solidFill>
            <a:srgbClr val="44546A"/>
          </a:solidFill>
          <a:ln w="3175" cap="flat">
            <a:solidFill>
              <a:srgbClr val="44546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/>
            <a:r>
              <a:rPr lang="en-US" sz="1400" b="1" err="1">
                <a:solidFill>
                  <a:schemeClr val="bg1"/>
                </a:solidFill>
                <a:latin typeface="Arial"/>
              </a:rPr>
              <a:t>Innovación</a:t>
            </a:r>
            <a:r>
              <a:rPr lang="en-US" sz="1400" b="1">
                <a:solidFill>
                  <a:schemeClr val="bg1"/>
                </a:solidFill>
                <a:latin typeface="Arial"/>
              </a:rPr>
              <a:t>, TD, TI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F6BF63-4BA4-F279-FBCF-292512A3CA54}"/>
              </a:ext>
            </a:extLst>
          </p:cNvPr>
          <p:cNvCxnSpPr>
            <a:cxnSpLocks/>
          </p:cNvCxnSpPr>
          <p:nvPr/>
        </p:nvCxnSpPr>
        <p:spPr>
          <a:xfrm flipV="1">
            <a:off x="3432995" y="3665001"/>
            <a:ext cx="831772" cy="363555"/>
          </a:xfrm>
          <a:prstGeom prst="bentConnector3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75D8FC-AEB7-D29A-67CE-9BD7F212C1DC}"/>
              </a:ext>
            </a:extLst>
          </p:cNvPr>
          <p:cNvSpPr txBox="1"/>
          <p:nvPr/>
        </p:nvSpPr>
        <p:spPr>
          <a:xfrm>
            <a:off x="4267584" y="3394815"/>
            <a:ext cx="1338790" cy="534802"/>
          </a:xfrm>
          <a:prstGeom prst="rect">
            <a:avLst/>
          </a:prstGeom>
          <a:solidFill>
            <a:srgbClr val="00FFA9"/>
          </a:solidFill>
          <a:ln w="3175" cap="flat">
            <a:solidFill>
              <a:srgbClr val="00FFA9"/>
            </a:solidFill>
            <a:miter lim="400000"/>
          </a:ln>
          <a:effectLst>
            <a:outerShdw blurRad="63500" dist="38100" dir="270000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1531"/>
            <a:r>
              <a:rPr lang="en-US" sz="1400" b="1" dirty="0">
                <a:solidFill>
                  <a:schemeClr val="bg1"/>
                </a:solidFill>
                <a:latin typeface="Arial"/>
              </a:rPr>
              <a:t>IA/AD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360A8A-5961-A384-C52E-0A7B200D3818}"/>
              </a:ext>
            </a:extLst>
          </p:cNvPr>
          <p:cNvCxnSpPr/>
          <p:nvPr/>
        </p:nvCxnSpPr>
        <p:spPr>
          <a:xfrm flipH="1">
            <a:off x="4888614" y="3050672"/>
            <a:ext cx="5632" cy="338707"/>
          </a:xfrm>
          <a:prstGeom prst="straightConnector1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B5746C-F55D-C7C7-D960-76FBE4852EF9}"/>
              </a:ext>
            </a:extLst>
          </p:cNvPr>
          <p:cNvCxnSpPr/>
          <p:nvPr/>
        </p:nvCxnSpPr>
        <p:spPr>
          <a:xfrm flipH="1">
            <a:off x="4518957" y="3047022"/>
            <a:ext cx="3673" cy="345195"/>
          </a:xfrm>
          <a:prstGeom prst="straightConnector1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E4C9A1-FBE5-B5F4-8015-362F9105EA97}"/>
              </a:ext>
            </a:extLst>
          </p:cNvPr>
          <p:cNvCxnSpPr>
            <a:cxnSpLocks/>
          </p:cNvCxnSpPr>
          <p:nvPr/>
        </p:nvCxnSpPr>
        <p:spPr>
          <a:xfrm flipH="1">
            <a:off x="4527518" y="3047021"/>
            <a:ext cx="363266" cy="2725"/>
          </a:xfrm>
          <a:prstGeom prst="straightConnector1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869B7D-ABCA-8786-39F7-7CA77FD8BA66}"/>
              </a:ext>
            </a:extLst>
          </p:cNvPr>
          <p:cNvCxnSpPr/>
          <p:nvPr/>
        </p:nvCxnSpPr>
        <p:spPr>
          <a:xfrm>
            <a:off x="5197399" y="2732499"/>
            <a:ext cx="1587" cy="660400"/>
          </a:xfrm>
          <a:prstGeom prst="straightConnector1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9770EA-4CA0-61F0-5D3D-DB037F7B2D5D}"/>
              </a:ext>
            </a:extLst>
          </p:cNvPr>
          <p:cNvSpPr txBox="1"/>
          <p:nvPr/>
        </p:nvSpPr>
        <p:spPr>
          <a:xfrm>
            <a:off x="1357294" y="3133643"/>
            <a:ext cx="2073247" cy="323646"/>
          </a:xfrm>
          <a:prstGeom prst="rect">
            <a:avLst/>
          </a:prstGeom>
          <a:solidFill>
            <a:srgbClr val="44546A"/>
          </a:solidFill>
          <a:ln w="3175" cap="flat">
            <a:solidFill>
              <a:srgbClr val="44546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/>
            <a:r>
              <a:rPr lang="en-US" sz="1400" b="1" err="1">
                <a:solidFill>
                  <a:schemeClr val="bg1"/>
                </a:solidFill>
                <a:latin typeface="Arial"/>
                <a:cs typeface="Arial"/>
              </a:rPr>
              <a:t>Áreas</a:t>
            </a: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US" sz="1400" b="1" err="1">
                <a:solidFill>
                  <a:schemeClr val="bg1"/>
                </a:solidFill>
                <a:latin typeface="Arial"/>
                <a:cs typeface="Arial"/>
              </a:rPr>
              <a:t>negocio</a:t>
            </a:r>
            <a:endParaRPr lang="en-US" sz="140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E919BB-5185-7EE4-062B-DF90222899DE}"/>
              </a:ext>
            </a:extLst>
          </p:cNvPr>
          <p:cNvSpPr txBox="1"/>
          <p:nvPr/>
        </p:nvSpPr>
        <p:spPr>
          <a:xfrm>
            <a:off x="3897293" y="2303608"/>
            <a:ext cx="2073247" cy="539090"/>
          </a:xfrm>
          <a:prstGeom prst="rect">
            <a:avLst/>
          </a:prstGeom>
          <a:solidFill>
            <a:srgbClr val="44546A"/>
          </a:solidFill>
          <a:ln w="3175" cap="flat">
            <a:solidFill>
              <a:srgbClr val="44546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/>
            <a:r>
              <a:rPr lang="en-US" sz="1400" b="1" dirty="0" err="1">
                <a:solidFill>
                  <a:schemeClr val="bg1"/>
                </a:solidFill>
                <a:latin typeface="Arial"/>
              </a:rPr>
              <a:t>Mejores</a:t>
            </a:r>
            <a:r>
              <a:rPr lang="en-US" sz="1400" b="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/>
              </a:rPr>
              <a:t>practicas</a:t>
            </a:r>
            <a:r>
              <a:rPr lang="en-US" sz="1400" b="1" dirty="0">
                <a:solidFill>
                  <a:schemeClr val="bg1"/>
                </a:solidFill>
                <a:latin typeface="Arial"/>
              </a:rPr>
              <a:t> del mercado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97324A-D8CC-A0AC-6646-20C748AF2D82}"/>
              </a:ext>
            </a:extLst>
          </p:cNvPr>
          <p:cNvSpPr txBox="1"/>
          <p:nvPr/>
        </p:nvSpPr>
        <p:spPr>
          <a:xfrm>
            <a:off x="3682981" y="4808455"/>
            <a:ext cx="2327247" cy="323646"/>
          </a:xfrm>
          <a:prstGeom prst="rect">
            <a:avLst/>
          </a:prstGeom>
          <a:solidFill>
            <a:srgbClr val="44546A"/>
          </a:solidFill>
          <a:ln w="3175" cap="flat">
            <a:solidFill>
              <a:srgbClr val="44546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/>
            <a:r>
              <a:rPr lang="en-US" sz="1400" b="1" err="1">
                <a:solidFill>
                  <a:schemeClr val="bg1"/>
                </a:solidFill>
                <a:latin typeface="Arial"/>
              </a:rPr>
              <a:t>Proveedores</a:t>
            </a:r>
            <a:endParaRPr lang="en-US" sz="1400" b="1">
              <a:solidFill>
                <a:schemeClr val="bg1"/>
              </a:solidFill>
              <a:latin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5B81CF-3CB7-A01D-54EA-C3BEAA80CD21}"/>
              </a:ext>
            </a:extLst>
          </p:cNvPr>
          <p:cNvSpPr txBox="1"/>
          <p:nvPr/>
        </p:nvSpPr>
        <p:spPr>
          <a:xfrm>
            <a:off x="6167958" y="3397893"/>
            <a:ext cx="922465" cy="545587"/>
          </a:xfrm>
          <a:prstGeom prst="rect">
            <a:avLst/>
          </a:prstGeom>
          <a:solidFill>
            <a:srgbClr val="44546A"/>
          </a:solidFill>
          <a:ln w="3175" cap="flat">
            <a:solidFill>
              <a:srgbClr val="44546A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1531"/>
            <a:r>
              <a:rPr lang="en-US" sz="1400" b="1" dirty="0">
                <a:solidFill>
                  <a:schemeClr val="bg1"/>
                </a:solidFill>
                <a:latin typeface="Arial"/>
              </a:rPr>
              <a:t>TD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EC7F8A-369D-3CD6-7FF2-DD91EA0A34AA}"/>
              </a:ext>
            </a:extLst>
          </p:cNvPr>
          <p:cNvCxnSpPr>
            <a:cxnSpLocks/>
          </p:cNvCxnSpPr>
          <p:nvPr/>
        </p:nvCxnSpPr>
        <p:spPr>
          <a:xfrm flipV="1">
            <a:off x="5608620" y="3698943"/>
            <a:ext cx="557930" cy="2604"/>
          </a:xfrm>
          <a:prstGeom prst="straightConnector1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AF40B3-5491-BD24-44F9-7612B49A34CF}"/>
              </a:ext>
            </a:extLst>
          </p:cNvPr>
          <p:cNvCxnSpPr>
            <a:cxnSpLocks/>
          </p:cNvCxnSpPr>
          <p:nvPr/>
        </p:nvCxnSpPr>
        <p:spPr>
          <a:xfrm>
            <a:off x="3432996" y="3290368"/>
            <a:ext cx="831771" cy="366694"/>
          </a:xfrm>
          <a:prstGeom prst="bentConnector3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79D621-CCAF-EF53-2750-69D0A391C72B}"/>
              </a:ext>
            </a:extLst>
          </p:cNvPr>
          <p:cNvCxnSpPr>
            <a:cxnSpLocks/>
          </p:cNvCxnSpPr>
          <p:nvPr/>
        </p:nvCxnSpPr>
        <p:spPr>
          <a:xfrm flipV="1">
            <a:off x="4561291" y="3943202"/>
            <a:ext cx="13646" cy="839444"/>
          </a:xfrm>
          <a:prstGeom prst="straightConnector1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C29BF4-DF9A-EF05-00CF-526B7BBDF3BF}"/>
              </a:ext>
            </a:extLst>
          </p:cNvPr>
          <p:cNvSpPr txBox="1"/>
          <p:nvPr/>
        </p:nvSpPr>
        <p:spPr>
          <a:xfrm>
            <a:off x="7479436" y="761999"/>
            <a:ext cx="2743199" cy="36575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68C97-4760-525F-C50F-7279AE0F8B85}"/>
              </a:ext>
            </a:extLst>
          </p:cNvPr>
          <p:cNvSpPr txBox="1"/>
          <p:nvPr/>
        </p:nvSpPr>
        <p:spPr>
          <a:xfrm>
            <a:off x="4586796" y="2928348"/>
            <a:ext cx="236738" cy="246702"/>
          </a:xfrm>
          <a:prstGeom prst="rect">
            <a:avLst/>
          </a:prstGeom>
          <a:solidFill>
            <a:srgbClr val="34383B"/>
          </a:solidFill>
          <a:ln w="28575" cap="flat">
            <a:solidFill>
              <a:srgbClr val="00FFA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 hangingPunct="0"/>
            <a:r>
              <a:rPr lang="en-US" sz="900">
                <a:solidFill>
                  <a:srgbClr val="FFFFFF"/>
                </a:solidFill>
                <a:latin typeface="Arial"/>
              </a:rPr>
              <a:t>1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1C574-5FE0-7F4C-4AD7-B45EE945A31B}"/>
              </a:ext>
            </a:extLst>
          </p:cNvPr>
          <p:cNvSpPr txBox="1"/>
          <p:nvPr/>
        </p:nvSpPr>
        <p:spPr>
          <a:xfrm>
            <a:off x="3728622" y="3542387"/>
            <a:ext cx="236738" cy="246702"/>
          </a:xfrm>
          <a:prstGeom prst="rect">
            <a:avLst/>
          </a:prstGeom>
          <a:solidFill>
            <a:srgbClr val="34383B"/>
          </a:solidFill>
          <a:ln w="28575" cap="flat">
            <a:solidFill>
              <a:srgbClr val="00FFA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 hangingPunct="0"/>
            <a:r>
              <a:rPr lang="en-US" sz="90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85E34-F12F-D768-FB71-F60E1BA4C3C1}"/>
              </a:ext>
            </a:extLst>
          </p:cNvPr>
          <p:cNvSpPr txBox="1"/>
          <p:nvPr/>
        </p:nvSpPr>
        <p:spPr>
          <a:xfrm>
            <a:off x="5733495" y="3579377"/>
            <a:ext cx="236738" cy="246702"/>
          </a:xfrm>
          <a:prstGeom prst="rect">
            <a:avLst/>
          </a:prstGeom>
          <a:solidFill>
            <a:srgbClr val="34383B"/>
          </a:solidFill>
          <a:ln w="28575" cap="flat">
            <a:solidFill>
              <a:srgbClr val="00FFA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 hangingPunct="0"/>
            <a:r>
              <a:rPr lang="en-US" sz="900">
                <a:solidFill>
                  <a:srgbClr val="FFFFFF"/>
                </a:solidFill>
                <a:latin typeface="Arial"/>
              </a:rPr>
              <a:t>3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041F0-BAD4-97CC-B3BA-1BA960BB8ADE}"/>
              </a:ext>
            </a:extLst>
          </p:cNvPr>
          <p:cNvSpPr txBox="1"/>
          <p:nvPr/>
        </p:nvSpPr>
        <p:spPr>
          <a:xfrm>
            <a:off x="4424038" y="4245202"/>
            <a:ext cx="236738" cy="246702"/>
          </a:xfrm>
          <a:prstGeom prst="rect">
            <a:avLst/>
          </a:prstGeom>
          <a:solidFill>
            <a:srgbClr val="34383B"/>
          </a:solidFill>
          <a:ln w="28575" cap="flat">
            <a:solidFill>
              <a:srgbClr val="00FFA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 hangingPunct="0"/>
            <a:r>
              <a:rPr lang="en-US" sz="900">
                <a:solidFill>
                  <a:srgbClr val="FFFFFF"/>
                </a:solidFill>
                <a:latin typeface="Arial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EA83C-4D39-6696-264A-C34F12CE2728}"/>
              </a:ext>
            </a:extLst>
          </p:cNvPr>
          <p:cNvSpPr txBox="1"/>
          <p:nvPr/>
        </p:nvSpPr>
        <p:spPr>
          <a:xfrm>
            <a:off x="5082466" y="2965338"/>
            <a:ext cx="236738" cy="246702"/>
          </a:xfrm>
          <a:prstGeom prst="rect">
            <a:avLst/>
          </a:prstGeom>
          <a:solidFill>
            <a:srgbClr val="34383B"/>
          </a:solidFill>
          <a:ln w="28575" cap="flat">
            <a:solidFill>
              <a:srgbClr val="00FFA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 hangingPunct="0"/>
            <a:r>
              <a:rPr lang="en-US" sz="900">
                <a:solidFill>
                  <a:srgbClr val="FFFFFF"/>
                </a:solidFill>
                <a:latin typeface="Arial"/>
              </a:rPr>
              <a:t>6</a:t>
            </a:r>
          </a:p>
        </p:txBody>
      </p:sp>
      <p:cxnSp>
        <p:nvCxnSpPr>
          <p:cNvPr id="30" name="Straight Arrow Connector 33">
            <a:extLst>
              <a:ext uri="{FF2B5EF4-FFF2-40B4-BE49-F238E27FC236}">
                <a16:creationId xmlns:a16="http://schemas.microsoft.com/office/drawing/2014/main" id="{5CEBC8E9-4E82-C919-1852-8EE3160E1656}"/>
              </a:ext>
            </a:extLst>
          </p:cNvPr>
          <p:cNvCxnSpPr>
            <a:cxnSpLocks/>
          </p:cNvCxnSpPr>
          <p:nvPr/>
        </p:nvCxnSpPr>
        <p:spPr>
          <a:xfrm>
            <a:off x="5200835" y="3943202"/>
            <a:ext cx="0" cy="839444"/>
          </a:xfrm>
          <a:prstGeom prst="straightConnector1">
            <a:avLst/>
          </a:prstGeom>
          <a:noFill/>
          <a:ln w="12700" cap="flat">
            <a:solidFill>
              <a:srgbClr val="00FFA9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DAD59D-120C-B3F2-44ED-BA740C04FEDE}"/>
              </a:ext>
            </a:extLst>
          </p:cNvPr>
          <p:cNvSpPr txBox="1"/>
          <p:nvPr/>
        </p:nvSpPr>
        <p:spPr>
          <a:xfrm>
            <a:off x="5075068" y="4119436"/>
            <a:ext cx="236738" cy="246702"/>
          </a:xfrm>
          <a:prstGeom prst="rect">
            <a:avLst/>
          </a:prstGeom>
          <a:solidFill>
            <a:srgbClr val="34383B"/>
          </a:solidFill>
          <a:ln w="28575" cap="flat">
            <a:solidFill>
              <a:srgbClr val="00FFA9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821531" hangingPunct="0"/>
            <a:r>
              <a:rPr lang="en-US" sz="900">
                <a:solidFill>
                  <a:srgbClr val="FFFFFF"/>
                </a:solidFill>
                <a:latin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8479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53958-C4EE-A12E-3C1C-24EE7E61E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E7EC83AE-1205-3B61-34D2-D7DA378E937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1AE8E4-6A73-25C8-F11D-D61FF237B0A5}"/>
              </a:ext>
            </a:extLst>
          </p:cNvPr>
          <p:cNvSpPr txBox="1"/>
          <p:nvPr/>
        </p:nvSpPr>
        <p:spPr>
          <a:xfrm>
            <a:off x="2378634" y="251459"/>
            <a:ext cx="94247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 sz="3200">
                <a:solidFill>
                  <a:schemeClr val="bg1"/>
                </a:solidFill>
                <a:latin typeface="Blogger Sans"/>
              </a:rPr>
              <a:t>Ventajas y Desventajas al incluir IA/AD a Transformación </a:t>
            </a: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026" name="Picture 2" descr="Imagen generada">
            <a:extLst>
              <a:ext uri="{FF2B5EF4-FFF2-40B4-BE49-F238E27FC236}">
                <a16:creationId xmlns:a16="http://schemas.microsoft.com/office/drawing/2014/main" id="{4BFF16BE-A390-FAE9-9F2C-110E60E3B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6" t="17778" r="15455" b="16161"/>
          <a:stretch/>
        </p:blipFill>
        <p:spPr bwMode="auto">
          <a:xfrm>
            <a:off x="0" y="2053447"/>
            <a:ext cx="2720150" cy="260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62713C0-6150-E047-F92F-4DC375BBD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87662"/>
              </p:ext>
            </p:extLst>
          </p:nvPr>
        </p:nvGraphicFramePr>
        <p:xfrm>
          <a:off x="2720150" y="1114863"/>
          <a:ext cx="9083229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590">
                  <a:extLst>
                    <a:ext uri="{9D8B030D-6E8A-4147-A177-3AD203B41FA5}">
                      <a16:colId xmlns:a16="http://schemas.microsoft.com/office/drawing/2014/main" val="1374444957"/>
                    </a:ext>
                  </a:extLst>
                </a:gridCol>
                <a:gridCol w="3465042">
                  <a:extLst>
                    <a:ext uri="{9D8B030D-6E8A-4147-A177-3AD203B41FA5}">
                      <a16:colId xmlns:a16="http://schemas.microsoft.com/office/drawing/2014/main" val="100413571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77292478"/>
                    </a:ext>
                  </a:extLst>
                </a:gridCol>
                <a:gridCol w="428797">
                  <a:extLst>
                    <a:ext uri="{9D8B030D-6E8A-4147-A177-3AD203B41FA5}">
                      <a16:colId xmlns:a16="http://schemas.microsoft.com/office/drawing/2014/main" val="3630229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600"/>
                        <a:t>Aspecto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/>
                        <a:t>Ventajas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Desventajas / Riesgos Potenciales</a:t>
                      </a:r>
                      <a:endParaRPr lang="es-PE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b="1">
                          <a:solidFill>
                            <a:schemeClr val="bg1"/>
                          </a:solidFill>
                        </a:rPr>
                        <a:t>Alineación estratégica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Permite conectar los objetivos de datos con los de transformación digital.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Puede haber dependencia excesiva del enfoque de transformación.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6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b="1">
                          <a:solidFill>
                            <a:schemeClr val="bg1"/>
                          </a:solidFill>
                        </a:rPr>
                        <a:t>Impulso organizacional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chemeClr val="bg1"/>
                          </a:solidFill>
                        </a:rPr>
                        <a:t>Mayor visibilidad, patrocinios y recursos disponibles.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chemeClr val="bg1"/>
                          </a:solidFill>
                        </a:rPr>
                        <a:t>Riesgo de que se vea solo como un tema técnico y no como función transversal.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08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Madurez cultural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 aprovecha el cambio cultural que promueve transformación digital.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La cultura digital no siempre implica cultura de datos; puede haber confusión.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Agilidad en implementación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Se integran prácticas de datos en iniciativas ágiles o de innovación.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Puede haber fricciones con áreas tradicionales más lentas o con silos.</a:t>
                      </a:r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73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Adopción de tecnologías</a:t>
                      </a:r>
                      <a:endParaRPr lang="es-PE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0" i="0" u="none" strike="noStrike" cap="none" spc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Facilita la adopción de herramientas modernas de gobierno (e.g. DataOps).</a:t>
                      </a:r>
                      <a:endParaRPr lang="es-PE" sz="24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sz="1600">
                          <a:solidFill>
                            <a:schemeClr val="bg1"/>
                          </a:solidFill>
                        </a:rPr>
                        <a:t>Enfocarse demasiado en tecnología y poco en procesos y roles.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s-PE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9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56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BD9D-429D-2B27-CD07-617D3F05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A607E372-85EB-C4CE-8931-D3EC7697620B}"/>
              </a:ext>
            </a:extLst>
          </p:cNvPr>
          <p:cNvSpPr txBox="1">
            <a:spLocks/>
          </p:cNvSpPr>
          <p:nvPr/>
        </p:nvSpPr>
        <p:spPr>
          <a:xfrm>
            <a:off x="3224638" y="268753"/>
            <a:ext cx="5336474" cy="438983"/>
          </a:xfrm>
          <a:prstGeom prst="rect">
            <a:avLst/>
          </a:prstGeom>
          <a:effectLst/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s-PE" sz="2000" b="1" i="0" u="none" strike="noStrike" kern="1200" cap="none" spc="0" normalizeH="0" baseline="0" noProof="1">
              <a:ln>
                <a:noFill/>
              </a:ln>
              <a:solidFill>
                <a:srgbClr val="00FF9F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3BF988F-B888-6B86-7A6E-E8F30457FE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8C71F11D-A599-873F-3C4B-B1A25CBBCFB2}"/>
              </a:ext>
            </a:extLst>
          </p:cNvPr>
          <p:cNvSpPr txBox="1">
            <a:spLocks/>
          </p:cNvSpPr>
          <p:nvPr/>
        </p:nvSpPr>
        <p:spPr>
          <a:xfrm>
            <a:off x="2271010" y="412478"/>
            <a:ext cx="7075357" cy="438983"/>
          </a:xfrm>
          <a:prstGeom prst="rect">
            <a:avLst/>
          </a:prstGeom>
          <a:effectLst/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s-PE" sz="2000" b="1" i="0" u="none" strike="noStrike" kern="1200" cap="none" spc="0" normalizeH="0" baseline="0" noProof="1">
                <a:ln>
                  <a:noFill/>
                </a:ln>
                <a:solidFill>
                  <a:srgbClr val="00FF9F"/>
                </a:solidFill>
                <a:effectLst/>
                <a:uLnTx/>
                <a:uFillTx/>
                <a:latin typeface="IBM Plex Sans"/>
              </a:rPr>
              <a:t>ARQUITEC</a:t>
            </a:r>
            <a:r>
              <a:rPr lang="es-PE" sz="2000" b="1" noProof="1">
                <a:solidFill>
                  <a:srgbClr val="00FF9F"/>
                </a:solidFill>
                <a:latin typeface="IBM Plex Sans"/>
              </a:rPr>
              <a:t>TURA PROPUESTA</a:t>
            </a:r>
            <a:endParaRPr lang="es-PE" sz="2000" b="1" i="0" u="none" strike="noStrike" kern="1200" cap="none" spc="0" normalizeH="0" baseline="0" noProof="1">
              <a:ln>
                <a:noFill/>
              </a:ln>
              <a:solidFill>
                <a:srgbClr val="00FF9F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0B251E-E164-DE9C-0080-DA0F8AEEA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" y="1035264"/>
            <a:ext cx="10240010" cy="560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23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0DFDB-9D4A-D855-C178-1BF5BE198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Small tree">
            <a:extLst>
              <a:ext uri="{FF2B5EF4-FFF2-40B4-BE49-F238E27FC236}">
                <a16:creationId xmlns:a16="http://schemas.microsoft.com/office/drawing/2014/main" id="{ABD25E92-F32A-FE2F-09FB-0448DF34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84" b="11719"/>
          <a:stretch/>
        </p:blipFill>
        <p:spPr>
          <a:xfrm>
            <a:off x="0" y="0"/>
            <a:ext cx="12192003" cy="68846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3EEB3A-E23E-F8AC-3DFD-3906FFCEC2CC}"/>
              </a:ext>
            </a:extLst>
          </p:cNvPr>
          <p:cNvSpPr txBox="1"/>
          <p:nvPr/>
        </p:nvSpPr>
        <p:spPr>
          <a:xfrm>
            <a:off x="6446196" y="2469554"/>
            <a:ext cx="4526603" cy="1945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INICIATIVA: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ARBOL DE VALOR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CATEGORIZACIÓN INDUSTRIAL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CUMPLIMIENTO DE PLAN DE SIEMBRA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COBERTURA DE PERSONAL (GCH)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7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46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78B83-9348-E522-FB11-1683F20AF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268AE1C2-B3ED-CF96-6BB0-BD31D996FA0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098DA8-AC2A-29BD-5AEE-BDA3D9B3E49A}"/>
              </a:ext>
            </a:extLst>
          </p:cNvPr>
          <p:cNvSpPr txBox="1"/>
          <p:nvPr/>
        </p:nvSpPr>
        <p:spPr>
          <a:xfrm>
            <a:off x="2378634" y="251459"/>
            <a:ext cx="94247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 sz="3200" dirty="0" err="1">
                <a:solidFill>
                  <a:schemeClr val="bg1"/>
                </a:solidFill>
                <a:latin typeface="Blogger Sans"/>
              </a:rPr>
              <a:t>Roadmap</a:t>
            </a:r>
            <a:r>
              <a:rPr lang="es-ES" sz="3200" dirty="0">
                <a:solidFill>
                  <a:schemeClr val="bg1"/>
                </a:solidFill>
                <a:latin typeface="Blogger Sans"/>
              </a:rPr>
              <a:t>: Fases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5FAB662-23A6-2B82-5E25-019BB79CA89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1058320" y="5861370"/>
            <a:ext cx="1276212" cy="0"/>
          </a:xfrm>
          <a:prstGeom prst="line">
            <a:avLst/>
          </a:prstGeom>
          <a:ln w="146050" cap="rnd">
            <a:solidFill>
              <a:srgbClr val="00F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7">
            <a:extLst>
              <a:ext uri="{FF2B5EF4-FFF2-40B4-BE49-F238E27FC236}">
                <a16:creationId xmlns:a16="http://schemas.microsoft.com/office/drawing/2014/main" id="{25229253-E7CE-AECA-8B0E-C915365B06B3}"/>
              </a:ext>
            </a:extLst>
          </p:cNvPr>
          <p:cNvSpPr txBox="1"/>
          <p:nvPr/>
        </p:nvSpPr>
        <p:spPr>
          <a:xfrm>
            <a:off x="190911" y="984432"/>
            <a:ext cx="11630135" cy="2885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lang="en-US" sz="1600" b="1" spc="-40" dirty="0">
                <a:solidFill>
                  <a:srgbClr val="FFFFFF"/>
                </a:solidFill>
                <a:latin typeface="Arial"/>
                <a:cs typeface="Arial"/>
              </a:rPr>
              <a:t>Fase de </a:t>
            </a:r>
            <a:r>
              <a:rPr lang="en-US" sz="1600" b="1" spc="-40" dirty="0" err="1">
                <a:solidFill>
                  <a:srgbClr val="FFFFFF"/>
                </a:solidFill>
                <a:latin typeface="Arial"/>
                <a:cs typeface="Arial"/>
              </a:rPr>
              <a:t>transición</a:t>
            </a:r>
            <a:endParaRPr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0DB36CEC-B193-12F7-30AF-7B00748F0328}"/>
              </a:ext>
            </a:extLst>
          </p:cNvPr>
          <p:cNvSpPr txBox="1"/>
          <p:nvPr/>
        </p:nvSpPr>
        <p:spPr>
          <a:xfrm>
            <a:off x="183214" y="1401817"/>
            <a:ext cx="3160803" cy="530127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0" tIns="72000" rIns="0" bIns="72000" rtlCol="0" anchor="ctr" anchorCtr="0">
            <a:spAutoFit/>
          </a:bodyPr>
          <a:lstStyle>
            <a:defPPr>
              <a:defRPr kern="0"/>
            </a:defPPr>
          </a:lstStyle>
          <a:p>
            <a:pPr marL="532765">
              <a:lnSpc>
                <a:spcPct val="100000"/>
              </a:lnSpc>
              <a:spcBef>
                <a:spcPts val="810"/>
              </a:spcBef>
            </a:pPr>
            <a:r>
              <a:rPr lang="en-US" sz="1400" err="1">
                <a:solidFill>
                  <a:srgbClr val="FFFFFF"/>
                </a:solidFill>
                <a:latin typeface="Arial"/>
                <a:cs typeface="Arial"/>
              </a:rPr>
              <a:t>Capacitación</a:t>
            </a:r>
            <a:r>
              <a:rPr lang="en-US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err="1">
                <a:solidFill>
                  <a:srgbClr val="FFFFFF"/>
                </a:solidFill>
                <a:latin typeface="Arial"/>
                <a:cs typeface="Arial"/>
              </a:rPr>
              <a:t>Transformación</a:t>
            </a:r>
            <a:r>
              <a:rPr lang="en-US" sz="1100" i="1">
                <a:solidFill>
                  <a:srgbClr val="FFFFFF"/>
                </a:solidFill>
                <a:latin typeface="Arial"/>
                <a:cs typeface="Arial"/>
              </a:rPr>
              <a:t> y </a:t>
            </a:r>
            <a:r>
              <a:rPr lang="en-US" sz="1100" i="1" err="1">
                <a:solidFill>
                  <a:srgbClr val="FFFFFF"/>
                </a:solidFill>
                <a:latin typeface="Arial"/>
                <a:cs typeface="Arial"/>
              </a:rPr>
              <a:t>usuarios</a:t>
            </a:r>
            <a:r>
              <a:rPr lang="en-US" sz="1100" i="1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1100" i="1" err="1">
                <a:solidFill>
                  <a:srgbClr val="FFFFFF"/>
                </a:solidFill>
                <a:latin typeface="Arial"/>
                <a:cs typeface="Arial"/>
              </a:rPr>
              <a:t>gobierno</a:t>
            </a:r>
            <a:r>
              <a:rPr lang="en-US" sz="1100" i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lang="en-US" sz="1400" i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F35960FC-E394-454B-299A-0D18FBF2E6DC}"/>
              </a:ext>
            </a:extLst>
          </p:cNvPr>
          <p:cNvSpPr txBox="1"/>
          <p:nvPr/>
        </p:nvSpPr>
        <p:spPr>
          <a:xfrm>
            <a:off x="1037573" y="2127125"/>
            <a:ext cx="2298750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3600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marL="308610" algn="ctr">
              <a:lnSpc>
                <a:spcPct val="100000"/>
              </a:lnSpc>
              <a:spcBef>
                <a:spcPts val="700"/>
              </a:spcBef>
            </a:pPr>
            <a:r>
              <a:rPr lang="en-US" sz="1100" spc="-10">
                <a:solidFill>
                  <a:srgbClr val="FFFFFF"/>
                </a:solidFill>
                <a:latin typeface="Arial"/>
                <a:cs typeface="Arial"/>
              </a:rPr>
              <a:t>ETL </a:t>
            </a:r>
            <a:r>
              <a:rPr lang="en-US" sz="1100" spc="-1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lang="en-US" sz="1100" spc="-10">
                <a:solidFill>
                  <a:srgbClr val="FFFFFF"/>
                </a:solidFill>
                <a:latin typeface="Arial"/>
                <a:cs typeface="Arial"/>
              </a:rPr>
              <a:t> Nube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E77C00C6-3BEC-2037-A4C0-B4128AE7282E}"/>
              </a:ext>
            </a:extLst>
          </p:cNvPr>
          <p:cNvSpPr txBox="1"/>
          <p:nvPr/>
        </p:nvSpPr>
        <p:spPr>
          <a:xfrm>
            <a:off x="1037572" y="2652523"/>
            <a:ext cx="2298752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88900" rIns="0" bIns="0" rtlCol="0">
            <a:noAutofit/>
          </a:bodyPr>
          <a:lstStyle>
            <a:defPPr>
              <a:defRPr kern="0"/>
            </a:defPPr>
          </a:lstStyle>
          <a:p>
            <a:pPr marL="308610">
              <a:lnSpc>
                <a:spcPct val="100000"/>
              </a:lnSpc>
              <a:spcBef>
                <a:spcPts val="700"/>
              </a:spcBef>
            </a:pPr>
            <a:r>
              <a:rPr lang="en-US" sz="1100" spc="-10">
                <a:solidFill>
                  <a:srgbClr val="FFFFFF"/>
                </a:solidFill>
                <a:latin typeface="Arial"/>
                <a:cs typeface="Arial"/>
              </a:rPr>
              <a:t>Administración Infra Nube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AFDF9770-5F24-43E2-5C7D-0202DFB78DE7}"/>
              </a:ext>
            </a:extLst>
          </p:cNvPr>
          <p:cNvSpPr txBox="1"/>
          <p:nvPr/>
        </p:nvSpPr>
        <p:spPr>
          <a:xfrm>
            <a:off x="1037572" y="3202242"/>
            <a:ext cx="2298752" cy="288542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36000" rIns="0" bIns="0" rtlCol="0">
            <a:noAutofit/>
          </a:bodyPr>
          <a:lstStyle>
            <a:defPPr>
              <a:defRPr kern="0"/>
            </a:defPPr>
          </a:lstStyle>
          <a:p>
            <a:pPr marL="308610">
              <a:lnSpc>
                <a:spcPct val="100000"/>
              </a:lnSpc>
              <a:spcBef>
                <a:spcPts val="700"/>
              </a:spcBef>
            </a:pPr>
            <a:r>
              <a:rPr lang="en-US" sz="1100" spc="-10" err="1">
                <a:solidFill>
                  <a:srgbClr val="FFFFFF"/>
                </a:solidFill>
                <a:latin typeface="Arial"/>
                <a:cs typeface="Arial"/>
              </a:rPr>
              <a:t>Integración</a:t>
            </a:r>
            <a:r>
              <a:rPr lang="en-US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10" err="1">
                <a:solidFill>
                  <a:srgbClr val="FFFFFF"/>
                </a:solidFill>
                <a:latin typeface="Arial"/>
                <a:cs typeface="Arial"/>
              </a:rPr>
              <a:t>Seguridad</a:t>
            </a:r>
            <a:r>
              <a:rPr lang="en-US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10" err="1">
                <a:solidFill>
                  <a:srgbClr val="FFFFFF"/>
                </a:solidFill>
                <a:latin typeface="Arial"/>
                <a:cs typeface="Arial"/>
              </a:rPr>
              <a:t>PowerBI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5A527A-FF4A-EB17-04C0-B0E6A805DC27}"/>
              </a:ext>
            </a:extLst>
          </p:cNvPr>
          <p:cNvSpPr txBox="1">
            <a:spLocks noChangeAspect="1"/>
          </p:cNvSpPr>
          <p:nvPr/>
        </p:nvSpPr>
        <p:spPr>
          <a:xfrm>
            <a:off x="183216" y="2082668"/>
            <a:ext cx="706471" cy="14081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3578" tIns="53578" rIns="53578" bIns="53578" numCol="1" spcCol="38100" rtlCol="0" anchor="ctr">
            <a:norm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050" b="0" i="0" u="none" strike="noStrike" cap="none" spc="0" normalizeH="0" baseline="0"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ANALITICA DE DATOS (AD)</a:t>
            </a: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2054A2E3-FE2A-B0AE-5AE4-92716600E634}"/>
              </a:ext>
            </a:extLst>
          </p:cNvPr>
          <p:cNvSpPr txBox="1"/>
          <p:nvPr/>
        </p:nvSpPr>
        <p:spPr>
          <a:xfrm>
            <a:off x="1045267" y="3706945"/>
            <a:ext cx="2298751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88900" rIns="0" bIns="0" rtlCol="0">
            <a:noAutofit/>
          </a:bodyPr>
          <a:lstStyle>
            <a:defPPr>
              <a:defRPr kern="0"/>
            </a:defPPr>
          </a:lstStyle>
          <a:p>
            <a:pPr marL="308610" algn="ctr">
              <a:lnSpc>
                <a:spcPct val="100000"/>
              </a:lnSpc>
              <a:spcBef>
                <a:spcPts val="700"/>
              </a:spcBef>
            </a:pPr>
            <a:r>
              <a:rPr lang="en-US" sz="1100" spc="-10" dirty="0" err="1">
                <a:solidFill>
                  <a:srgbClr val="FFFFFF"/>
                </a:solidFill>
                <a:latin typeface="Arial"/>
                <a:cs typeface="Arial"/>
              </a:rPr>
              <a:t>Asistemtes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10" dirty="0" err="1">
                <a:solidFill>
                  <a:srgbClr val="FFFFFF"/>
                </a:solidFill>
                <a:latin typeface="Arial"/>
                <a:cs typeface="Arial"/>
              </a:rPr>
              <a:t>Cognitivos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F7AD7C3-E0A8-8025-8C8C-E3AD0E0B8001}"/>
              </a:ext>
            </a:extLst>
          </p:cNvPr>
          <p:cNvSpPr txBox="1"/>
          <p:nvPr/>
        </p:nvSpPr>
        <p:spPr>
          <a:xfrm>
            <a:off x="1045267" y="4232343"/>
            <a:ext cx="2298752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88900" rIns="0" bIns="0" rtlCol="0">
            <a:noAutofit/>
          </a:bodyPr>
          <a:lstStyle>
            <a:defPPr>
              <a:defRPr kern="0"/>
            </a:defPPr>
          </a:lstStyle>
          <a:p>
            <a:pPr marL="308610" algn="ctr">
              <a:lnSpc>
                <a:spcPct val="100000"/>
              </a:lnSpc>
              <a:spcBef>
                <a:spcPts val="700"/>
              </a:spcBef>
            </a:pPr>
            <a:r>
              <a:rPr lang="en-US" sz="1100" spc="-10" err="1">
                <a:solidFill>
                  <a:srgbClr val="FFFFFF"/>
                </a:solidFill>
                <a:latin typeface="Arial"/>
                <a:cs typeface="Arial"/>
              </a:rPr>
              <a:t>Agentes</a:t>
            </a:r>
            <a:r>
              <a:rPr lang="en-US" sz="1100" spc="-10">
                <a:solidFill>
                  <a:srgbClr val="FFFFFF"/>
                </a:solidFill>
                <a:latin typeface="Arial"/>
                <a:cs typeface="Arial"/>
              </a:rPr>
              <a:t> IA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7515C0AE-7CAD-E227-FCA8-D7C24ACBA7CE}"/>
              </a:ext>
            </a:extLst>
          </p:cNvPr>
          <p:cNvSpPr txBox="1"/>
          <p:nvPr/>
        </p:nvSpPr>
        <p:spPr>
          <a:xfrm>
            <a:off x="1045267" y="4782062"/>
            <a:ext cx="2298752" cy="288542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non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marL="308610" algn="ctr">
              <a:lnSpc>
                <a:spcPct val="100000"/>
              </a:lnSpc>
              <a:spcBef>
                <a:spcPts val="700"/>
              </a:spcBef>
            </a:pPr>
            <a:r>
              <a:rPr lang="en-US" sz="1100" spc="-10" err="1">
                <a:solidFill>
                  <a:srgbClr val="FFFFFF"/>
                </a:solidFill>
                <a:latin typeface="Arial"/>
                <a:cs typeface="Arial"/>
              </a:rPr>
              <a:t>Entrenamiento</a:t>
            </a:r>
            <a:r>
              <a:rPr lang="en-US" sz="1100" spc="-10">
                <a:solidFill>
                  <a:srgbClr val="FFFFFF"/>
                </a:solidFill>
                <a:latin typeface="Arial"/>
                <a:cs typeface="Arial"/>
              </a:rPr>
              <a:t> RAG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4E30FAA-9816-6F9D-AD3D-1A6547D689A8}"/>
              </a:ext>
            </a:extLst>
          </p:cNvPr>
          <p:cNvSpPr txBox="1">
            <a:spLocks noChangeAspect="1"/>
          </p:cNvSpPr>
          <p:nvPr/>
        </p:nvSpPr>
        <p:spPr>
          <a:xfrm>
            <a:off x="190911" y="3662488"/>
            <a:ext cx="706471" cy="14081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3578" tIns="53578" rIns="53578" bIns="53578" numCol="1" spcCol="38100" rtlCol="0" anchor="ctr">
            <a:norm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050" b="0" i="0" u="none" strike="noStrike" cap="none" spc="0" normalizeH="0" baseline="0"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INTELIGENCIA ARTIFICAL (IA)</a:t>
            </a: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3AF4CCDA-585B-6F3D-FFA1-097166E66F92}"/>
              </a:ext>
            </a:extLst>
          </p:cNvPr>
          <p:cNvSpPr txBox="1"/>
          <p:nvPr/>
        </p:nvSpPr>
        <p:spPr>
          <a:xfrm>
            <a:off x="1037571" y="5354901"/>
            <a:ext cx="2298751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88900" rIns="0" bIns="0" rtlCol="0">
            <a:noAutofit/>
          </a:bodyPr>
          <a:lstStyle>
            <a:defPPr>
              <a:defRPr kern="0"/>
            </a:defPPr>
          </a:lstStyle>
          <a:p>
            <a:pPr marL="308610" algn="ctr">
              <a:lnSpc>
                <a:spcPct val="100000"/>
              </a:lnSpc>
              <a:spcBef>
                <a:spcPts val="700"/>
              </a:spcBef>
            </a:pPr>
            <a:r>
              <a:rPr lang="en-US" sz="1100" spc="-10">
                <a:solidFill>
                  <a:srgbClr val="FFFFFF"/>
                </a:solidFill>
                <a:latin typeface="Arial"/>
                <a:cs typeface="Arial"/>
              </a:rPr>
              <a:t>Calidad de Datos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0BDC4291-5CE8-21D8-1291-77DC8BD2FA6D}"/>
              </a:ext>
            </a:extLst>
          </p:cNvPr>
          <p:cNvSpPr txBox="1"/>
          <p:nvPr/>
        </p:nvSpPr>
        <p:spPr>
          <a:xfrm>
            <a:off x="1037571" y="5880299"/>
            <a:ext cx="2298752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88900" rIns="0" bIns="0" rtlCol="0">
            <a:noAutofit/>
          </a:bodyPr>
          <a:lstStyle>
            <a:defPPr>
              <a:defRPr kern="0"/>
            </a:defPPr>
          </a:lstStyle>
          <a:p>
            <a:pPr marL="308610" algn="ctr">
              <a:lnSpc>
                <a:spcPct val="100000"/>
              </a:lnSpc>
              <a:spcBef>
                <a:spcPts val="700"/>
              </a:spcBef>
            </a:pP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Roles y </a:t>
            </a:r>
            <a:r>
              <a:rPr lang="en-US" sz="1100" spc="-10" dirty="0" err="1">
                <a:solidFill>
                  <a:srgbClr val="FFFFFF"/>
                </a:solidFill>
                <a:latin typeface="Arial"/>
                <a:cs typeface="Arial"/>
              </a:rPr>
              <a:t>responsabilidades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57F9F98-E276-FA9B-D791-544FB561A83B}"/>
              </a:ext>
            </a:extLst>
          </p:cNvPr>
          <p:cNvSpPr txBox="1">
            <a:spLocks noChangeAspect="1"/>
          </p:cNvSpPr>
          <p:nvPr/>
        </p:nvSpPr>
        <p:spPr>
          <a:xfrm>
            <a:off x="183215" y="5310443"/>
            <a:ext cx="706471" cy="140809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3578" tIns="53578" rIns="53578" bIns="53578" numCol="1" spcCol="38100" rtlCol="0" anchor="ctr">
            <a:norm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050" b="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GOBIERNO DE DATOS</a:t>
            </a: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7CC058A5-0BA5-4BDF-069E-047C0B280874}"/>
              </a:ext>
            </a:extLst>
          </p:cNvPr>
          <p:cNvSpPr txBox="1"/>
          <p:nvPr/>
        </p:nvSpPr>
        <p:spPr>
          <a:xfrm>
            <a:off x="3484209" y="1509960"/>
            <a:ext cx="8336837" cy="36085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503998" tIns="72000" rIns="0" bIns="72000" rtlCol="0" anchor="ctr" anchorCtr="0">
            <a:spAutoFit/>
          </a:bodyPr>
          <a:lstStyle>
            <a:defPPr>
              <a:defRPr kern="0"/>
            </a:defPPr>
          </a:lstStyle>
          <a:p>
            <a:pPr marL="532765">
              <a:lnSpc>
                <a:spcPct val="100000"/>
              </a:lnSpc>
              <a:spcBef>
                <a:spcPts val="810"/>
              </a:spcBef>
            </a:pPr>
            <a:r>
              <a:rPr lang="en-US" sz="1400" dirty="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/>
                <a:cs typeface="Arial"/>
              </a:rPr>
              <a:t>técnica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latin typeface="Arial"/>
                <a:cs typeface="Arial"/>
              </a:rPr>
              <a:t>Iniciativas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/>
                <a:cs typeface="Arial"/>
              </a:rPr>
              <a:t>priorizadas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8" name="object 34">
            <a:extLst>
              <a:ext uri="{FF2B5EF4-FFF2-40B4-BE49-F238E27FC236}">
                <a16:creationId xmlns:a16="http://schemas.microsoft.com/office/drawing/2014/main" id="{85468AE3-D5FA-6423-B547-9E0AD63AB00A}"/>
              </a:ext>
            </a:extLst>
          </p:cNvPr>
          <p:cNvSpPr txBox="1"/>
          <p:nvPr/>
        </p:nvSpPr>
        <p:spPr>
          <a:xfrm>
            <a:off x="3484209" y="2535305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Comunicar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inicio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Proyecto (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Gobierno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de Datos)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object 34">
            <a:extLst>
              <a:ext uri="{FF2B5EF4-FFF2-40B4-BE49-F238E27FC236}">
                <a16:creationId xmlns:a16="http://schemas.microsoft.com/office/drawing/2014/main" id="{66A5B24D-9366-6254-682F-F6863C64E4E5}"/>
              </a:ext>
            </a:extLst>
          </p:cNvPr>
          <p:cNvSpPr txBox="1"/>
          <p:nvPr/>
        </p:nvSpPr>
        <p:spPr>
          <a:xfrm>
            <a:off x="5195307" y="3883792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Arquitectura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IA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0" name="object 34">
            <a:extLst>
              <a:ext uri="{FF2B5EF4-FFF2-40B4-BE49-F238E27FC236}">
                <a16:creationId xmlns:a16="http://schemas.microsoft.com/office/drawing/2014/main" id="{E7BF087C-2E88-613D-BC26-C41243B2BD71}"/>
              </a:ext>
            </a:extLst>
          </p:cNvPr>
          <p:cNvSpPr txBox="1"/>
          <p:nvPr/>
        </p:nvSpPr>
        <p:spPr>
          <a:xfrm>
            <a:off x="6927775" y="2575246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Extracción</a:t>
            </a:r>
            <a:r>
              <a:rPr lang="en-US" sz="1100">
                <a:solidFill>
                  <a:srgbClr val="FFFFFF"/>
                </a:solidFill>
                <a:latin typeface="Arial"/>
                <a:cs typeface="Arial"/>
              </a:rPr>
              <a:t> y </a:t>
            </a: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cálculo</a:t>
            </a:r>
            <a:r>
              <a:rPr lang="en-US" sz="110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r>
              <a:rPr lang="en-US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lang="en-US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nube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object 34">
            <a:extLst>
              <a:ext uri="{FF2B5EF4-FFF2-40B4-BE49-F238E27FC236}">
                <a16:creationId xmlns:a16="http://schemas.microsoft.com/office/drawing/2014/main" id="{41FEBF2B-B940-F8E1-79CE-997A3F246E14}"/>
              </a:ext>
            </a:extLst>
          </p:cNvPr>
          <p:cNvSpPr txBox="1"/>
          <p:nvPr/>
        </p:nvSpPr>
        <p:spPr>
          <a:xfrm>
            <a:off x="8649558" y="2575246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r>
              <a:rPr lang="en-US" sz="1100">
                <a:solidFill>
                  <a:srgbClr val="FFFFFF"/>
                </a:solidFill>
                <a:latin typeface="Arial"/>
                <a:cs typeface="Arial"/>
              </a:rPr>
              <a:t> visual </a:t>
            </a: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lang="en-US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err="1">
                <a:solidFill>
                  <a:srgbClr val="FFFFFF"/>
                </a:solidFill>
                <a:latin typeface="Arial"/>
                <a:cs typeface="Arial"/>
              </a:rPr>
              <a:t>PowerBI</a:t>
            </a:r>
            <a:endParaRPr sz="11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object 34">
            <a:extLst>
              <a:ext uri="{FF2B5EF4-FFF2-40B4-BE49-F238E27FC236}">
                <a16:creationId xmlns:a16="http://schemas.microsoft.com/office/drawing/2014/main" id="{6D14AD5E-AF53-6ECF-5134-682F771568A3}"/>
              </a:ext>
            </a:extLst>
          </p:cNvPr>
          <p:cNvSpPr txBox="1"/>
          <p:nvPr/>
        </p:nvSpPr>
        <p:spPr>
          <a:xfrm>
            <a:off x="5195307" y="2546353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Arquitectura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Nube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object 34">
            <a:extLst>
              <a:ext uri="{FF2B5EF4-FFF2-40B4-BE49-F238E27FC236}">
                <a16:creationId xmlns:a16="http://schemas.microsoft.com/office/drawing/2014/main" id="{22F293D4-50D5-7E4A-1A0D-56CD1A81781D}"/>
              </a:ext>
            </a:extLst>
          </p:cNvPr>
          <p:cNvSpPr txBox="1"/>
          <p:nvPr/>
        </p:nvSpPr>
        <p:spPr>
          <a:xfrm>
            <a:off x="6927775" y="3883792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Entrenamiento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RAG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object 34">
            <a:extLst>
              <a:ext uri="{FF2B5EF4-FFF2-40B4-BE49-F238E27FC236}">
                <a16:creationId xmlns:a16="http://schemas.microsoft.com/office/drawing/2014/main" id="{836674F6-27AA-4728-BE30-2C5B0EDDED2E}"/>
              </a:ext>
            </a:extLst>
          </p:cNvPr>
          <p:cNvSpPr txBox="1"/>
          <p:nvPr/>
        </p:nvSpPr>
        <p:spPr>
          <a:xfrm>
            <a:off x="8649557" y="3883792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Disponibilización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Agente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6BABF855-7F7A-291C-D2B5-681BA6D2F303}"/>
              </a:ext>
            </a:extLst>
          </p:cNvPr>
          <p:cNvSpPr txBox="1"/>
          <p:nvPr/>
        </p:nvSpPr>
        <p:spPr>
          <a:xfrm>
            <a:off x="1037570" y="6405697"/>
            <a:ext cx="2298752" cy="35369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wrap="square" lIns="0" tIns="88900" rIns="0" bIns="0" rtlCol="0">
            <a:noAutofit/>
          </a:bodyPr>
          <a:lstStyle>
            <a:defPPr>
              <a:defRPr kern="0"/>
            </a:defPPr>
          </a:lstStyle>
          <a:p>
            <a:pPr marL="308610" algn="ctr">
              <a:lnSpc>
                <a:spcPct val="100000"/>
              </a:lnSpc>
              <a:spcBef>
                <a:spcPts val="700"/>
              </a:spcBef>
            </a:pPr>
            <a:r>
              <a:rPr lang="en-US" sz="1100" spc="-10" dirty="0" err="1">
                <a:solidFill>
                  <a:srgbClr val="FFFFFF"/>
                </a:solidFill>
                <a:latin typeface="Arial"/>
                <a:cs typeface="Arial"/>
              </a:rPr>
              <a:t>Priorización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10" dirty="0" err="1">
                <a:solidFill>
                  <a:srgbClr val="FFFFFF"/>
                </a:solidFill>
                <a:latin typeface="Arial"/>
                <a:cs typeface="Arial"/>
              </a:rPr>
              <a:t>Iniciativas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" name="object 34">
            <a:extLst>
              <a:ext uri="{FF2B5EF4-FFF2-40B4-BE49-F238E27FC236}">
                <a16:creationId xmlns:a16="http://schemas.microsoft.com/office/drawing/2014/main" id="{E8323719-A97B-42A8-F5E3-9B75EF8850D1}"/>
              </a:ext>
            </a:extLst>
          </p:cNvPr>
          <p:cNvSpPr txBox="1"/>
          <p:nvPr/>
        </p:nvSpPr>
        <p:spPr>
          <a:xfrm>
            <a:off x="5178836" y="5740195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Validación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indicadores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Calidad de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datos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object 34">
            <a:extLst>
              <a:ext uri="{FF2B5EF4-FFF2-40B4-BE49-F238E27FC236}">
                <a16:creationId xmlns:a16="http://schemas.microsoft.com/office/drawing/2014/main" id="{8D5FC079-B34F-3DFE-6035-557932582A80}"/>
              </a:ext>
            </a:extLst>
          </p:cNvPr>
          <p:cNvSpPr txBox="1"/>
          <p:nvPr/>
        </p:nvSpPr>
        <p:spPr>
          <a:xfrm>
            <a:off x="10371341" y="2575246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Calidad de Datos</a:t>
            </a: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E2F602A7-8150-0358-98F9-708C58706514}"/>
              </a:ext>
            </a:extLst>
          </p:cNvPr>
          <p:cNvSpPr txBox="1"/>
          <p:nvPr/>
        </p:nvSpPr>
        <p:spPr>
          <a:xfrm>
            <a:off x="6927775" y="5740195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dash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Gestión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nuevas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iniciativas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3C6CDC6-B707-8964-50C6-F5E52B825E8C}"/>
              </a:ext>
            </a:extLst>
          </p:cNvPr>
          <p:cNvCxnSpPr>
            <a:cxnSpLocks/>
          </p:cNvCxnSpPr>
          <p:nvPr/>
        </p:nvCxnSpPr>
        <p:spPr>
          <a:xfrm>
            <a:off x="0" y="3583462"/>
            <a:ext cx="11850130" cy="0"/>
          </a:xfrm>
          <a:prstGeom prst="line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6A10DE2-9653-4335-9A18-A23657D5550B}"/>
              </a:ext>
            </a:extLst>
          </p:cNvPr>
          <p:cNvCxnSpPr>
            <a:cxnSpLocks/>
          </p:cNvCxnSpPr>
          <p:nvPr/>
        </p:nvCxnSpPr>
        <p:spPr>
          <a:xfrm>
            <a:off x="0" y="5206316"/>
            <a:ext cx="11850130" cy="0"/>
          </a:xfrm>
          <a:prstGeom prst="line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3039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E1FE-9BD6-4359-A64F-583D32D97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92C19D18-5635-EF17-29CC-155C005CB03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B38199-6776-7434-95B0-8240A79B8FC3}"/>
              </a:ext>
            </a:extLst>
          </p:cNvPr>
          <p:cNvSpPr txBox="1"/>
          <p:nvPr/>
        </p:nvSpPr>
        <p:spPr>
          <a:xfrm>
            <a:off x="2378634" y="251459"/>
            <a:ext cx="94247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ES" sz="3200">
                <a:solidFill>
                  <a:schemeClr val="bg1"/>
                </a:solidFill>
                <a:latin typeface="Blogger Sans"/>
              </a:rPr>
              <a:t>Visión Global: Fases</a:t>
            </a: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8C12CCF-8B4F-4D39-2C7C-6E9324C203F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1058320" y="5861370"/>
            <a:ext cx="1276212" cy="0"/>
          </a:xfrm>
          <a:prstGeom prst="line">
            <a:avLst/>
          </a:prstGeom>
          <a:ln w="146050" cap="rnd">
            <a:solidFill>
              <a:srgbClr val="00F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7">
            <a:extLst>
              <a:ext uri="{FF2B5EF4-FFF2-40B4-BE49-F238E27FC236}">
                <a16:creationId xmlns:a16="http://schemas.microsoft.com/office/drawing/2014/main" id="{52595C43-0FC4-1D21-EA1A-347012984807}"/>
              </a:ext>
            </a:extLst>
          </p:cNvPr>
          <p:cNvSpPr txBox="1"/>
          <p:nvPr/>
        </p:nvSpPr>
        <p:spPr>
          <a:xfrm>
            <a:off x="190911" y="984432"/>
            <a:ext cx="11630135" cy="2885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0" tIns="41910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lang="en-US" sz="1600" b="1" spc="-40" dirty="0">
                <a:solidFill>
                  <a:srgbClr val="FFFFFF"/>
                </a:solidFill>
                <a:latin typeface="Arial"/>
                <a:cs typeface="Arial"/>
              </a:rPr>
              <a:t>Fase de </a:t>
            </a:r>
            <a:r>
              <a:rPr lang="en-US" sz="1600" b="1" spc="-40" dirty="0" err="1">
                <a:solidFill>
                  <a:srgbClr val="FFFFFF"/>
                </a:solidFill>
                <a:latin typeface="Arial"/>
                <a:cs typeface="Arial"/>
              </a:rPr>
              <a:t>estabilización</a:t>
            </a:r>
            <a:endParaRPr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991394-1FDC-0EA9-223A-E46AA549EBEC}"/>
              </a:ext>
            </a:extLst>
          </p:cNvPr>
          <p:cNvSpPr txBox="1">
            <a:spLocks noChangeAspect="1"/>
          </p:cNvSpPr>
          <p:nvPr/>
        </p:nvSpPr>
        <p:spPr>
          <a:xfrm>
            <a:off x="183216" y="2082668"/>
            <a:ext cx="706471" cy="14081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3578" tIns="53578" rIns="53578" bIns="53578" numCol="1" spcCol="38100" rtlCol="0" anchor="ctr">
            <a:norm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050" b="0" i="0" u="none" strike="noStrike" cap="none" spc="0" normalizeH="0" baseline="0"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ANALITICA DE DATOS (AD)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CCA0C52-7A56-BAA7-8231-5DE4E131F83C}"/>
              </a:ext>
            </a:extLst>
          </p:cNvPr>
          <p:cNvSpPr txBox="1">
            <a:spLocks noChangeAspect="1"/>
          </p:cNvSpPr>
          <p:nvPr/>
        </p:nvSpPr>
        <p:spPr>
          <a:xfrm>
            <a:off x="190911" y="3662488"/>
            <a:ext cx="706471" cy="14081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3578" tIns="53578" rIns="53578" bIns="53578" numCol="1" spcCol="38100" rtlCol="0" anchor="ctr">
            <a:norm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050" b="0" i="0" u="none" strike="noStrike" cap="none" spc="0" normalizeH="0" baseline="0"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INTELIGENCIA ARTIFICAL (IA)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65113A9-2D9E-1815-0E93-C375121A73C2}"/>
              </a:ext>
            </a:extLst>
          </p:cNvPr>
          <p:cNvSpPr txBox="1">
            <a:spLocks noChangeAspect="1"/>
          </p:cNvSpPr>
          <p:nvPr/>
        </p:nvSpPr>
        <p:spPr>
          <a:xfrm>
            <a:off x="183215" y="5310443"/>
            <a:ext cx="706471" cy="140809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3578" tIns="53578" rIns="53578" bIns="53578" numCol="1" spcCol="38100" rtlCol="0" anchor="ctr">
            <a:norm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1050" b="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GOBIERNO DE DATOS</a:t>
            </a: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33E4D84B-B283-5D46-3944-AF545FA13160}"/>
              </a:ext>
            </a:extLst>
          </p:cNvPr>
          <p:cNvSpPr txBox="1"/>
          <p:nvPr/>
        </p:nvSpPr>
        <p:spPr>
          <a:xfrm>
            <a:off x="1210566" y="1471258"/>
            <a:ext cx="10592813" cy="36085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txBody>
          <a:bodyPr vert="horz" wrap="square" lIns="503998" tIns="72000" rIns="0" bIns="72000" rtlCol="0" anchor="ctr" anchorCtr="0">
            <a:spAutoFit/>
          </a:bodyPr>
          <a:lstStyle>
            <a:defPPr>
              <a:defRPr kern="0"/>
            </a:defPPr>
          </a:lstStyle>
          <a:p>
            <a:pPr marL="532765">
              <a:lnSpc>
                <a:spcPct val="100000"/>
              </a:lnSpc>
              <a:spcBef>
                <a:spcPts val="810"/>
              </a:spcBef>
            </a:pPr>
            <a:r>
              <a:rPr lang="en-US" sz="1400" dirty="0" err="1">
                <a:solidFill>
                  <a:srgbClr val="FFFFFF"/>
                </a:solidFill>
                <a:latin typeface="Arial"/>
                <a:cs typeface="Arial"/>
              </a:rPr>
              <a:t>Implementación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/>
                <a:cs typeface="Arial"/>
              </a:rPr>
              <a:t>técnica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latin typeface="Arial"/>
                <a:cs typeface="Arial"/>
              </a:rPr>
              <a:t>Iniciativas</a:t>
            </a:r>
            <a:r>
              <a:rPr lang="en-US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Arial"/>
                <a:cs typeface="Arial"/>
              </a:rPr>
              <a:t>priorizadas</a:t>
            </a:r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8" name="object 34">
            <a:extLst>
              <a:ext uri="{FF2B5EF4-FFF2-40B4-BE49-F238E27FC236}">
                <a16:creationId xmlns:a16="http://schemas.microsoft.com/office/drawing/2014/main" id="{780EAF5C-1392-4D5C-9315-5D128E5BFCC8}"/>
              </a:ext>
            </a:extLst>
          </p:cNvPr>
          <p:cNvSpPr txBox="1"/>
          <p:nvPr/>
        </p:nvSpPr>
        <p:spPr>
          <a:xfrm>
            <a:off x="1210566" y="2496603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</a:pP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Comunicar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inicio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Proyecto (</a:t>
            </a:r>
            <a:r>
              <a:rPr lang="en-US" sz="1100" dirty="0" err="1">
                <a:solidFill>
                  <a:srgbClr val="FFFFFF"/>
                </a:solidFill>
                <a:latin typeface="Arial"/>
                <a:cs typeface="Arial"/>
              </a:rPr>
              <a:t>Gobierno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 de Datos)</a:t>
            </a:r>
            <a:endParaRPr sz="11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0" name="object 34">
            <a:extLst>
              <a:ext uri="{FF2B5EF4-FFF2-40B4-BE49-F238E27FC236}">
                <a16:creationId xmlns:a16="http://schemas.microsoft.com/office/drawing/2014/main" id="{A89AE2E9-DAAD-1EE5-E559-90FEC51FE140}"/>
              </a:ext>
            </a:extLst>
          </p:cNvPr>
          <p:cNvSpPr txBox="1"/>
          <p:nvPr/>
        </p:nvSpPr>
        <p:spPr>
          <a:xfrm>
            <a:off x="2981150" y="2496603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PE" kern="0"/>
            </a:defPPr>
            <a:lvl1pPr algn="ctr">
              <a:lnSpc>
                <a:spcPct val="100000"/>
              </a:lnSpc>
              <a:defRPr sz="1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Extracción y cálculo de datos en </a:t>
            </a:r>
            <a:r>
              <a:rPr lang="en-US" err="1"/>
              <a:t>nube</a:t>
            </a:r>
            <a:endParaRPr/>
          </a:p>
        </p:txBody>
      </p:sp>
      <p:sp>
        <p:nvSpPr>
          <p:cNvPr id="51" name="object 34">
            <a:extLst>
              <a:ext uri="{FF2B5EF4-FFF2-40B4-BE49-F238E27FC236}">
                <a16:creationId xmlns:a16="http://schemas.microsoft.com/office/drawing/2014/main" id="{EF160402-3F27-7781-5315-1EF3520950D3}"/>
              </a:ext>
            </a:extLst>
          </p:cNvPr>
          <p:cNvSpPr txBox="1"/>
          <p:nvPr/>
        </p:nvSpPr>
        <p:spPr>
          <a:xfrm>
            <a:off x="4702933" y="2496603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PE" kern="0"/>
            </a:defPPr>
            <a:lvl1pPr algn="ctr">
              <a:lnSpc>
                <a:spcPct val="100000"/>
              </a:lnSpc>
              <a:defRPr sz="1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Implementación visual en </a:t>
            </a:r>
            <a:r>
              <a:rPr lang="en-US" err="1"/>
              <a:t>PowerBI</a:t>
            </a:r>
            <a:endParaRPr/>
          </a:p>
        </p:txBody>
      </p:sp>
      <p:sp>
        <p:nvSpPr>
          <p:cNvPr id="12" name="object 34">
            <a:extLst>
              <a:ext uri="{FF2B5EF4-FFF2-40B4-BE49-F238E27FC236}">
                <a16:creationId xmlns:a16="http://schemas.microsoft.com/office/drawing/2014/main" id="{2D2AF577-C632-E7A9-C17B-47886C773B21}"/>
              </a:ext>
            </a:extLst>
          </p:cNvPr>
          <p:cNvSpPr txBox="1"/>
          <p:nvPr/>
        </p:nvSpPr>
        <p:spPr>
          <a:xfrm>
            <a:off x="2981150" y="4016445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PE" kern="0"/>
            </a:defPPr>
            <a:lvl1pPr algn="ctr">
              <a:lnSpc>
                <a:spcPct val="100000"/>
              </a:lnSpc>
              <a:defRPr sz="1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Entrenamiento</a:t>
            </a:r>
            <a:r>
              <a:rPr lang="en-US" dirty="0"/>
              <a:t> RAG</a:t>
            </a:r>
            <a:endParaRPr dirty="0"/>
          </a:p>
        </p:txBody>
      </p:sp>
      <p:sp>
        <p:nvSpPr>
          <p:cNvPr id="14" name="object 34">
            <a:extLst>
              <a:ext uri="{FF2B5EF4-FFF2-40B4-BE49-F238E27FC236}">
                <a16:creationId xmlns:a16="http://schemas.microsoft.com/office/drawing/2014/main" id="{69F06C0B-4254-6115-1A18-D4FC5C486CA3}"/>
              </a:ext>
            </a:extLst>
          </p:cNvPr>
          <p:cNvSpPr txBox="1"/>
          <p:nvPr/>
        </p:nvSpPr>
        <p:spPr>
          <a:xfrm>
            <a:off x="4702933" y="4016445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PE" kern="0"/>
            </a:defPPr>
            <a:lvl1pPr algn="ctr">
              <a:lnSpc>
                <a:spcPct val="100000"/>
              </a:lnSpc>
              <a:defRPr sz="1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Disponibilización </a:t>
            </a:r>
            <a:r>
              <a:rPr lang="en-US" dirty="0" err="1"/>
              <a:t>Agente</a:t>
            </a:r>
            <a:endParaRPr dirty="0"/>
          </a:p>
        </p:txBody>
      </p:sp>
      <p:sp>
        <p:nvSpPr>
          <p:cNvPr id="16" name="object 34">
            <a:extLst>
              <a:ext uri="{FF2B5EF4-FFF2-40B4-BE49-F238E27FC236}">
                <a16:creationId xmlns:a16="http://schemas.microsoft.com/office/drawing/2014/main" id="{44240AEA-227E-CFA2-B56B-65AFC924FBF2}"/>
              </a:ext>
            </a:extLst>
          </p:cNvPr>
          <p:cNvSpPr txBox="1"/>
          <p:nvPr/>
        </p:nvSpPr>
        <p:spPr>
          <a:xfrm>
            <a:off x="2905193" y="5701493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PE" kern="0"/>
            </a:defPPr>
            <a:lvl1pPr algn="ctr">
              <a:lnSpc>
                <a:spcPct val="100000"/>
              </a:lnSpc>
              <a:defRPr sz="1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Validación indicadores</a:t>
            </a:r>
            <a:r>
              <a:rPr lang="en-US" dirty="0"/>
              <a:t> Calidad </a:t>
            </a:r>
            <a:r>
              <a:rPr lang="en-US"/>
              <a:t>de </a:t>
            </a:r>
            <a:r>
              <a:rPr lang="en-US" dirty="0" err="1"/>
              <a:t>datos</a:t>
            </a:r>
            <a:endParaRPr dirty="0"/>
          </a:p>
        </p:txBody>
      </p:sp>
      <p:sp>
        <p:nvSpPr>
          <p:cNvPr id="17" name="object 34">
            <a:extLst>
              <a:ext uri="{FF2B5EF4-FFF2-40B4-BE49-F238E27FC236}">
                <a16:creationId xmlns:a16="http://schemas.microsoft.com/office/drawing/2014/main" id="{3867D151-4AF8-0BF4-FD37-76E48DEA24F3}"/>
              </a:ext>
            </a:extLst>
          </p:cNvPr>
          <p:cNvSpPr txBox="1"/>
          <p:nvPr/>
        </p:nvSpPr>
        <p:spPr>
          <a:xfrm>
            <a:off x="6424716" y="2496603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PE" kern="0"/>
            </a:defPPr>
            <a:lvl1pPr algn="ctr">
              <a:lnSpc>
                <a:spcPct val="100000"/>
              </a:lnSpc>
              <a:defRPr sz="1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Implementación</a:t>
            </a:r>
            <a:r>
              <a:rPr lang="en-US" dirty="0"/>
              <a:t> Calidad de Datos</a:t>
            </a: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8FF8C639-A8FF-D194-4169-E170EB439FFB}"/>
              </a:ext>
            </a:extLst>
          </p:cNvPr>
          <p:cNvSpPr txBox="1"/>
          <p:nvPr/>
        </p:nvSpPr>
        <p:spPr>
          <a:xfrm>
            <a:off x="4654132" y="5701493"/>
            <a:ext cx="1449705" cy="665502"/>
          </a:xfrm>
          <a:prstGeom prst="rect">
            <a:avLst/>
          </a:prstGeom>
          <a:ln w="12700">
            <a:solidFill>
              <a:schemeClr val="bg1"/>
            </a:solidFill>
            <a:prstDash val="solid"/>
          </a:ln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s-PE" kern="0"/>
            </a:defPPr>
            <a:lvl1pPr algn="ctr">
              <a:lnSpc>
                <a:spcPct val="100000"/>
              </a:lnSpc>
              <a:defRPr sz="11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Gestión</a:t>
            </a:r>
            <a:r>
              <a:rPr lang="en-US" dirty="0"/>
              <a:t> </a:t>
            </a:r>
            <a:r>
              <a:rPr lang="en-US"/>
              <a:t>de nuevas </a:t>
            </a:r>
            <a:r>
              <a:rPr lang="en-US" dirty="0" err="1"/>
              <a:t>iniciativas</a:t>
            </a:r>
            <a:endParaRPr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A7CC82B-EE8F-ED58-FDDD-7F551E58581B}"/>
              </a:ext>
            </a:extLst>
          </p:cNvPr>
          <p:cNvCxnSpPr>
            <a:cxnSpLocks/>
          </p:cNvCxnSpPr>
          <p:nvPr/>
        </p:nvCxnSpPr>
        <p:spPr>
          <a:xfrm>
            <a:off x="0" y="3583462"/>
            <a:ext cx="11850130" cy="0"/>
          </a:xfrm>
          <a:prstGeom prst="line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D01C738-6D74-9B70-5B30-3D5D02BA7D99}"/>
              </a:ext>
            </a:extLst>
          </p:cNvPr>
          <p:cNvCxnSpPr>
            <a:cxnSpLocks/>
          </p:cNvCxnSpPr>
          <p:nvPr/>
        </p:nvCxnSpPr>
        <p:spPr>
          <a:xfrm>
            <a:off x="0" y="5206316"/>
            <a:ext cx="11850130" cy="0"/>
          </a:xfrm>
          <a:prstGeom prst="line">
            <a:avLst/>
          </a:prstGeom>
          <a:noFill/>
          <a:ln w="12700" cap="flat">
            <a:solidFill>
              <a:schemeClr val="accent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6302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78999-D5AF-1AF6-5BB6-185FF848E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adroTexto 120">
            <a:extLst>
              <a:ext uri="{FF2B5EF4-FFF2-40B4-BE49-F238E27FC236}">
                <a16:creationId xmlns:a16="http://schemas.microsoft.com/office/drawing/2014/main" id="{80781BCA-B4EE-0EEA-D5B9-2E86EE9C0961}"/>
              </a:ext>
            </a:extLst>
          </p:cNvPr>
          <p:cNvSpPr txBox="1"/>
          <p:nvPr/>
        </p:nvSpPr>
        <p:spPr>
          <a:xfrm>
            <a:off x="1742315" y="306764"/>
            <a:ext cx="94247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Blogger Sans"/>
              </a:rPr>
              <a:t>Responsabilidades Data Steward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FCB8EEA-BF85-103B-04DA-C67F408E1C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51459"/>
            <a:ext cx="1577340" cy="6400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0EDAC6-6293-584D-3F11-40C1A19D4B4F}"/>
              </a:ext>
            </a:extLst>
          </p:cNvPr>
          <p:cNvSpPr txBox="1"/>
          <p:nvPr/>
        </p:nvSpPr>
        <p:spPr>
          <a:xfrm>
            <a:off x="388620" y="1039729"/>
            <a:ext cx="11125200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400" i="1" dirty="0">
                <a:solidFill>
                  <a:schemeClr val="bg1"/>
                </a:solidFill>
              </a:rPr>
              <a:t>Es el responsable de la calidad, integridad y seguridad de los datos en Danper.</a:t>
            </a:r>
            <a:endParaRPr lang="es-PE" sz="1600" i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C958FD-5792-6356-2D79-4E94CD823DA7}"/>
              </a:ext>
            </a:extLst>
          </p:cNvPr>
          <p:cNvSpPr txBox="1"/>
          <p:nvPr/>
        </p:nvSpPr>
        <p:spPr>
          <a:xfrm>
            <a:off x="828561" y="1684732"/>
            <a:ext cx="913754" cy="121619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_tradnl" sz="7200" b="1" dirty="0">
                <a:solidFill>
                  <a:srgbClr val="00FF9F"/>
                </a:solidFill>
                <a:sym typeface="Helvetica Light"/>
              </a:rPr>
              <a:t>1</a:t>
            </a:r>
            <a:endParaRPr kumimoji="0" lang="es-ES_tradnl" sz="7200" b="1" i="0" u="none" strike="noStrike" cap="none" spc="0" normalizeH="0" baseline="0" dirty="0">
              <a:ln>
                <a:noFill/>
              </a:ln>
              <a:solidFill>
                <a:srgbClr val="00FF9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89F45A5-706D-E4C5-6601-A4C7DE3B30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39" y="3429000"/>
            <a:ext cx="4815794" cy="3122236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EF6BD310-3BBA-9EDB-8DD1-CDD817180566}"/>
              </a:ext>
            </a:extLst>
          </p:cNvPr>
          <p:cNvGrpSpPr/>
          <p:nvPr/>
        </p:nvGrpSpPr>
        <p:grpSpPr>
          <a:xfrm>
            <a:off x="2118360" y="1742858"/>
            <a:ext cx="1395615" cy="1404747"/>
            <a:chOff x="1322185" y="3428999"/>
            <a:chExt cx="1395615" cy="140474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982A17A-AB9D-083F-FD6F-DA4E2BA9DC52}"/>
                </a:ext>
              </a:extLst>
            </p:cNvPr>
            <p:cNvSpPr/>
            <p:nvPr/>
          </p:nvSpPr>
          <p:spPr>
            <a:xfrm>
              <a:off x="1322185" y="3428999"/>
              <a:ext cx="1395615" cy="1404747"/>
            </a:xfrm>
            <a:prstGeom prst="ellipse">
              <a:avLst/>
            </a:prstGeom>
            <a:noFill/>
            <a:ln w="3175" cap="flat">
              <a:solidFill>
                <a:srgbClr val="00FF9F"/>
              </a:solidFill>
              <a:miter lim="400000"/>
            </a:ln>
            <a:effectLst>
              <a:outerShdw blurRad="25400" dist="127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s-ES_tradnl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C26EC9C-C552-E467-5F56-9A59E5A654E4}"/>
                </a:ext>
              </a:extLst>
            </p:cNvPr>
            <p:cNvSpPr txBox="1"/>
            <p:nvPr/>
          </p:nvSpPr>
          <p:spPr>
            <a:xfrm>
              <a:off x="1564237" y="3523273"/>
              <a:ext cx="913754" cy="12161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3578" tIns="53578" rIns="53578" bIns="53578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_tradnl" b="1" dirty="0">
                  <a:solidFill>
                    <a:schemeClr val="bg1"/>
                  </a:solidFill>
                  <a:sym typeface="Helvetica Light"/>
                </a:rPr>
                <a:t>Definir reglas de calidad</a:t>
              </a:r>
              <a:endParaRPr kumimoji="0" lang="es-ES_tradnl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FD063A-B017-B04A-68F0-F6FF66825313}"/>
              </a:ext>
            </a:extLst>
          </p:cNvPr>
          <p:cNvSpPr txBox="1"/>
          <p:nvPr/>
        </p:nvSpPr>
        <p:spPr>
          <a:xfrm>
            <a:off x="6932654" y="3429000"/>
            <a:ext cx="4234407" cy="343218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171450" marR="0" indent="-17145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_tradnl" dirty="0">
                <a:solidFill>
                  <a:schemeClr val="bg1"/>
                </a:solidFill>
                <a:sym typeface="Helvetica Light"/>
              </a:rPr>
              <a:t>Valores no aceptables que podrían debilitar la confianza en los resultados como cuadros de mando o insumos para IA.</a:t>
            </a:r>
          </a:p>
          <a:p>
            <a:pPr marL="171450" marR="0" indent="-17145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_tradnl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Definir los umbrales de calidad que los procesos de extracción utilizaran para el registro de los datos en la plataforma centralizada.</a:t>
            </a:r>
          </a:p>
          <a:p>
            <a:pPr marL="171450" marR="0" indent="-17145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_tradnl" dirty="0">
                <a:solidFill>
                  <a:schemeClr val="bg1"/>
                </a:solidFill>
                <a:sym typeface="Helvetica Light"/>
              </a:rPr>
              <a:t>Definir cuales son las acciones a tomar en caso de registro de inconsistencias</a:t>
            </a:r>
            <a:endParaRPr kumimoji="0" lang="es-ES_tradnl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171450" marR="0" indent="-17145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_tradnl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A557BC-5ABE-2528-1365-B728B11B2BD5}"/>
              </a:ext>
            </a:extLst>
          </p:cNvPr>
          <p:cNvSpPr txBox="1"/>
          <p:nvPr/>
        </p:nvSpPr>
        <p:spPr>
          <a:xfrm>
            <a:off x="10439400" y="1529428"/>
            <a:ext cx="913754" cy="121619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3578" tIns="53578" rIns="53578" bIns="53578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_tradnl" sz="7200" b="1" dirty="0">
                <a:solidFill>
                  <a:srgbClr val="00FF9F"/>
                </a:solidFill>
                <a:sym typeface="Helvetica Light"/>
              </a:rPr>
              <a:t>A</a:t>
            </a:r>
            <a:endParaRPr kumimoji="0" lang="es-ES_tradnl" sz="7200" b="1" i="0" u="none" strike="noStrike" cap="none" spc="0" normalizeH="0" baseline="0" dirty="0">
              <a:ln>
                <a:noFill/>
              </a:ln>
              <a:solidFill>
                <a:srgbClr val="00FF9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8991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436FF422B5DD4CA1CA8F6CA9B6BAF5" ma:contentTypeVersion="3" ma:contentTypeDescription="Crear nuevo documento." ma:contentTypeScope="" ma:versionID="886d07925132db4c1af23dae95682670">
  <xsd:schema xmlns:xsd="http://www.w3.org/2001/XMLSchema" xmlns:xs="http://www.w3.org/2001/XMLSchema" xmlns:p="http://schemas.microsoft.com/office/2006/metadata/properties" xmlns:ns2="5d1ad2ee-abd5-41e6-b557-115cc0c8a463" targetNamespace="http://schemas.microsoft.com/office/2006/metadata/properties" ma:root="true" ma:fieldsID="bdd4ded61a495dd9fcffcbe98033fbfe" ns2:_="">
    <xsd:import namespace="5d1ad2ee-abd5-41e6-b557-115cc0c8a4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ad2ee-abd5-41e6-b557-115cc0c8a4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781107-6A56-4E56-97D5-4DF768204D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3871C9-E0F1-4597-A598-61AC81DAAB41}">
  <ds:schemaRefs>
    <ds:schemaRef ds:uri="5d1ad2ee-abd5-41e6-b557-115cc0c8a4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051EDC3-A2AE-4607-8F45-D5713DB9C376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5d1ad2ee-abd5-41e6-b557-115cc0c8a463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19356</TotalTime>
  <Words>1390</Words>
  <Application>Microsoft Macintosh PowerPoint</Application>
  <PresentationFormat>Panorámica</PresentationFormat>
  <Paragraphs>325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30" baseType="lpstr">
      <vt:lpstr>Arial</vt:lpstr>
      <vt:lpstr>ArialNova</vt:lpstr>
      <vt:lpstr>Blogger Sans</vt:lpstr>
      <vt:lpstr>Calibri</vt:lpstr>
      <vt:lpstr>Century Gothic</vt:lpstr>
      <vt:lpstr>Consolas</vt:lpstr>
      <vt:lpstr>Helvetica Light</vt:lpstr>
      <vt:lpstr>Helvetica Light (Cuerpo)</vt:lpstr>
      <vt:lpstr>IBM Plex Sans</vt:lpstr>
      <vt:lpstr>Times New Roman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Rolando Clavijo</dc:creator>
  <cp:lastModifiedBy>Christian Seijas</cp:lastModifiedBy>
  <cp:revision>33</cp:revision>
  <cp:lastPrinted>2019-03-27T18:30:39Z</cp:lastPrinted>
  <dcterms:created xsi:type="dcterms:W3CDTF">2019-01-02T04:28:43Z</dcterms:created>
  <dcterms:modified xsi:type="dcterms:W3CDTF">2025-06-18T12:45:16Z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0x01010063436FF422B5DD4CA1CA8F6CA9B6BAF5</vt:lpwstr>
  </property>
</Properties>
</file>