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96325" cy="30267275"/>
  <p:notesSz cx="7010400" cy="9296400"/>
  <p:defaultTextStyle>
    <a:defPPr>
      <a:defRPr lang="en-US"/>
    </a:defPPr>
    <a:lvl1pPr marL="0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926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853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779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706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632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9558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9485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9411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60" d="100"/>
          <a:sy n="60" d="100"/>
        </p:scale>
        <p:origin x="60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953466"/>
            <a:ext cx="18186876" cy="10537496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5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611452"/>
            <a:ext cx="4613583" cy="25650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452"/>
            <a:ext cx="13573294" cy="25650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3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5809"/>
            <a:ext cx="18454330" cy="12590343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55262"/>
            <a:ext cx="18454330" cy="6620964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0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9"/>
            <a:ext cx="18454330" cy="5850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19688"/>
            <a:ext cx="9051647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5963"/>
            <a:ext cx="9051647" cy="16261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7419688"/>
            <a:ext cx="9096225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11055963"/>
            <a:ext cx="9096225" cy="16261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5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34"/>
            <a:ext cx="10831890" cy="21509383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7934"/>
            <a:ext cx="10831890" cy="21509383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9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9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9755-DE9E-415D-BBA5-CB4D5F29408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7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46B3-1FC5-43CA-A324-087BB84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9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9" Type="http://schemas.openxmlformats.org/officeDocument/2006/relationships/image" Target="../media/image16.png"/><Relationship Id="rId3" Type="http://schemas.openxmlformats.org/officeDocument/2006/relationships/image" Target="../media/image2.png"/><Relationship Id="rId42" Type="http://schemas.openxmlformats.org/officeDocument/2006/relationships/image" Target="../media/image19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41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37" Type="http://schemas.openxmlformats.org/officeDocument/2006/relationships/image" Target="../media/image36.png"/><Relationship Id="rId40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43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>
            <a:spLocks/>
          </p:cNvSpPr>
          <p:nvPr/>
        </p:nvSpPr>
        <p:spPr>
          <a:xfrm>
            <a:off x="-1307" y="17425542"/>
            <a:ext cx="10617825" cy="708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Numerical Results</a:t>
            </a:r>
            <a:endParaRPr lang="ru-RU" altLang="en-US" sz="40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26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052" y="24685471"/>
            <a:ext cx="8498794" cy="5379876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134190" y="23309612"/>
            <a:ext cx="10352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no value of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minimizes the average connection time for all possible numbers of connecting STAs</a:t>
            </a:r>
          </a:p>
          <a:p>
            <a:pPr algn="just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should set large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connect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large number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STAs and vice versa</a:t>
            </a: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0" y="11070183"/>
            <a:ext cx="10373765" cy="5860988"/>
          </a:xfrm>
          <a:prstGeom prst="rect">
            <a:avLst/>
          </a:prstGeom>
        </p:spPr>
      </p:pic>
      <p:sp>
        <p:nvSpPr>
          <p:cNvPr id="157" name="Line 12"/>
          <p:cNvSpPr>
            <a:spLocks noChangeShapeType="1"/>
          </p:cNvSpPr>
          <p:nvPr/>
        </p:nvSpPr>
        <p:spPr bwMode="auto">
          <a:xfrm>
            <a:off x="1975863" y="16378261"/>
            <a:ext cx="0" cy="552911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14"/>
          <p:cNvSpPr>
            <a:spLocks noChangeShapeType="1"/>
          </p:cNvSpPr>
          <p:nvPr/>
        </p:nvSpPr>
        <p:spPr bwMode="auto">
          <a:xfrm flipH="1">
            <a:off x="2899742" y="16378261"/>
            <a:ext cx="1576" cy="552911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Text Box 33"/>
          <p:cNvSpPr txBox="1">
            <a:spLocks noChangeArrowheads="1"/>
          </p:cNvSpPr>
          <p:nvPr/>
        </p:nvSpPr>
        <p:spPr bwMode="auto">
          <a:xfrm>
            <a:off x="2235869" y="16885153"/>
            <a:ext cx="572043" cy="3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BI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1975863" y="16615682"/>
            <a:ext cx="92545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Line 12"/>
          <p:cNvSpPr>
            <a:spLocks noChangeShapeType="1"/>
          </p:cNvSpPr>
          <p:nvPr/>
        </p:nvSpPr>
        <p:spPr bwMode="auto">
          <a:xfrm flipH="1">
            <a:off x="3955346" y="16390191"/>
            <a:ext cx="12318" cy="54098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4"/>
          <p:cNvSpPr>
            <a:spLocks noChangeShapeType="1"/>
          </p:cNvSpPr>
          <p:nvPr/>
        </p:nvSpPr>
        <p:spPr bwMode="auto">
          <a:xfrm>
            <a:off x="4177324" y="16378261"/>
            <a:ext cx="0" cy="552911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Text Box 33"/>
          <p:cNvSpPr txBox="1">
            <a:spLocks noChangeArrowheads="1"/>
          </p:cNvSpPr>
          <p:nvPr/>
        </p:nvSpPr>
        <p:spPr bwMode="auto">
          <a:xfrm>
            <a:off x="3733367" y="16898218"/>
            <a:ext cx="675994" cy="3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Slot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3657313" y="16615682"/>
            <a:ext cx="29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4175261" y="16615682"/>
            <a:ext cx="29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 Box 33"/>
          <p:cNvSpPr txBox="1">
            <a:spLocks noChangeArrowheads="1"/>
          </p:cNvSpPr>
          <p:nvPr/>
        </p:nvSpPr>
        <p:spPr bwMode="auto">
          <a:xfrm>
            <a:off x="126047" y="16661700"/>
            <a:ext cx="1777402" cy="3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Start of connection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 flipH="1" flipV="1">
            <a:off x="1014748" y="16346212"/>
            <a:ext cx="147196" cy="349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 Box 33"/>
          <p:cNvSpPr txBox="1">
            <a:spLocks noChangeArrowheads="1"/>
          </p:cNvSpPr>
          <p:nvPr/>
        </p:nvSpPr>
        <p:spPr bwMode="auto">
          <a:xfrm>
            <a:off x="4725109" y="16643861"/>
            <a:ext cx="2517399" cy="3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equest transmission</a:t>
            </a: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 flipH="1" flipV="1">
            <a:off x="5285636" y="16354922"/>
            <a:ext cx="635800" cy="34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18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08"/>
          <a:stretch/>
        </p:blipFill>
        <p:spPr>
          <a:xfrm>
            <a:off x="9797165" y="18078107"/>
            <a:ext cx="4567421" cy="3863254"/>
          </a:xfrm>
          <a:prstGeom prst="rect">
            <a:avLst/>
          </a:prstGeom>
        </p:spPr>
      </p:pic>
      <p:cxnSp>
        <p:nvCxnSpPr>
          <p:cNvPr id="174" name="Прямая соединительная линия 13"/>
          <p:cNvCxnSpPr/>
          <p:nvPr/>
        </p:nvCxnSpPr>
        <p:spPr>
          <a:xfrm>
            <a:off x="11650484" y="18569412"/>
            <a:ext cx="20882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5"/>
          <p:cNvCxnSpPr/>
          <p:nvPr/>
        </p:nvCxnSpPr>
        <p:spPr>
          <a:xfrm>
            <a:off x="12154540" y="17777324"/>
            <a:ext cx="0" cy="7920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Равнобедренный треугольник 16"/>
          <p:cNvSpPr/>
          <p:nvPr/>
        </p:nvSpPr>
        <p:spPr>
          <a:xfrm rot="5400000">
            <a:off x="12226548" y="17705316"/>
            <a:ext cx="432048" cy="57606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TextBox 176"/>
          <p:cNvSpPr txBox="1"/>
          <p:nvPr/>
        </p:nvSpPr>
        <p:spPr>
          <a:xfrm>
            <a:off x="11434460" y="1860777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3592881" y="1864142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1023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2923497" y="16902106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threshold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5212610" y="16020859"/>
            <a:ext cx="7691499" cy="5934357"/>
            <a:chOff x="15334530" y="16526182"/>
            <a:chExt cx="7691499" cy="5934357"/>
          </a:xfrm>
        </p:grpSpPr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9439" y="16526182"/>
              <a:ext cx="6051946" cy="3782466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8348" y="18624489"/>
              <a:ext cx="6137681" cy="3836050"/>
            </a:xfrm>
            <a:prstGeom prst="rect">
              <a:avLst/>
            </a:prstGeom>
          </p:spPr>
        </p:pic>
        <p:grpSp>
          <p:nvGrpSpPr>
            <p:cNvPr id="182" name="Группа 5"/>
            <p:cNvGrpSpPr/>
            <p:nvPr/>
          </p:nvGrpSpPr>
          <p:grpSpPr>
            <a:xfrm>
              <a:off x="15735826" y="18221306"/>
              <a:ext cx="2687094" cy="1326170"/>
              <a:chOff x="899592" y="2276872"/>
              <a:chExt cx="3104263" cy="1237434"/>
            </a:xfrm>
          </p:grpSpPr>
          <p:cxnSp>
            <p:nvCxnSpPr>
              <p:cNvPr id="183" name="Прямая соединительная линия 6"/>
              <p:cNvCxnSpPr/>
              <p:nvPr/>
            </p:nvCxnSpPr>
            <p:spPr>
              <a:xfrm>
                <a:off x="1115616" y="3068960"/>
                <a:ext cx="2088232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7"/>
              <p:cNvCxnSpPr/>
              <p:nvPr/>
            </p:nvCxnSpPr>
            <p:spPr>
              <a:xfrm>
                <a:off x="1619672" y="2276872"/>
                <a:ext cx="0" cy="7920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Равнобедренный треугольник 8"/>
              <p:cNvSpPr/>
              <p:nvPr/>
            </p:nvSpPr>
            <p:spPr>
              <a:xfrm rot="5400000">
                <a:off x="1691680" y="2204864"/>
                <a:ext cx="432048" cy="57606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99592" y="3140968"/>
                <a:ext cx="402225" cy="373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034958" y="3140968"/>
                <a:ext cx="968897" cy="373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1023</a:t>
                </a:r>
              </a:p>
            </p:txBody>
          </p:sp>
        </p:grpSp>
        <p:grpSp>
          <p:nvGrpSpPr>
            <p:cNvPr id="188" name="Группа 11"/>
            <p:cNvGrpSpPr/>
            <p:nvPr/>
          </p:nvGrpSpPr>
          <p:grpSpPr>
            <a:xfrm>
              <a:off x="15735826" y="20485180"/>
              <a:ext cx="2749424" cy="1326170"/>
              <a:chOff x="899592" y="2276872"/>
              <a:chExt cx="3176270" cy="1237434"/>
            </a:xfrm>
          </p:grpSpPr>
          <p:cxnSp>
            <p:nvCxnSpPr>
              <p:cNvPr id="189" name="Прямая соединительная линия 12"/>
              <p:cNvCxnSpPr/>
              <p:nvPr/>
            </p:nvCxnSpPr>
            <p:spPr>
              <a:xfrm>
                <a:off x="1112925" y="3068960"/>
                <a:ext cx="2088232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3"/>
              <p:cNvCxnSpPr/>
              <p:nvPr/>
            </p:nvCxnSpPr>
            <p:spPr>
              <a:xfrm>
                <a:off x="1619672" y="2276872"/>
                <a:ext cx="0" cy="7920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Равнобедренный треугольник 14"/>
              <p:cNvSpPr/>
              <p:nvPr/>
            </p:nvSpPr>
            <p:spPr>
              <a:xfrm rot="5400000">
                <a:off x="1691680" y="2204864"/>
                <a:ext cx="432048" cy="57606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9592" y="3140968"/>
                <a:ext cx="402225" cy="373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3106965" y="3135049"/>
                <a:ext cx="968897" cy="373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1023</a:t>
                </a:r>
              </a:p>
            </p:txBody>
          </p:sp>
        </p:grpSp>
        <p:sp>
          <p:nvSpPr>
            <p:cNvPr id="194" name="Овал 17"/>
            <p:cNvSpPr/>
            <p:nvPr/>
          </p:nvSpPr>
          <p:spPr>
            <a:xfrm>
              <a:off x="15334530" y="17897928"/>
              <a:ext cx="327044" cy="37111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96" name="Прямая со стрелкой 20"/>
            <p:cNvCxnSpPr/>
            <p:nvPr/>
          </p:nvCxnSpPr>
          <p:spPr>
            <a:xfrm>
              <a:off x="15613680" y="18228547"/>
              <a:ext cx="512938" cy="7987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21"/>
            <p:cNvCxnSpPr/>
            <p:nvPr/>
          </p:nvCxnSpPr>
          <p:spPr>
            <a:xfrm flipH="1">
              <a:off x="17103979" y="20523345"/>
              <a:ext cx="540568" cy="7240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 Box 2"/>
          <p:cNvSpPr txBox="1">
            <a:spLocks noChangeArrowheads="1"/>
          </p:cNvSpPr>
          <p:nvPr/>
        </p:nvSpPr>
        <p:spPr bwMode="auto">
          <a:xfrm>
            <a:off x="10979205" y="27927137"/>
            <a:ext cx="6756234" cy="194117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/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*Dmitry 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Bankov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Evgeny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Khorov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Andrey 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Lyakhov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Ekaterina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Stepanova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 Centralized Authentication in 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Wi-Fi 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HaLow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Networks 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Communications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(ICC), 2017 IEEE 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 Conference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/ IEEE. — 2017.</a:t>
            </a:r>
            <a:endParaRPr lang="ru-RU" alt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11634055" y="11008805"/>
            <a:ext cx="8580094" cy="5141218"/>
            <a:chOff x="11600056" y="12543207"/>
            <a:chExt cx="8225949" cy="5141218"/>
          </a:xfrm>
        </p:grpSpPr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0056" y="12543207"/>
              <a:ext cx="8225949" cy="5141218"/>
            </a:xfrm>
            <a:prstGeom prst="rect">
              <a:avLst/>
            </a:prstGeom>
          </p:spPr>
        </p:pic>
        <p:sp>
          <p:nvSpPr>
            <p:cNvPr id="228" name="TextBox 227"/>
            <p:cNvSpPr txBox="1"/>
            <p:nvPr/>
          </p:nvSpPr>
          <p:spPr>
            <a:xfrm>
              <a:off x="12836293" y="15809074"/>
              <a:ext cx="2165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Saturated STAs</a:t>
              </a:r>
              <a:endPara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7377733" y="15737066"/>
              <a:ext cx="23091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Simultaneously connecting STAs</a:t>
              </a:r>
              <a:endPara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" y="-138360"/>
            <a:ext cx="21396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Comparison of </a:t>
            </a:r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 Setup</a:t>
            </a:r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Protocols</a:t>
            </a:r>
            <a:b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M2M Communications Based on Wi-Fi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100" y="1951246"/>
            <a:ext cx="55245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Ekaterina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Stepanova</a:t>
            </a:r>
            <a:endParaRPr lang="en-US" sz="4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IITP RAS, MIPT</a:t>
            </a:r>
          </a:p>
          <a:p>
            <a:pPr algn="ctr"/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stepanova@iitp.ru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00" y="1951246"/>
            <a:ext cx="55245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Dmitry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Bankov</a:t>
            </a:r>
            <a:endParaRPr lang="en-US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IITP RAS, MIPT</a:t>
            </a:r>
          </a:p>
          <a:p>
            <a:pPr algn="ctr"/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bankov@iitp.ru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73300" y="1951246"/>
            <a:ext cx="55245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Evgeny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Khorov</a:t>
            </a:r>
            <a:endParaRPr lang="en-US" sz="4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IITP RAS</a:t>
            </a:r>
          </a:p>
          <a:p>
            <a:pPr algn="ctr"/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khorov@iitp.ru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6" y="4138580"/>
            <a:ext cx="21396325" cy="3099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4250" y="4804327"/>
            <a:ext cx="8229600" cy="884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 Home</a:t>
            </a:r>
          </a:p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Wi-Fi Network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5067080" y="5618542"/>
            <a:ext cx="6669699" cy="4549910"/>
            <a:chOff x="27856" y="6268244"/>
            <a:chExt cx="8233659" cy="514603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6" y="6268244"/>
              <a:ext cx="8233659" cy="514603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076" y="9183108"/>
              <a:ext cx="460853" cy="2880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255" y="10084668"/>
              <a:ext cx="424743" cy="26546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145" y="8229523"/>
              <a:ext cx="460853" cy="28803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9" y="7974212"/>
              <a:ext cx="460857" cy="28803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16" y="9797737"/>
              <a:ext cx="460857" cy="28803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179" y="8561300"/>
              <a:ext cx="460857" cy="28803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042" y="9336874"/>
              <a:ext cx="429645" cy="26852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672" y="10330984"/>
              <a:ext cx="429647" cy="26852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376" y="8770841"/>
              <a:ext cx="429647" cy="26852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34" y="10443421"/>
              <a:ext cx="429647" cy="2685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684" y="10314598"/>
              <a:ext cx="429647" cy="26852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10712112"/>
              <a:ext cx="429647" cy="26852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0997515"/>
              <a:ext cx="429645" cy="26852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305" y="10925698"/>
              <a:ext cx="429645" cy="26852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9598357"/>
              <a:ext cx="429645" cy="268529"/>
            </a:xfrm>
            <a:prstGeom prst="rect">
              <a:avLst/>
            </a:prstGeom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8613539" y="4370624"/>
            <a:ext cx="8229600" cy="884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26414" y="8871808"/>
            <a:ext cx="443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of random channel access decreases with increasing number of connecting STAs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leads to long connection time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104" y="5215829"/>
            <a:ext cx="5698796" cy="37141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621" y="5261035"/>
            <a:ext cx="5905020" cy="3690638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16079340" y="4360880"/>
            <a:ext cx="4454016" cy="884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44805" y="9185194"/>
            <a:ext cx="427821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 the average number of simultaneously connecting STAs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itle 1"/>
          <p:cNvSpPr txBox="1">
            <a:spLocks/>
          </p:cNvSpPr>
          <p:nvPr/>
        </p:nvSpPr>
        <p:spPr>
          <a:xfrm>
            <a:off x="-10885" y="18164840"/>
            <a:ext cx="10633007" cy="7069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Varying the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Parameter for the Distributed Connection Control Protocol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118387" y="19260310"/>
            <a:ext cx="436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specifies the time interval during which the STA sends the first connection request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785813" y="10975191"/>
            <a:ext cx="8924875" cy="2074267"/>
            <a:chOff x="785813" y="12312695"/>
            <a:chExt cx="8924875" cy="2074267"/>
          </a:xfrm>
        </p:grpSpPr>
        <p:sp>
          <p:nvSpPr>
            <p:cNvPr id="46" name="Rectangle 2"/>
            <p:cNvSpPr>
              <a:spLocks noChangeArrowheads="1"/>
            </p:cNvSpPr>
            <p:nvPr/>
          </p:nvSpPr>
          <p:spPr bwMode="auto">
            <a:xfrm>
              <a:off x="1141413" y="12313340"/>
              <a:ext cx="427037" cy="1462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6720" cap="sq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altLang="en-US"/>
            </a:p>
          </p:txBody>
        </p:sp>
        <p:sp>
          <p:nvSpPr>
            <p:cNvPr id="47" name="Rectangle 3"/>
            <p:cNvSpPr>
              <a:spLocks noChangeArrowheads="1"/>
            </p:cNvSpPr>
            <p:nvPr/>
          </p:nvSpPr>
          <p:spPr bwMode="auto">
            <a:xfrm>
              <a:off x="6783388" y="12313340"/>
              <a:ext cx="427037" cy="1462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6720" cap="sq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altLang="en-US"/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8705800" y="13830990"/>
              <a:ext cx="1004888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 dirty="0" smtClean="0">
                  <a:solidFill>
                    <a:srgbClr val="000000"/>
                  </a:solidFill>
                </a:rPr>
                <a:t>Time</a:t>
              </a:r>
              <a:endParaRPr lang="en-US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235075" y="13867503"/>
              <a:ext cx="320675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6800850" y="13902428"/>
              <a:ext cx="680814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t+1</a:t>
              </a:r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1361011" y="13651603"/>
              <a:ext cx="1587" cy="274637"/>
            </a:xfrm>
            <a:prstGeom prst="line">
              <a:avLst/>
            </a:prstGeom>
            <a:noFill/>
            <a:ln w="3672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6993152" y="13648428"/>
              <a:ext cx="1588" cy="274637"/>
            </a:xfrm>
            <a:prstGeom prst="line">
              <a:avLst/>
            </a:prstGeom>
            <a:noFill/>
            <a:ln w="3672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1503363" y="14088165"/>
              <a:ext cx="5297487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3953272" y="14040887"/>
              <a:ext cx="645988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BI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1568450" y="13148365"/>
              <a:ext cx="1303338" cy="627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6720" cap="sq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8000" tIns="63000" rIns="108000" bIns="630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Slot </a:t>
              </a:r>
              <a:r>
                <a:rPr lang="ru-RU" altLang="en-US" sz="2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ru-RU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871788" y="13148365"/>
              <a:ext cx="1301750" cy="627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6720" cap="sq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8000" tIns="63000" rIns="108000" bIns="630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Slot </a:t>
              </a:r>
              <a:r>
                <a:rPr lang="ru-RU" altLang="en-US" sz="2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ru-RU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4173538" y="13148365"/>
              <a:ext cx="1303337" cy="627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6720" cap="sq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8000" tIns="63000" rIns="108000" bIns="630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endParaRPr lang="en-US" altLang="en-US" sz="4000" dirty="0" smtClean="0">
                <a:solidFill>
                  <a:srgbClr val="000000"/>
                </a:solidFill>
              </a:endParaRPr>
            </a:p>
            <a:p>
              <a:pPr algn="ctr" eaLnBrk="1" hangingPunct="1">
                <a:buClrTx/>
                <a:buFontTx/>
                <a:buNone/>
              </a:pPr>
              <a:endParaRPr lang="en-US" altLang="en-US" sz="4000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476875" y="13148365"/>
              <a:ext cx="1301750" cy="627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6720" cap="sq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8000" tIns="63000" rIns="108000" bIns="630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Slot L</a:t>
              </a:r>
              <a:endParaRPr lang="en-US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7210425" y="13148365"/>
              <a:ext cx="1301750" cy="627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6720" cap="sq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8000" tIns="63000" rIns="108000" bIns="630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Slot 0</a:t>
              </a:r>
              <a:endParaRPr lang="en-US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8512175" y="13148365"/>
              <a:ext cx="477838" cy="627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6720" cap="sq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8000" tIns="63000" rIns="108000" bIns="630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217613" y="12313340"/>
              <a:ext cx="287337" cy="1387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beacon</a:t>
              </a:r>
              <a:endParaRPr lang="ru-RU" alt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6847240" y="12312695"/>
              <a:ext cx="287337" cy="1387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beacon</a:t>
              </a:r>
              <a:endParaRPr lang="ru-RU" alt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481459" y="12967758"/>
              <a:ext cx="654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543114" y="12975772"/>
              <a:ext cx="654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785813" y="13775428"/>
              <a:ext cx="8686800" cy="1587"/>
            </a:xfrm>
            <a:prstGeom prst="line">
              <a:avLst/>
            </a:prstGeom>
            <a:noFill/>
            <a:ln w="3672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165393" y="25062333"/>
            <a:ext cx="4283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determines the number of connection slots in the BI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6191170" y="25727556"/>
            <a:ext cx="4270823" cy="2973819"/>
            <a:chOff x="6237848" y="25855219"/>
            <a:chExt cx="3975314" cy="2973819"/>
          </a:xfrm>
        </p:grpSpPr>
        <p:sp>
          <p:nvSpPr>
            <p:cNvPr id="139" name="Text Box 33"/>
            <p:cNvSpPr txBox="1">
              <a:spLocks noChangeArrowheads="1"/>
            </p:cNvSpPr>
            <p:nvPr/>
          </p:nvSpPr>
          <p:spPr bwMode="auto">
            <a:xfrm>
              <a:off x="6668767" y="25855219"/>
              <a:ext cx="728734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</a:rPr>
                <a:t>Slot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7468374" y="26705350"/>
                  <a:ext cx="1521774" cy="490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BI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Tac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dirty="0" smtClean="0"/>
                    <a:t> = 8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374" y="26705350"/>
                  <a:ext cx="1521774" cy="49051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1152" t="-125926" b="-1901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 Box 33"/>
            <p:cNvSpPr txBox="1">
              <a:spLocks noChangeArrowheads="1"/>
            </p:cNvSpPr>
            <p:nvPr/>
          </p:nvSpPr>
          <p:spPr bwMode="auto">
            <a:xfrm>
              <a:off x="6444634" y="27474423"/>
              <a:ext cx="688073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</a:rPr>
                <a:t>Slot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7439799" y="28338519"/>
                  <a:ext cx="1566097" cy="490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BI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Tac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dirty="0" smtClean="0"/>
                    <a:t> = 4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9799" y="28338519"/>
                  <a:ext cx="1566097" cy="49051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870" t="-125926" b="-1901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6237850" y="26408026"/>
              <a:ext cx="39753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237850" y="2619200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6734764" y="2619200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7231678" y="2619200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7728592" y="2619200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8225506" y="2619200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8722420" y="2619200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9219334" y="2619200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9716248" y="2619200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10213162" y="2619200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6734764" y="26192002"/>
              <a:ext cx="4969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Left Brace 137"/>
            <p:cNvSpPr/>
            <p:nvPr/>
          </p:nvSpPr>
          <p:spPr>
            <a:xfrm rot="16200000">
              <a:off x="8081490" y="24636395"/>
              <a:ext cx="288032" cy="397531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6237850" y="28027230"/>
              <a:ext cx="39753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6237850" y="27811206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7231678" y="27811206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8225506" y="27811206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9219334" y="27811206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0213162" y="27811206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237848" y="27806532"/>
              <a:ext cx="993830" cy="46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Left Brace 148"/>
            <p:cNvSpPr/>
            <p:nvPr/>
          </p:nvSpPr>
          <p:spPr>
            <a:xfrm rot="16200000">
              <a:off x="8081490" y="26255599"/>
              <a:ext cx="288032" cy="397531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6237850" y="27458595"/>
              <a:ext cx="397531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 Box 33"/>
            <p:cNvSpPr txBox="1">
              <a:spLocks noChangeArrowheads="1"/>
            </p:cNvSpPr>
            <p:nvPr/>
          </p:nvSpPr>
          <p:spPr bwMode="auto">
            <a:xfrm>
              <a:off x="8025838" y="27167437"/>
              <a:ext cx="414621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BI</a:t>
              </a:r>
            </a:p>
          </p:txBody>
        </p:sp>
      </p:grpSp>
      <p:sp>
        <p:nvSpPr>
          <p:cNvPr id="155" name="Title 1"/>
          <p:cNvSpPr txBox="1">
            <a:spLocks/>
          </p:cNvSpPr>
          <p:nvPr/>
        </p:nvSpPr>
        <p:spPr>
          <a:xfrm>
            <a:off x="16144" y="24622020"/>
            <a:ext cx="10605978" cy="449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Varying the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Tac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for the Distributed Connection Control Protocol</a:t>
            </a:r>
          </a:p>
        </p:txBody>
      </p:sp>
      <p:sp>
        <p:nvSpPr>
          <p:cNvPr id="170" name="Rectangle 20"/>
          <p:cNvSpPr>
            <a:spLocks noChangeArrowheads="1"/>
          </p:cNvSpPr>
          <p:nvPr/>
        </p:nvSpPr>
        <p:spPr bwMode="auto">
          <a:xfrm>
            <a:off x="7464456" y="13671431"/>
            <a:ext cx="2575504" cy="962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560" cap="sq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en-US"/>
          </a:p>
        </p:txBody>
      </p:sp>
      <p:sp>
        <p:nvSpPr>
          <p:cNvPr id="171" name="Rectangle 21"/>
          <p:cNvSpPr>
            <a:spLocks noChangeArrowheads="1"/>
          </p:cNvSpPr>
          <p:nvPr/>
        </p:nvSpPr>
        <p:spPr bwMode="auto">
          <a:xfrm>
            <a:off x="7924008" y="13671431"/>
            <a:ext cx="1652289" cy="962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560" cap="sq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Parameters</a:t>
            </a:r>
            <a:endParaRPr lang="ru-RU" alt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</a:t>
            </a:r>
            <a:r>
              <a:rPr lang="en-US" alt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r>
              <a:rPr lang="en-US" alt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alt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  <a:endParaRPr lang="en-US" alt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456032" y="14906289"/>
            <a:ext cx="258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BEACON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 Box 35"/>
          <p:cNvSpPr txBox="1">
            <a:spLocks noChangeArrowheads="1"/>
          </p:cNvSpPr>
          <p:nvPr/>
        </p:nvSpPr>
        <p:spPr bwMode="auto">
          <a:xfrm>
            <a:off x="7407906" y="15633607"/>
            <a:ext cx="292916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beacon interval</a:t>
            </a:r>
            <a:endParaRPr lang="ru-RU" altLang="en-US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9" name="Title 1"/>
          <p:cNvSpPr txBox="1">
            <a:spLocks/>
          </p:cNvSpPr>
          <p:nvPr/>
        </p:nvSpPr>
        <p:spPr>
          <a:xfrm>
            <a:off x="10927644" y="22384898"/>
            <a:ext cx="10468681" cy="699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Comparison of the Protocols Efficiency in the Scenario with Hidden STAs</a:t>
            </a:r>
          </a:p>
        </p:txBody>
      </p:sp>
      <p:sp>
        <p:nvSpPr>
          <p:cNvPr id="211" name="Right Arrow 210"/>
          <p:cNvSpPr/>
          <p:nvPr/>
        </p:nvSpPr>
        <p:spPr>
          <a:xfrm>
            <a:off x="9578410" y="6967003"/>
            <a:ext cx="670490" cy="8895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Заголовок 1"/>
          <p:cNvSpPr txBox="1">
            <a:spLocks/>
          </p:cNvSpPr>
          <p:nvPr/>
        </p:nvSpPr>
        <p:spPr>
          <a:xfrm>
            <a:off x="351774" y="4652159"/>
            <a:ext cx="4136448" cy="1034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Wi-Fi</a:t>
            </a:r>
          </a:p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</a:t>
            </a:r>
            <a:endParaRPr lang="ru-RU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" y="5907389"/>
            <a:ext cx="5323193" cy="3596194"/>
          </a:xfrm>
          <a:prstGeom prst="rect">
            <a:avLst/>
          </a:prstGeom>
        </p:spPr>
      </p:pic>
      <p:sp>
        <p:nvSpPr>
          <p:cNvPr id="223" name="Right Arrow 222"/>
          <p:cNvSpPr/>
          <p:nvPr/>
        </p:nvSpPr>
        <p:spPr>
          <a:xfrm>
            <a:off x="4845846" y="6967003"/>
            <a:ext cx="670490" cy="87988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ight Arrow 223"/>
          <p:cNvSpPr/>
          <p:nvPr/>
        </p:nvSpPr>
        <p:spPr>
          <a:xfrm>
            <a:off x="14950510" y="6967003"/>
            <a:ext cx="670490" cy="8895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itle 1"/>
          <p:cNvSpPr txBox="1">
            <a:spLocks/>
          </p:cNvSpPr>
          <p:nvPr/>
        </p:nvSpPr>
        <p:spPr>
          <a:xfrm>
            <a:off x="12086370" y="10549013"/>
            <a:ext cx="8229600" cy="884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Scenario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3" name="Picture 2" descr="http://itas2017.iitp.ru/static/index/images/hover-logo.png?1505212834"/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6" t="32268" r="2" b="19371"/>
          <a:stretch/>
        </p:blipFill>
        <p:spPr bwMode="auto">
          <a:xfrm>
            <a:off x="17793038" y="28325576"/>
            <a:ext cx="3591942" cy="1649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  <p:grpSp>
        <p:nvGrpSpPr>
          <p:cNvPr id="255" name="Group 254"/>
          <p:cNvGrpSpPr/>
          <p:nvPr/>
        </p:nvGrpSpPr>
        <p:grpSpPr>
          <a:xfrm>
            <a:off x="6310605" y="20243002"/>
            <a:ext cx="3981276" cy="2528761"/>
            <a:chOff x="6502825" y="22176799"/>
            <a:chExt cx="3981276" cy="2528761"/>
          </a:xfrm>
        </p:grpSpPr>
        <p:sp>
          <p:nvSpPr>
            <p:cNvPr id="107" name="Text Box 33"/>
            <p:cNvSpPr txBox="1">
              <a:spLocks noChangeArrowheads="1"/>
            </p:cNvSpPr>
            <p:nvPr/>
          </p:nvSpPr>
          <p:spPr bwMode="auto">
            <a:xfrm>
              <a:off x="7041077" y="22176799"/>
              <a:ext cx="455578" cy="33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BI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003095" y="22690564"/>
              <a:ext cx="1080120" cy="84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TI</a:t>
              </a:r>
              <a:r>
                <a:rPr lang="en-US" sz="1600" dirty="0" err="1" smtClean="0"/>
                <a:t>min</a:t>
              </a:r>
              <a:r>
                <a:rPr lang="en-US" sz="2000" dirty="0" smtClean="0"/>
                <a:t> = 8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502825" y="22742046"/>
              <a:ext cx="3981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504813" y="2252602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000485" y="2252602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498144" y="2252602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95804" y="2252602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991123" y="2252602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9488782" y="2252602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7000485" y="22526022"/>
              <a:ext cx="4976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Left Brace 105"/>
            <p:cNvSpPr/>
            <p:nvPr/>
          </p:nvSpPr>
          <p:spPr>
            <a:xfrm rot="16200000">
              <a:off x="8349447" y="20967433"/>
              <a:ext cx="288032" cy="39812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498144" y="23973436"/>
              <a:ext cx="19906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7498144" y="2375741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7995804" y="2375741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493463" y="2375741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8991123" y="2375741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9488782" y="2375741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995804" y="23757412"/>
              <a:ext cx="4976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Left Brace 115"/>
            <p:cNvSpPr/>
            <p:nvPr/>
          </p:nvSpPr>
          <p:spPr>
            <a:xfrm rot="16200000">
              <a:off x="8349447" y="23203433"/>
              <a:ext cx="288032" cy="199063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 Box 33"/>
            <p:cNvSpPr txBox="1">
              <a:spLocks noChangeArrowheads="1"/>
            </p:cNvSpPr>
            <p:nvPr/>
          </p:nvSpPr>
          <p:spPr bwMode="auto">
            <a:xfrm>
              <a:off x="8033902" y="23411337"/>
              <a:ext cx="414621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BI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996868" y="24305450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TI</a:t>
              </a:r>
              <a:r>
                <a:rPr lang="en-US" sz="1600" dirty="0" err="1" smtClean="0"/>
                <a:t>min</a:t>
              </a:r>
              <a:r>
                <a:rPr lang="en-US" sz="2000" dirty="0" smtClean="0"/>
                <a:t> = 4 </a:t>
              </a:r>
              <a:endParaRPr lang="en-US" sz="2000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8496604" y="22535361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9988347" y="22518333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10484018" y="22518333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itle 1"/>
          <p:cNvSpPr txBox="1">
            <a:spLocks/>
          </p:cNvSpPr>
          <p:nvPr/>
        </p:nvSpPr>
        <p:spPr>
          <a:xfrm>
            <a:off x="10929624" y="21477749"/>
            <a:ext cx="10466701" cy="708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Numerical Results</a:t>
            </a:r>
            <a:endParaRPr lang="ru-RU" altLang="en-US" sz="40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649" y="10142856"/>
            <a:ext cx="10628451" cy="7027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Distributed Connection Control Protocol</a:t>
            </a:r>
            <a:endParaRPr lang="ru-RU" altLang="en-US" sz="40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52" name="Title 1"/>
          <p:cNvSpPr txBox="1">
            <a:spLocks/>
          </p:cNvSpPr>
          <p:nvPr/>
        </p:nvSpPr>
        <p:spPr>
          <a:xfrm>
            <a:off x="10938632" y="15872212"/>
            <a:ext cx="10457693" cy="7048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Centralized </a:t>
            </a:r>
            <a:r>
              <a:rPr lang="en-US" altLang="en-US" sz="4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Connection Control Protocol</a:t>
            </a:r>
            <a:endParaRPr lang="ru-RU" altLang="en-US" sz="40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254230" y="28852647"/>
            <a:ext cx="4283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Changing 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almost no effect on the connection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17062160" y="23809723"/>
            <a:ext cx="4183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centralized connection control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 joint with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algorithm proposed in our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paper* is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much more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 the distributed connection control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8" y="18871796"/>
            <a:ext cx="6055590" cy="4541693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8" y="25148359"/>
            <a:ext cx="6021881" cy="4516411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381" y="23335744"/>
            <a:ext cx="5916978" cy="4437734"/>
          </a:xfrm>
          <a:prstGeom prst="rect">
            <a:avLst/>
          </a:prstGeom>
        </p:spPr>
      </p:pic>
      <p:sp>
        <p:nvSpPr>
          <p:cNvPr id="267" name="Овал 17"/>
          <p:cNvSpPr/>
          <p:nvPr/>
        </p:nvSpPr>
        <p:spPr>
          <a:xfrm>
            <a:off x="17470903" y="19692465"/>
            <a:ext cx="327044" cy="371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8" name="Прямая со стрелкой 21"/>
          <p:cNvCxnSpPr/>
          <p:nvPr/>
        </p:nvCxnSpPr>
        <p:spPr>
          <a:xfrm flipH="1">
            <a:off x="12669209" y="17271169"/>
            <a:ext cx="605457" cy="5031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ight Arrow 270"/>
          <p:cNvSpPr/>
          <p:nvPr/>
        </p:nvSpPr>
        <p:spPr>
          <a:xfrm rot="5400000">
            <a:off x="15911141" y="9989726"/>
            <a:ext cx="580057" cy="8895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 rot="5400000">
            <a:off x="849590" y="19908627"/>
            <a:ext cx="19847584" cy="3205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/>
          <p:cNvSpPr/>
          <p:nvPr/>
        </p:nvSpPr>
        <p:spPr>
          <a:xfrm>
            <a:off x="18820933" y="28701375"/>
            <a:ext cx="2313609" cy="2426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/>
          <p:cNvSpPr/>
          <p:nvPr/>
        </p:nvSpPr>
        <p:spPr>
          <a:xfrm>
            <a:off x="17934582" y="29664770"/>
            <a:ext cx="3311550" cy="203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/>
          <p:cNvSpPr/>
          <p:nvPr/>
        </p:nvSpPr>
        <p:spPr>
          <a:xfrm>
            <a:off x="18035558" y="29005136"/>
            <a:ext cx="1546678" cy="584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 smtClean="0">
                <a:solidFill>
                  <a:schemeClr val="accent5">
                    <a:lumMod val="75000"/>
                  </a:schemeClr>
                </a:solidFill>
              </a:rPr>
              <a:t>ITaS</a:t>
            </a:r>
            <a:endParaRPr lang="en-US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75" name="Picture 27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0" t="21557" r="17061" b="62205"/>
          <a:stretch/>
        </p:blipFill>
        <p:spPr>
          <a:xfrm>
            <a:off x="14247579" y="19436256"/>
            <a:ext cx="574159" cy="627321"/>
          </a:xfrm>
          <a:prstGeom prst="rect">
            <a:avLst/>
          </a:prstGeom>
        </p:spPr>
      </p:pic>
      <p:sp>
        <p:nvSpPr>
          <p:cNvPr id="195" name="Rectangle 194"/>
          <p:cNvSpPr/>
          <p:nvPr/>
        </p:nvSpPr>
        <p:spPr>
          <a:xfrm>
            <a:off x="-11345" y="29934926"/>
            <a:ext cx="21396325" cy="3099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</TotalTime>
  <Words>291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Katya</dc:creator>
  <cp:lastModifiedBy>Katya</cp:lastModifiedBy>
  <cp:revision>56</cp:revision>
  <cp:lastPrinted>2017-09-13T12:31:50Z</cp:lastPrinted>
  <dcterms:created xsi:type="dcterms:W3CDTF">2017-09-12T08:17:50Z</dcterms:created>
  <dcterms:modified xsi:type="dcterms:W3CDTF">2017-09-13T15:10:55Z</dcterms:modified>
</cp:coreProperties>
</file>