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7099300" cy="10234613"/>
  <p:defaultTextStyle>
    <a:defPPr>
      <a:defRPr lang="en-US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2">
          <p15:clr>
            <a:srgbClr val="A4A3A4"/>
          </p15:clr>
        </p15:guide>
        <p15:guide id="2" pos="820">
          <p15:clr>
            <a:srgbClr val="A4A3A4"/>
          </p15:clr>
        </p15:guide>
        <p15:guide id="3" pos="13016">
          <p15:clr>
            <a:srgbClr val="A4A3A4"/>
          </p15:clr>
        </p15:guide>
        <p15:guide id="4" pos="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0">
          <p15:clr>
            <a:srgbClr val="A4A3A4"/>
          </p15:clr>
        </p15:guide>
        <p15:guide id="2" pos="19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F9B5"/>
    <a:srgbClr val="D7F6C8"/>
    <a:srgbClr val="FFFF4F"/>
    <a:srgbClr val="FE9802"/>
    <a:srgbClr val="99CCFF"/>
    <a:srgbClr val="CCECFF"/>
    <a:srgbClr val="FFFFFF"/>
    <a:srgbClr val="D0EFF7"/>
    <a:srgbClr val="D3F3DB"/>
    <a:srgbClr val="FEE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8297" autoAdjust="0"/>
  </p:normalViewPr>
  <p:slideViewPr>
    <p:cSldViewPr>
      <p:cViewPr>
        <p:scale>
          <a:sx n="300" d="100"/>
          <a:sy n="300" d="100"/>
        </p:scale>
        <p:origin x="5502" y="33114"/>
      </p:cViewPr>
      <p:guideLst>
        <p:guide orient="horz" pos="1392"/>
        <p:guide pos="820"/>
        <p:guide pos="13016"/>
        <p:guide pos="92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3" d="2"/>
        <a:sy n="3" d="2"/>
      </p:scale>
      <p:origin x="0" y="84"/>
    </p:cViewPr>
  </p:notesTextViewPr>
  <p:notesViewPr>
    <p:cSldViewPr>
      <p:cViewPr varScale="1">
        <p:scale>
          <a:sx n="39" d="100"/>
          <a:sy n="39" d="100"/>
        </p:scale>
        <p:origin x="-3156" y="-120"/>
      </p:cViewPr>
      <p:guideLst>
        <p:guide orient="horz" pos="2930"/>
        <p:guide pos="19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20BF3-A710-42EA-B642-9CD82EA27BD7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41AA-A9A7-4EF7-B9D4-D7BE6B6FF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4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93925" y="776288"/>
            <a:ext cx="2709863" cy="38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60925"/>
            <a:ext cx="56769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7963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7963" y="972185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9C7B4A0-9503-4DB5-97FC-4454B36231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5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FC132-3C4C-42AD-AEB7-85DEBF54C611}" type="slidenum">
              <a:rPr lang="en-US"/>
              <a:pPr/>
              <a:t>1</a:t>
            </a:fld>
            <a:endParaRPr lang="en-US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93925" y="776288"/>
            <a:ext cx="271145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478D0-D437-420E-B5BB-580C432289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254DC3-B7A4-4809-AE9A-6C29495DA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113" y="7085013"/>
            <a:ext cx="4811712" cy="19983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975" y="7085013"/>
            <a:ext cx="14282738" cy="19983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4DD7985-5EFC-4ABF-A819-D9B98A2344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4963" y="9405938"/>
            <a:ext cx="18178462" cy="6488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1069975" y="28063825"/>
            <a:ext cx="4987925" cy="16113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1"/>
          </p:nvPr>
        </p:nvSpPr>
        <p:spPr>
          <a:xfrm>
            <a:off x="15327313" y="28063825"/>
            <a:ext cx="4989512" cy="1611313"/>
          </a:xfrm>
        </p:spPr>
        <p:txBody>
          <a:bodyPr/>
          <a:lstStyle>
            <a:lvl1pPr>
              <a:defRPr/>
            </a:lvl1pPr>
          </a:lstStyle>
          <a:p>
            <a:fld id="{5BC9F5E9-66DC-4B65-A20C-89B1C7E1C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312EDCE-83D2-45EE-A741-A52E44B4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95A7C60-62ED-4CC1-BDC8-B50BBE3C31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4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975" y="708501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769600" y="708501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74F00E-E875-42AA-AF52-DDACDC110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BF15D1-B524-4C5C-92E1-C9D8BB002A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19790-5F58-42CF-A2F3-CF2663F68E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490A25-7655-4262-B678-09A05863D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B72EBF-B20C-4998-AEF7-F9DD8AF8E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9/28/11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2B2EA-5BF3-4090-8F64-74C8ACCFDE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9405938"/>
            <a:ext cx="18178462" cy="648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0534" tIns="30267" rIns="60534" bIns="302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1069975" y="28063825"/>
            <a:ext cx="4987925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0534" tIns="30267" rIns="60534" bIns="30267" numCol="1" anchor="t" anchorCtr="0" compatLnSpc="1">
            <a:prstTxWarp prst="textNoShape">
              <a:avLst/>
            </a:prstTxWarp>
          </a:bodyPr>
          <a:lstStyle>
            <a:lvl1pPr defTabSz="307975" hangingPunct="1">
              <a:lnSpc>
                <a:spcPct val="100000"/>
              </a:lnSpc>
              <a:tabLst>
                <a:tab pos="487363" algn="l"/>
                <a:tab pos="973138" algn="l"/>
                <a:tab pos="1460500" algn="l"/>
                <a:tab pos="1947863" algn="l"/>
                <a:tab pos="2435225" algn="l"/>
                <a:tab pos="2921000" algn="l"/>
                <a:tab pos="3408363" algn="l"/>
                <a:tab pos="3895725" algn="l"/>
                <a:tab pos="4381500" algn="l"/>
                <a:tab pos="4868863" algn="l"/>
                <a:tab pos="5356225" algn="l"/>
                <a:tab pos="5842000" algn="l"/>
                <a:tab pos="6329363" algn="l"/>
                <a:tab pos="6816725" algn="l"/>
              </a:tabLst>
              <a:defRPr sz="3900">
                <a:solidFill>
                  <a:srgbClr val="8B8B8B"/>
                </a:solidFill>
                <a:latin typeface="+mn-lt"/>
              </a:defRPr>
            </a:lvl1pPr>
          </a:lstStyle>
          <a:p>
            <a:r>
              <a:rPr lang="en-US"/>
              <a:t>9/28/11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307263" y="28063825"/>
            <a:ext cx="677227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15327313" y="28063825"/>
            <a:ext cx="4989512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0534" tIns="30267" rIns="60534" bIns="30267" numCol="1" anchor="t" anchorCtr="0" compatLnSpc="1">
            <a:prstTxWarp prst="textNoShape">
              <a:avLst/>
            </a:prstTxWarp>
          </a:bodyPr>
          <a:lstStyle>
            <a:lvl1pPr defTabSz="307975" hangingPunct="1">
              <a:lnSpc>
                <a:spcPct val="100000"/>
              </a:lnSpc>
              <a:tabLst>
                <a:tab pos="487363" algn="l"/>
                <a:tab pos="973138" algn="l"/>
                <a:tab pos="1460500" algn="l"/>
                <a:tab pos="1947863" algn="l"/>
                <a:tab pos="2435225" algn="l"/>
                <a:tab pos="2921000" algn="l"/>
                <a:tab pos="3408363" algn="l"/>
                <a:tab pos="3895725" algn="l"/>
                <a:tab pos="4381500" algn="l"/>
                <a:tab pos="4868863" algn="l"/>
                <a:tab pos="5356225" algn="l"/>
                <a:tab pos="5842000" algn="l"/>
                <a:tab pos="6329363" algn="l"/>
                <a:tab pos="6816725" algn="l"/>
              </a:tabLst>
              <a:defRPr sz="3900">
                <a:solidFill>
                  <a:srgbClr val="8B8B8B"/>
                </a:solidFill>
                <a:latin typeface="+mn-lt"/>
              </a:defRPr>
            </a:lvl1pPr>
          </a:lstStyle>
          <a:p>
            <a:fld id="{90B8390E-F283-40A9-94DC-390B784A71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7085013"/>
            <a:ext cx="19246850" cy="1998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10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+mj-lt"/>
          <a:ea typeface="+mj-ea"/>
          <a:cs typeface="+mj-cs"/>
        </a:defRPr>
      </a:lvl1pPr>
      <a:lvl2pPr marL="500063" indent="-192088"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Calibri" pitchFamily="34" charset="0"/>
        </a:defRPr>
      </a:lvl2pPr>
      <a:lvl3pPr marL="768350" indent="-153988"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Calibri" pitchFamily="34" charset="0"/>
        </a:defRPr>
      </a:lvl3pPr>
      <a:lvl4pPr marL="1076325" indent="-153988"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Calibri" pitchFamily="34" charset="0"/>
        </a:defRPr>
      </a:lvl4pPr>
      <a:lvl5pPr marL="1384300" indent="-153988"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Calibri" pitchFamily="34" charset="0"/>
        </a:defRPr>
      </a:lvl5pPr>
      <a:lvl6pPr marL="1841500" indent="-153988"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Calibri" pitchFamily="34" charset="0"/>
        </a:defRPr>
      </a:lvl6pPr>
      <a:lvl7pPr marL="2298700" indent="-153988"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Calibri" pitchFamily="34" charset="0"/>
        </a:defRPr>
      </a:lvl7pPr>
      <a:lvl8pPr marL="2755900" indent="-153988"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Calibri" pitchFamily="34" charset="0"/>
        </a:defRPr>
      </a:lvl8pPr>
      <a:lvl9pPr marL="3213100" indent="-153988" algn="l" defTabSz="307975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800">
          <a:solidFill>
            <a:srgbClr val="000000"/>
          </a:solidFill>
          <a:latin typeface="Calibri" pitchFamily="34" charset="0"/>
        </a:defRPr>
      </a:lvl9pPr>
    </p:titleStyle>
    <p:bodyStyle>
      <a:lvl1pPr marL="230188" indent="-230188" algn="l" defTabSz="307975" rtl="0" fontAlgn="base">
        <a:lnSpc>
          <a:spcPct val="98000"/>
        </a:lnSpc>
        <a:spcBef>
          <a:spcPct val="0"/>
        </a:spcBef>
        <a:spcAft>
          <a:spcPts val="963"/>
        </a:spcAft>
        <a:buClr>
          <a:srgbClr val="000000"/>
        </a:buClr>
        <a:buSzPct val="100000"/>
        <a:buFont typeface="Times New Roman" pitchFamily="18" charset="0"/>
        <a:defRPr sz="10400">
          <a:solidFill>
            <a:srgbClr val="000000"/>
          </a:solidFill>
          <a:latin typeface="+mn-lt"/>
          <a:ea typeface="+mn-ea"/>
          <a:cs typeface="+mn-cs"/>
        </a:defRPr>
      </a:lvl1pPr>
      <a:lvl2pPr marL="500063" indent="-192088" algn="l" defTabSz="307975" rtl="0" fontAlgn="base">
        <a:lnSpc>
          <a:spcPct val="98000"/>
        </a:lnSpc>
        <a:spcBef>
          <a:spcPct val="0"/>
        </a:spcBef>
        <a:spcAft>
          <a:spcPts val="763"/>
        </a:spcAft>
        <a:buClr>
          <a:srgbClr val="000000"/>
        </a:buClr>
        <a:buSzPct val="100000"/>
        <a:buFont typeface="Times New Roman" pitchFamily="18" charset="0"/>
        <a:defRPr sz="7700">
          <a:solidFill>
            <a:srgbClr val="000000"/>
          </a:solidFill>
          <a:latin typeface="+mn-lt"/>
        </a:defRPr>
      </a:lvl2pPr>
      <a:lvl3pPr marL="768350" indent="-153988" algn="l" defTabSz="307975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n-lt"/>
        </a:defRPr>
      </a:lvl3pPr>
      <a:lvl4pPr marL="1076325" indent="-153988" algn="l" defTabSz="307975" rtl="0" fontAlgn="base">
        <a:lnSpc>
          <a:spcPct val="98000"/>
        </a:lnSpc>
        <a:spcBef>
          <a:spcPct val="0"/>
        </a:spcBef>
        <a:spcAft>
          <a:spcPts val="388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n-lt"/>
        </a:defRPr>
      </a:lvl4pPr>
      <a:lvl5pPr marL="1384300" indent="-153988" algn="l" defTabSz="307975" rtl="0" fontAlgn="base">
        <a:lnSpc>
          <a:spcPct val="98000"/>
        </a:lnSpc>
        <a:spcBef>
          <a:spcPct val="0"/>
        </a:spcBef>
        <a:spcAft>
          <a:spcPts val="188"/>
        </a:spcAft>
        <a:buClr>
          <a:srgbClr val="000000"/>
        </a:buClr>
        <a:buSzPct val="100000"/>
        <a:buFont typeface="Times New Roman" pitchFamily="18" charset="0"/>
        <a:defRPr sz="1300">
          <a:solidFill>
            <a:srgbClr val="000000"/>
          </a:solidFill>
          <a:latin typeface="+mn-lt"/>
        </a:defRPr>
      </a:lvl5pPr>
      <a:lvl6pPr marL="1841500" indent="-153988" algn="l" defTabSz="307975" rtl="0" fontAlgn="base">
        <a:lnSpc>
          <a:spcPct val="98000"/>
        </a:lnSpc>
        <a:spcBef>
          <a:spcPct val="0"/>
        </a:spcBef>
        <a:spcAft>
          <a:spcPts val="188"/>
        </a:spcAft>
        <a:buClr>
          <a:srgbClr val="000000"/>
        </a:buClr>
        <a:buSzPct val="100000"/>
        <a:buFont typeface="Times New Roman" pitchFamily="18" charset="0"/>
        <a:defRPr sz="1300">
          <a:solidFill>
            <a:srgbClr val="000000"/>
          </a:solidFill>
          <a:latin typeface="+mn-lt"/>
        </a:defRPr>
      </a:lvl6pPr>
      <a:lvl7pPr marL="2298700" indent="-153988" algn="l" defTabSz="307975" rtl="0" fontAlgn="base">
        <a:lnSpc>
          <a:spcPct val="98000"/>
        </a:lnSpc>
        <a:spcBef>
          <a:spcPct val="0"/>
        </a:spcBef>
        <a:spcAft>
          <a:spcPts val="188"/>
        </a:spcAft>
        <a:buClr>
          <a:srgbClr val="000000"/>
        </a:buClr>
        <a:buSzPct val="100000"/>
        <a:buFont typeface="Times New Roman" pitchFamily="18" charset="0"/>
        <a:defRPr sz="1300">
          <a:solidFill>
            <a:srgbClr val="000000"/>
          </a:solidFill>
          <a:latin typeface="+mn-lt"/>
        </a:defRPr>
      </a:lvl7pPr>
      <a:lvl8pPr marL="2755900" indent="-153988" algn="l" defTabSz="307975" rtl="0" fontAlgn="base">
        <a:lnSpc>
          <a:spcPct val="98000"/>
        </a:lnSpc>
        <a:spcBef>
          <a:spcPct val="0"/>
        </a:spcBef>
        <a:spcAft>
          <a:spcPts val="188"/>
        </a:spcAft>
        <a:buClr>
          <a:srgbClr val="000000"/>
        </a:buClr>
        <a:buSzPct val="100000"/>
        <a:buFont typeface="Times New Roman" pitchFamily="18" charset="0"/>
        <a:defRPr sz="1300">
          <a:solidFill>
            <a:srgbClr val="000000"/>
          </a:solidFill>
          <a:latin typeface="+mn-lt"/>
        </a:defRPr>
      </a:lvl8pPr>
      <a:lvl9pPr marL="3213100" indent="-153988" algn="l" defTabSz="307975" rtl="0" fontAlgn="base">
        <a:lnSpc>
          <a:spcPct val="98000"/>
        </a:lnSpc>
        <a:spcBef>
          <a:spcPct val="0"/>
        </a:spcBef>
        <a:spcAft>
          <a:spcPts val="188"/>
        </a:spcAft>
        <a:buClr>
          <a:srgbClr val="000000"/>
        </a:buClr>
        <a:buSzPct val="100000"/>
        <a:buFont typeface="Times New Roman" pitchFamily="18" charset="0"/>
        <a:defRPr sz="13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.png"/><Relationship Id="rId21" Type="http://schemas.openxmlformats.org/officeDocument/2006/relationships/image" Target="../media/image19.png"/><Relationship Id="rId68" Type="http://schemas.openxmlformats.org/officeDocument/2006/relationships/image" Target="../media/image24.png"/><Relationship Id="rId84" Type="http://schemas.openxmlformats.org/officeDocument/2006/relationships/image" Target="../media/image45.png"/><Relationship Id="rId89" Type="http://schemas.openxmlformats.org/officeDocument/2006/relationships/image" Target="../media/image50.png"/><Relationship Id="rId112" Type="http://schemas.openxmlformats.org/officeDocument/2006/relationships/image" Target="../media/image73.png"/><Relationship Id="rId133" Type="http://schemas.openxmlformats.org/officeDocument/2006/relationships/image" Target="../media/image94.png"/><Relationship Id="rId138" Type="http://schemas.openxmlformats.org/officeDocument/2006/relationships/image" Target="../media/image99.png"/><Relationship Id="rId7" Type="http://schemas.openxmlformats.org/officeDocument/2006/relationships/image" Target="../media/image5.png"/><Relationship Id="rId71" Type="http://schemas.openxmlformats.org/officeDocument/2006/relationships/image" Target="../media/image27.png"/><Relationship Id="rId92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07" Type="http://schemas.openxmlformats.org/officeDocument/2006/relationships/image" Target="../media/image68.png"/><Relationship Id="rId11" Type="http://schemas.openxmlformats.org/officeDocument/2006/relationships/image" Target="../media/image9.png"/><Relationship Id="rId58" Type="http://schemas.openxmlformats.org/officeDocument/2006/relationships/image" Target="../media/image28.png"/><Relationship Id="rId66" Type="http://schemas.openxmlformats.org/officeDocument/2006/relationships/image" Target="../media/image9.jpeg"/><Relationship Id="rId74" Type="http://schemas.openxmlformats.org/officeDocument/2006/relationships/image" Target="../media/image33.png"/><Relationship Id="rId79" Type="http://schemas.openxmlformats.org/officeDocument/2006/relationships/image" Target="../media/image40.png"/><Relationship Id="rId87" Type="http://schemas.openxmlformats.org/officeDocument/2006/relationships/image" Target="../media/image48.png"/><Relationship Id="rId102" Type="http://schemas.openxmlformats.org/officeDocument/2006/relationships/image" Target="../media/image63.png"/><Relationship Id="rId110" Type="http://schemas.openxmlformats.org/officeDocument/2006/relationships/image" Target="../media/image71.png"/><Relationship Id="rId115" Type="http://schemas.openxmlformats.org/officeDocument/2006/relationships/image" Target="../media/image76.png"/><Relationship Id="rId123" Type="http://schemas.openxmlformats.org/officeDocument/2006/relationships/image" Target="../media/image84.png"/><Relationship Id="rId128" Type="http://schemas.openxmlformats.org/officeDocument/2006/relationships/image" Target="../media/image89.png"/><Relationship Id="rId131" Type="http://schemas.openxmlformats.org/officeDocument/2006/relationships/image" Target="../media/image92.png"/><Relationship Id="rId136" Type="http://schemas.openxmlformats.org/officeDocument/2006/relationships/image" Target="../media/image97.png"/><Relationship Id="rId144" Type="http://schemas.openxmlformats.org/officeDocument/2006/relationships/image" Target="../media/image105.png"/><Relationship Id="rId5" Type="http://schemas.openxmlformats.org/officeDocument/2006/relationships/image" Target="../media/image3.png"/><Relationship Id="rId82" Type="http://schemas.openxmlformats.org/officeDocument/2006/relationships/image" Target="../media/image43.png"/><Relationship Id="rId90" Type="http://schemas.openxmlformats.org/officeDocument/2006/relationships/image" Target="../media/image51.png"/><Relationship Id="rId95" Type="http://schemas.openxmlformats.org/officeDocument/2006/relationships/image" Target="../media/image56.png"/><Relationship Id="rId19" Type="http://schemas.openxmlformats.org/officeDocument/2006/relationships/image" Target="../media/image7.jpeg"/><Relationship Id="rId14" Type="http://schemas.openxmlformats.org/officeDocument/2006/relationships/image" Target="../media/image12.png"/><Relationship Id="rId64" Type="http://schemas.openxmlformats.org/officeDocument/2006/relationships/image" Target="../media/image34.png"/><Relationship Id="rId69" Type="http://schemas.openxmlformats.org/officeDocument/2006/relationships/image" Target="../media/image25.png"/><Relationship Id="rId77" Type="http://schemas.openxmlformats.org/officeDocument/2006/relationships/image" Target="../media/image38.png"/><Relationship Id="rId100" Type="http://schemas.openxmlformats.org/officeDocument/2006/relationships/image" Target="../media/image61.png"/><Relationship Id="rId105" Type="http://schemas.openxmlformats.org/officeDocument/2006/relationships/image" Target="../media/image66.png"/><Relationship Id="rId113" Type="http://schemas.openxmlformats.org/officeDocument/2006/relationships/image" Target="../media/image74.png"/><Relationship Id="rId118" Type="http://schemas.openxmlformats.org/officeDocument/2006/relationships/image" Target="../media/image79.png"/><Relationship Id="rId126" Type="http://schemas.openxmlformats.org/officeDocument/2006/relationships/image" Target="../media/image87.png"/><Relationship Id="rId134" Type="http://schemas.openxmlformats.org/officeDocument/2006/relationships/image" Target="../media/image95.png"/><Relationship Id="rId139" Type="http://schemas.openxmlformats.org/officeDocument/2006/relationships/image" Target="../media/image100.png"/><Relationship Id="rId8" Type="http://schemas.openxmlformats.org/officeDocument/2006/relationships/image" Target="../media/image4.png"/><Relationship Id="rId72" Type="http://schemas.openxmlformats.org/officeDocument/2006/relationships/image" Target="../media/image30.png"/><Relationship Id="rId80" Type="http://schemas.openxmlformats.org/officeDocument/2006/relationships/image" Target="../media/image41.png"/><Relationship Id="rId85" Type="http://schemas.openxmlformats.org/officeDocument/2006/relationships/image" Target="../media/image46.png"/><Relationship Id="rId93" Type="http://schemas.openxmlformats.org/officeDocument/2006/relationships/image" Target="../media/image54.png"/><Relationship Id="rId98" Type="http://schemas.openxmlformats.org/officeDocument/2006/relationships/image" Target="../media/image59.png"/><Relationship Id="rId121" Type="http://schemas.openxmlformats.org/officeDocument/2006/relationships/image" Target="../media/image82.png"/><Relationship Id="rId142" Type="http://schemas.openxmlformats.org/officeDocument/2006/relationships/image" Target="../media/image17.png"/><Relationship Id="rId3" Type="http://schemas.openxmlformats.org/officeDocument/2006/relationships/image" Target="../media/image1.gi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59" Type="http://schemas.openxmlformats.org/officeDocument/2006/relationships/image" Target="../media/image29.png"/><Relationship Id="rId67" Type="http://schemas.openxmlformats.org/officeDocument/2006/relationships/image" Target="../media/image23.png"/><Relationship Id="rId103" Type="http://schemas.openxmlformats.org/officeDocument/2006/relationships/image" Target="../media/image64.png"/><Relationship Id="rId108" Type="http://schemas.openxmlformats.org/officeDocument/2006/relationships/image" Target="../media/image69.png"/><Relationship Id="rId116" Type="http://schemas.openxmlformats.org/officeDocument/2006/relationships/image" Target="../media/image77.png"/><Relationship Id="rId124" Type="http://schemas.openxmlformats.org/officeDocument/2006/relationships/image" Target="../media/image85.png"/><Relationship Id="rId129" Type="http://schemas.openxmlformats.org/officeDocument/2006/relationships/image" Target="../media/image90.png"/><Relationship Id="rId137" Type="http://schemas.openxmlformats.org/officeDocument/2006/relationships/image" Target="../media/image98.png"/><Relationship Id="rId20" Type="http://schemas.openxmlformats.org/officeDocument/2006/relationships/image" Target="../media/image8.jpeg"/><Relationship Id="rId62" Type="http://schemas.openxmlformats.org/officeDocument/2006/relationships/image" Target="../media/image32.png"/><Relationship Id="rId70" Type="http://schemas.openxmlformats.org/officeDocument/2006/relationships/image" Target="../media/image26.png"/><Relationship Id="rId75" Type="http://schemas.openxmlformats.org/officeDocument/2006/relationships/image" Target="../media/image36.png"/><Relationship Id="rId83" Type="http://schemas.openxmlformats.org/officeDocument/2006/relationships/image" Target="../media/image44.png"/><Relationship Id="rId88" Type="http://schemas.openxmlformats.org/officeDocument/2006/relationships/image" Target="../media/image49.png"/><Relationship Id="rId91" Type="http://schemas.openxmlformats.org/officeDocument/2006/relationships/image" Target="../media/image52.png"/><Relationship Id="rId96" Type="http://schemas.openxmlformats.org/officeDocument/2006/relationships/image" Target="../media/image57.png"/><Relationship Id="rId111" Type="http://schemas.openxmlformats.org/officeDocument/2006/relationships/image" Target="../media/image72.png"/><Relationship Id="rId132" Type="http://schemas.openxmlformats.org/officeDocument/2006/relationships/image" Target="../media/image93.png"/><Relationship Id="rId140" Type="http://schemas.openxmlformats.org/officeDocument/2006/relationships/image" Target="../media/image10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15" Type="http://schemas.openxmlformats.org/officeDocument/2006/relationships/image" Target="../media/image13.png"/><Relationship Id="rId57" Type="http://schemas.openxmlformats.org/officeDocument/2006/relationships/image" Target="../media/image22.png"/><Relationship Id="rId106" Type="http://schemas.openxmlformats.org/officeDocument/2006/relationships/image" Target="../media/image67.png"/><Relationship Id="rId114" Type="http://schemas.openxmlformats.org/officeDocument/2006/relationships/image" Target="../media/image75.png"/><Relationship Id="rId119" Type="http://schemas.openxmlformats.org/officeDocument/2006/relationships/image" Target="../media/image80.png"/><Relationship Id="rId127" Type="http://schemas.openxmlformats.org/officeDocument/2006/relationships/image" Target="../media/image88.png"/><Relationship Id="rId10" Type="http://schemas.openxmlformats.org/officeDocument/2006/relationships/image" Target="../media/image8.png"/><Relationship Id="rId60" Type="http://schemas.openxmlformats.org/officeDocument/2006/relationships/image" Target="../media/image20.png"/><Relationship Id="rId65" Type="http://schemas.openxmlformats.org/officeDocument/2006/relationships/image" Target="../media/image35.png"/><Relationship Id="rId73" Type="http://schemas.openxmlformats.org/officeDocument/2006/relationships/image" Target="../media/image31.png"/><Relationship Id="rId78" Type="http://schemas.openxmlformats.org/officeDocument/2006/relationships/image" Target="../media/image39.png"/><Relationship Id="rId81" Type="http://schemas.openxmlformats.org/officeDocument/2006/relationships/image" Target="../media/image42.png"/><Relationship Id="rId86" Type="http://schemas.openxmlformats.org/officeDocument/2006/relationships/image" Target="../media/image47.png"/><Relationship Id="rId94" Type="http://schemas.openxmlformats.org/officeDocument/2006/relationships/image" Target="../media/image55.png"/><Relationship Id="rId99" Type="http://schemas.openxmlformats.org/officeDocument/2006/relationships/image" Target="../media/image60.png"/><Relationship Id="rId101" Type="http://schemas.openxmlformats.org/officeDocument/2006/relationships/image" Target="../media/image62.png"/><Relationship Id="rId122" Type="http://schemas.openxmlformats.org/officeDocument/2006/relationships/image" Target="../media/image83.png"/><Relationship Id="rId130" Type="http://schemas.openxmlformats.org/officeDocument/2006/relationships/image" Target="../media/image91.png"/><Relationship Id="rId135" Type="http://schemas.openxmlformats.org/officeDocument/2006/relationships/image" Target="../media/image96.png"/><Relationship Id="rId143" Type="http://schemas.openxmlformats.org/officeDocument/2006/relationships/image" Target="../media/image18.pn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109" Type="http://schemas.openxmlformats.org/officeDocument/2006/relationships/image" Target="../media/image70.png"/><Relationship Id="rId76" Type="http://schemas.openxmlformats.org/officeDocument/2006/relationships/image" Target="../media/image37.png"/><Relationship Id="rId97" Type="http://schemas.openxmlformats.org/officeDocument/2006/relationships/image" Target="../media/image58.png"/><Relationship Id="rId104" Type="http://schemas.openxmlformats.org/officeDocument/2006/relationships/image" Target="../media/image65.png"/><Relationship Id="rId120" Type="http://schemas.openxmlformats.org/officeDocument/2006/relationships/image" Target="../media/image81.png"/><Relationship Id="rId125" Type="http://schemas.openxmlformats.org/officeDocument/2006/relationships/image" Target="../media/image86.png"/><Relationship Id="rId141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" name="Рисунок 13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10" y="21188659"/>
            <a:ext cx="1546430" cy="154643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188" y="24450318"/>
            <a:ext cx="5585473" cy="5585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0" name="TextBox 1089"/>
              <p:cNvSpPr txBox="1"/>
              <p:nvPr/>
            </p:nvSpPr>
            <p:spPr>
              <a:xfrm>
                <a:off x="17971158" y="29792499"/>
                <a:ext cx="1344535" cy="249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Cambria" pitchFamily="18" charset="0"/>
                  </a:rPr>
                  <a:t>Window number,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US" sz="11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090" name="TextBox 10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1158" y="29792499"/>
                <a:ext cx="1344535" cy="249748"/>
              </a:xfrm>
              <a:prstGeom prst="rect">
                <a:avLst/>
              </a:prstGeom>
              <a:blipFill rotWithShape="1">
                <a:blip r:embed="rId5"/>
                <a:stretch>
                  <a:fillRect t="-7317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" y="24559252"/>
            <a:ext cx="5490116" cy="54901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/>
              <p:cNvSpPr txBox="1"/>
              <p:nvPr/>
            </p:nvSpPr>
            <p:spPr>
              <a:xfrm>
                <a:off x="14599252" y="3710218"/>
                <a:ext cx="6391292" cy="2697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ambria" pitchFamily="18" charset="0"/>
                  </a:rPr>
                  <a:t>Deterministic channel access methods are </a:t>
                </a:r>
                <a:r>
                  <a:rPr lang="en-US" sz="1400" i="1" dirty="0" smtClean="0">
                    <a:latin typeface="Cambria" pitchFamily="18" charset="0"/>
                  </a:rPr>
                  <a:t>reliable</a:t>
                </a:r>
                <a:r>
                  <a:rPr lang="en-US" sz="1400" dirty="0" smtClean="0">
                    <a:latin typeface="Cambria" pitchFamily="18" charset="0"/>
                  </a:rPr>
                  <a:t> but </a:t>
                </a:r>
                <a:r>
                  <a:rPr lang="en-US" sz="1400" i="1" dirty="0" smtClean="0">
                    <a:latin typeface="Cambria" pitchFamily="18" charset="0"/>
                  </a:rPr>
                  <a:t>inflexible</a:t>
                </a:r>
                <a:r>
                  <a:rPr lang="en-US" sz="1400" dirty="0" smtClean="0">
                    <a:latin typeface="Cambria" pitchFamily="18" charset="0"/>
                  </a:rPr>
                  <a:t>.</a:t>
                </a:r>
              </a:p>
              <a:p>
                <a:r>
                  <a:rPr lang="en-US" sz="1400" dirty="0" smtClean="0">
                    <a:latin typeface="Cambria" pitchFamily="18" charset="0"/>
                  </a:rPr>
                  <a:t>Random channel access methods are </a:t>
                </a:r>
                <a:r>
                  <a:rPr lang="en-US" sz="1400" i="1" dirty="0" smtClean="0">
                    <a:latin typeface="Cambria" pitchFamily="18" charset="0"/>
                  </a:rPr>
                  <a:t>flexible</a:t>
                </a:r>
                <a:r>
                  <a:rPr lang="en-US" sz="1400" dirty="0" smtClean="0">
                    <a:latin typeface="Cambria" pitchFamily="18" charset="0"/>
                  </a:rPr>
                  <a:t> but </a:t>
                </a:r>
                <a:r>
                  <a:rPr lang="en-US" sz="1400" i="1" dirty="0" smtClean="0">
                    <a:latin typeface="Cambria" pitchFamily="18" charset="0"/>
                  </a:rPr>
                  <a:t>unreliable</a:t>
                </a:r>
                <a:r>
                  <a:rPr lang="en-US" sz="1400" dirty="0" smtClean="0">
                    <a:latin typeface="Cambria" pitchFamily="18" charset="0"/>
                  </a:rPr>
                  <a:t>.</a:t>
                </a:r>
              </a:p>
              <a:p>
                <a:endParaRPr lang="en-US" sz="1400" dirty="0">
                  <a:latin typeface="Cambria" pitchFamily="18" charset="0"/>
                </a:endParaRPr>
              </a:p>
              <a:p>
                <a:r>
                  <a:rPr lang="en-US" sz="1400" dirty="0" smtClean="0">
                    <a:latin typeface="Cambria" pitchFamily="18" charset="0"/>
                  </a:rPr>
                  <a:t>Heterogeneous channel access consists in joint usage of both deterministic and random channel access methods.</a:t>
                </a:r>
              </a:p>
              <a:p>
                <a:endParaRPr lang="en-US" sz="1400" dirty="0">
                  <a:latin typeface="Cambria" pitchFamily="18" charset="0"/>
                </a:endParaRPr>
              </a:p>
              <a:p>
                <a:endParaRPr lang="en-US" sz="1400" dirty="0" smtClean="0">
                  <a:latin typeface="Cambria" pitchFamily="18" charset="0"/>
                </a:endParaRPr>
              </a:p>
              <a:p>
                <a:endParaRPr lang="en-US" sz="1400" dirty="0">
                  <a:latin typeface="Cambria" pitchFamily="18" charset="0"/>
                </a:endParaRPr>
              </a:p>
              <a:p>
                <a:endParaRPr lang="en-US" sz="1400" dirty="0" smtClean="0">
                  <a:latin typeface="Cambria" pitchFamily="18" charset="0"/>
                </a:endParaRPr>
              </a:p>
              <a:p>
                <a:endParaRPr lang="en-US" sz="1400" dirty="0">
                  <a:latin typeface="Cambria" pitchFamily="18" charset="0"/>
                </a:endParaRPr>
              </a:p>
              <a:p>
                <a:endParaRPr lang="en-US" sz="1400" dirty="0" smtClean="0">
                  <a:latin typeface="Cambria" pitchFamily="18" charset="0"/>
                </a:endParaRPr>
              </a:p>
              <a:p>
                <a:endParaRPr lang="en-US" sz="1400" dirty="0" smtClean="0">
                  <a:latin typeface="Cambria" pitchFamily="18" charset="0"/>
                </a:endParaRPr>
              </a:p>
              <a:p>
                <a:r>
                  <a:rPr lang="en-US" sz="1400" dirty="0" smtClean="0">
                    <a:latin typeface="Cambria" pitchFamily="18" charset="0"/>
                  </a:rPr>
                  <a:t>Question: what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𝑟𝑒𝑠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latin typeface="Cambria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𝑟𝑒𝑠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latin typeface="Cambria" pitchFamily="18" charset="0"/>
                  </a:rPr>
                  <a:t>to choose?</a:t>
                </a:r>
                <a:endParaRPr lang="en-US" sz="1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9252" y="3710218"/>
                <a:ext cx="6391292" cy="2697213"/>
              </a:xfrm>
              <a:prstGeom prst="rect">
                <a:avLst/>
              </a:prstGeom>
              <a:blipFill rotWithShape="1">
                <a:blip r:embed="rId7"/>
                <a:stretch>
                  <a:fillRect l="-286" t="-905"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2" name="Прямая со стрелкой 681"/>
          <p:cNvCxnSpPr>
            <a:stCxn id="605" idx="2"/>
            <a:endCxn id="630" idx="0"/>
          </p:cNvCxnSpPr>
          <p:nvPr/>
        </p:nvCxnSpPr>
        <p:spPr bwMode="auto">
          <a:xfrm flipH="1">
            <a:off x="15206632" y="17069277"/>
            <a:ext cx="395" cy="5584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9" name="Прямая со стрелкой 688"/>
          <p:cNvCxnSpPr>
            <a:stCxn id="606" idx="2"/>
            <a:endCxn id="622" idx="0"/>
          </p:cNvCxnSpPr>
          <p:nvPr/>
        </p:nvCxnSpPr>
        <p:spPr bwMode="auto">
          <a:xfrm flipH="1">
            <a:off x="16766531" y="17083051"/>
            <a:ext cx="625" cy="5446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3" name="Прямая со стрелкой 662"/>
          <p:cNvCxnSpPr>
            <a:stCxn id="607" idx="2"/>
            <a:endCxn id="662" idx="0"/>
          </p:cNvCxnSpPr>
          <p:nvPr/>
        </p:nvCxnSpPr>
        <p:spPr bwMode="auto">
          <a:xfrm>
            <a:off x="18737571" y="17069277"/>
            <a:ext cx="0" cy="5584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2" name="Прямая со стрелкой 671"/>
          <p:cNvCxnSpPr>
            <a:stCxn id="607" idx="2"/>
            <a:endCxn id="630" idx="0"/>
          </p:cNvCxnSpPr>
          <p:nvPr/>
        </p:nvCxnSpPr>
        <p:spPr bwMode="auto">
          <a:xfrm flipH="1">
            <a:off x="15206632" y="17069277"/>
            <a:ext cx="3530939" cy="5584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3" name="Прямая со стрелкой 672"/>
          <p:cNvCxnSpPr>
            <a:stCxn id="606" idx="2"/>
            <a:endCxn id="630" idx="0"/>
          </p:cNvCxnSpPr>
          <p:nvPr/>
        </p:nvCxnSpPr>
        <p:spPr bwMode="auto">
          <a:xfrm flipH="1">
            <a:off x="15206632" y="17083051"/>
            <a:ext cx="1560524" cy="5446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4" name="Прямая со стрелкой 673"/>
          <p:cNvCxnSpPr>
            <a:stCxn id="607" idx="2"/>
            <a:endCxn id="622" idx="0"/>
          </p:cNvCxnSpPr>
          <p:nvPr/>
        </p:nvCxnSpPr>
        <p:spPr bwMode="auto">
          <a:xfrm flipH="1">
            <a:off x="16766531" y="17069277"/>
            <a:ext cx="1971040" cy="5584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5" name="Прямая со стрелкой 674"/>
          <p:cNvCxnSpPr>
            <a:stCxn id="662" idx="0"/>
            <a:endCxn id="606" idx="2"/>
          </p:cNvCxnSpPr>
          <p:nvPr/>
        </p:nvCxnSpPr>
        <p:spPr bwMode="auto">
          <a:xfrm flipH="1" flipV="1">
            <a:off x="16767156" y="17083051"/>
            <a:ext cx="1970415" cy="5446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9" name="Прямая со стрелкой 678"/>
          <p:cNvCxnSpPr>
            <a:stCxn id="662" idx="0"/>
            <a:endCxn id="605" idx="2"/>
          </p:cNvCxnSpPr>
          <p:nvPr/>
        </p:nvCxnSpPr>
        <p:spPr bwMode="auto">
          <a:xfrm flipH="1" flipV="1">
            <a:off x="15207027" y="17069277"/>
            <a:ext cx="3530544" cy="5584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5" name="Прямая со стрелкой 684"/>
          <p:cNvCxnSpPr>
            <a:stCxn id="605" idx="2"/>
            <a:endCxn id="622" idx="0"/>
          </p:cNvCxnSpPr>
          <p:nvPr/>
        </p:nvCxnSpPr>
        <p:spPr bwMode="auto">
          <a:xfrm>
            <a:off x="15207027" y="17069277"/>
            <a:ext cx="1559504" cy="5584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1" name="Прямая со стрелкой 660"/>
          <p:cNvCxnSpPr>
            <a:stCxn id="604" idx="2"/>
            <a:endCxn id="607" idx="0"/>
          </p:cNvCxnSpPr>
          <p:nvPr/>
        </p:nvCxnSpPr>
        <p:spPr bwMode="auto">
          <a:xfrm flipH="1">
            <a:off x="18737571" y="16214794"/>
            <a:ext cx="1" cy="46632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7" name="Прямая со стрелкой 666"/>
          <p:cNvCxnSpPr>
            <a:stCxn id="603" idx="2"/>
            <a:endCxn id="606" idx="0"/>
          </p:cNvCxnSpPr>
          <p:nvPr/>
        </p:nvCxnSpPr>
        <p:spPr bwMode="auto">
          <a:xfrm>
            <a:off x="16766532" y="16214794"/>
            <a:ext cx="624" cy="4800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8" name="Прямая со стрелкой 677"/>
          <p:cNvCxnSpPr>
            <a:stCxn id="602" idx="2"/>
            <a:endCxn id="605" idx="0"/>
          </p:cNvCxnSpPr>
          <p:nvPr/>
        </p:nvCxnSpPr>
        <p:spPr bwMode="auto">
          <a:xfrm>
            <a:off x="15207027" y="16207254"/>
            <a:ext cx="0" cy="4738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4" name="Прямая со стрелкой 663"/>
          <p:cNvCxnSpPr>
            <a:stCxn id="603" idx="2"/>
            <a:endCxn id="605" idx="0"/>
          </p:cNvCxnSpPr>
          <p:nvPr/>
        </p:nvCxnSpPr>
        <p:spPr bwMode="auto">
          <a:xfrm flipH="1">
            <a:off x="15207027" y="16214794"/>
            <a:ext cx="1559505" cy="46632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" name="Прямая со стрелкой 664"/>
          <p:cNvCxnSpPr>
            <a:stCxn id="604" idx="2"/>
            <a:endCxn id="605" idx="0"/>
          </p:cNvCxnSpPr>
          <p:nvPr/>
        </p:nvCxnSpPr>
        <p:spPr bwMode="auto">
          <a:xfrm flipH="1">
            <a:off x="15207027" y="16214794"/>
            <a:ext cx="3530545" cy="46632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" name="Прямая со стрелкой 665"/>
          <p:cNvCxnSpPr>
            <a:stCxn id="603" idx="2"/>
            <a:endCxn id="607" idx="0"/>
          </p:cNvCxnSpPr>
          <p:nvPr/>
        </p:nvCxnSpPr>
        <p:spPr bwMode="auto">
          <a:xfrm>
            <a:off x="16766532" y="16214794"/>
            <a:ext cx="1971039" cy="46632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8" name="Прямая со стрелкой 667"/>
          <p:cNvCxnSpPr>
            <a:stCxn id="604" idx="2"/>
            <a:endCxn id="606" idx="0"/>
          </p:cNvCxnSpPr>
          <p:nvPr/>
        </p:nvCxnSpPr>
        <p:spPr bwMode="auto">
          <a:xfrm flipH="1">
            <a:off x="16767156" y="16214794"/>
            <a:ext cx="1970416" cy="4800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9" name="Прямая со стрелкой 668"/>
          <p:cNvCxnSpPr>
            <a:stCxn id="602" idx="2"/>
            <a:endCxn id="606" idx="0"/>
          </p:cNvCxnSpPr>
          <p:nvPr/>
        </p:nvCxnSpPr>
        <p:spPr bwMode="auto">
          <a:xfrm>
            <a:off x="15207027" y="16207254"/>
            <a:ext cx="1560129" cy="487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1" name="Прямая со стрелкой 670"/>
          <p:cNvCxnSpPr>
            <a:stCxn id="607" idx="0"/>
            <a:endCxn id="602" idx="2"/>
          </p:cNvCxnSpPr>
          <p:nvPr/>
        </p:nvCxnSpPr>
        <p:spPr bwMode="auto">
          <a:xfrm flipH="1" flipV="1">
            <a:off x="15207027" y="16207254"/>
            <a:ext cx="3530544" cy="4738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 стрелкой 5"/>
          <p:cNvCxnSpPr>
            <a:stCxn id="597" idx="2"/>
            <a:endCxn id="598" idx="0"/>
          </p:cNvCxnSpPr>
          <p:nvPr/>
        </p:nvCxnSpPr>
        <p:spPr bwMode="auto">
          <a:xfrm flipH="1">
            <a:off x="15206632" y="14595814"/>
            <a:ext cx="1550214" cy="3550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7" name="Прямая со стрелкой 626"/>
          <p:cNvCxnSpPr>
            <a:stCxn id="597" idx="2"/>
            <a:endCxn id="600" idx="0"/>
          </p:cNvCxnSpPr>
          <p:nvPr/>
        </p:nvCxnSpPr>
        <p:spPr bwMode="auto">
          <a:xfrm>
            <a:off x="16756846" y="14595814"/>
            <a:ext cx="0" cy="3477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8" name="Прямая со стрелкой 627"/>
          <p:cNvCxnSpPr>
            <a:stCxn id="597" idx="2"/>
            <a:endCxn id="601" idx="0"/>
          </p:cNvCxnSpPr>
          <p:nvPr/>
        </p:nvCxnSpPr>
        <p:spPr bwMode="auto">
          <a:xfrm>
            <a:off x="16756846" y="14595814"/>
            <a:ext cx="1980725" cy="3550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0" name="Прямая со стрелкой 639"/>
          <p:cNvCxnSpPr/>
          <p:nvPr/>
        </p:nvCxnSpPr>
        <p:spPr bwMode="auto">
          <a:xfrm>
            <a:off x="16751283" y="15321506"/>
            <a:ext cx="0" cy="5370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2" name="Прямая со стрелкой 641"/>
          <p:cNvCxnSpPr>
            <a:stCxn id="600" idx="2"/>
            <a:endCxn id="602" idx="0"/>
          </p:cNvCxnSpPr>
          <p:nvPr/>
        </p:nvCxnSpPr>
        <p:spPr bwMode="auto">
          <a:xfrm flipH="1">
            <a:off x="15207027" y="15331703"/>
            <a:ext cx="1549819" cy="4873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" name="Прямая со стрелкой 654"/>
          <p:cNvCxnSpPr>
            <a:stCxn id="601" idx="2"/>
            <a:endCxn id="602" idx="0"/>
          </p:cNvCxnSpPr>
          <p:nvPr/>
        </p:nvCxnSpPr>
        <p:spPr bwMode="auto">
          <a:xfrm flipH="1">
            <a:off x="15207027" y="15339001"/>
            <a:ext cx="3530544" cy="4800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6" name="Прямая со стрелкой 655"/>
          <p:cNvCxnSpPr>
            <a:stCxn id="598" idx="2"/>
            <a:endCxn id="602" idx="0"/>
          </p:cNvCxnSpPr>
          <p:nvPr/>
        </p:nvCxnSpPr>
        <p:spPr bwMode="auto">
          <a:xfrm>
            <a:off x="15206632" y="15339001"/>
            <a:ext cx="395" cy="4800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7" name="Прямая со стрелкой 656"/>
          <p:cNvCxnSpPr>
            <a:stCxn id="600" idx="2"/>
            <a:endCxn id="604" idx="0"/>
          </p:cNvCxnSpPr>
          <p:nvPr/>
        </p:nvCxnSpPr>
        <p:spPr bwMode="auto">
          <a:xfrm>
            <a:off x="16756846" y="15331703"/>
            <a:ext cx="1980726" cy="49493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8" name="Прямая со стрелкой 657"/>
          <p:cNvCxnSpPr>
            <a:stCxn id="598" idx="2"/>
            <a:endCxn id="603" idx="0"/>
          </p:cNvCxnSpPr>
          <p:nvPr/>
        </p:nvCxnSpPr>
        <p:spPr bwMode="auto">
          <a:xfrm>
            <a:off x="15206632" y="15339001"/>
            <a:ext cx="1559900" cy="4876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9" name="Прямая со стрелкой 658"/>
          <p:cNvCxnSpPr>
            <a:stCxn id="598" idx="2"/>
            <a:endCxn id="604" idx="0"/>
          </p:cNvCxnSpPr>
          <p:nvPr/>
        </p:nvCxnSpPr>
        <p:spPr bwMode="auto">
          <a:xfrm>
            <a:off x="15206632" y="15339001"/>
            <a:ext cx="3530940" cy="4876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0" name="Прямая со стрелкой 659"/>
          <p:cNvCxnSpPr>
            <a:stCxn id="601" idx="2"/>
            <a:endCxn id="603" idx="0"/>
          </p:cNvCxnSpPr>
          <p:nvPr/>
        </p:nvCxnSpPr>
        <p:spPr bwMode="auto">
          <a:xfrm flipH="1">
            <a:off x="16766532" y="15339001"/>
            <a:ext cx="1971039" cy="4876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" name="Прямая со стрелкой 732"/>
          <p:cNvCxnSpPr>
            <a:stCxn id="601" idx="2"/>
            <a:endCxn id="604" idx="0"/>
          </p:cNvCxnSpPr>
          <p:nvPr/>
        </p:nvCxnSpPr>
        <p:spPr bwMode="auto">
          <a:xfrm>
            <a:off x="18737571" y="15339001"/>
            <a:ext cx="1" cy="4876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0" name="Прямоугольник 1389"/>
          <p:cNvSpPr/>
          <p:nvPr/>
        </p:nvSpPr>
        <p:spPr bwMode="auto">
          <a:xfrm>
            <a:off x="678574" y="16889527"/>
            <a:ext cx="2022608" cy="251036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701" name="TextBox 700"/>
          <p:cNvSpPr txBox="1"/>
          <p:nvPr/>
        </p:nvSpPr>
        <p:spPr>
          <a:xfrm>
            <a:off x="9732865" y="10873576"/>
            <a:ext cx="2497286" cy="77925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 pitchFamily="18" charset="0"/>
              </a:rPr>
              <a:t>One transmission attempt </a:t>
            </a:r>
          </a:p>
          <a:p>
            <a:pPr algn="ctr"/>
            <a:r>
              <a:rPr lang="en-US" sz="1600" dirty="0" smtClean="0">
                <a:latin typeface="Cambria" pitchFamily="18" charset="0"/>
              </a:rPr>
              <a:t>per reserved or  random </a:t>
            </a:r>
          </a:p>
          <a:p>
            <a:pPr algn="ctr"/>
            <a:r>
              <a:rPr lang="en-US" sz="1600" dirty="0" smtClean="0">
                <a:latin typeface="Cambria" pitchFamily="18" charset="0"/>
              </a:rPr>
              <a:t>access interval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625" name="Облако 624"/>
          <p:cNvSpPr/>
          <p:nvPr/>
        </p:nvSpPr>
        <p:spPr>
          <a:xfrm rot="21230446" flipV="1">
            <a:off x="7388289" y="7842011"/>
            <a:ext cx="7763325" cy="4575900"/>
          </a:xfrm>
          <a:prstGeom prst="cloud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Cambria" pitchFamily="18" charset="0"/>
            </a:endParaRPr>
          </a:p>
        </p:txBody>
      </p:sp>
      <p:pic>
        <p:nvPicPr>
          <p:cNvPr id="624" name="Рисунок 6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16848" y="9987836"/>
            <a:ext cx="952141" cy="919156"/>
          </a:xfrm>
          <a:prstGeom prst="rect">
            <a:avLst/>
          </a:prstGeom>
        </p:spPr>
      </p:pic>
      <p:pic>
        <p:nvPicPr>
          <p:cNvPr id="1652" name="Picture 6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62" y="9914560"/>
            <a:ext cx="992032" cy="7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16883" y="314370"/>
            <a:ext cx="21096843" cy="125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0534" tIns="30267" rIns="60534" bIns="30267"/>
          <a:lstStyle/>
          <a:p>
            <a:pPr algn="ctr"/>
            <a:r>
              <a:rPr lang="en-US" sz="4400" b="1" dirty="0" smtClean="0">
                <a:latin typeface="Cambria" pitchFamily="18" charset="0"/>
              </a:rPr>
              <a:t>Dynamic Algorithm for Choosing Parameters of </a:t>
            </a:r>
            <a:r>
              <a:rPr lang="en-US" sz="4400" b="1" dirty="0">
                <a:latin typeface="Cambria" pitchFamily="18" charset="0"/>
              </a:rPr>
              <a:t>Real-time</a:t>
            </a:r>
          </a:p>
          <a:p>
            <a:pPr algn="ctr"/>
            <a:r>
              <a:rPr lang="en-US" sz="4400" b="1" dirty="0">
                <a:latin typeface="Cambria" pitchFamily="18" charset="0"/>
              </a:rPr>
              <a:t>Video Streaming </a:t>
            </a:r>
            <a:r>
              <a:rPr lang="en-US" sz="4400" b="1" dirty="0" smtClean="0">
                <a:latin typeface="Cambria" pitchFamily="18" charset="0"/>
              </a:rPr>
              <a:t>over Wi-Fi Networks</a:t>
            </a:r>
            <a:endParaRPr lang="en-US" sz="4400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242932" y="1611619"/>
            <a:ext cx="10914586" cy="89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7975">
              <a:defRPr>
                <a:solidFill>
                  <a:srgbClr val="000000"/>
                </a:solidFill>
                <a:latin typeface="Arial" charset="0"/>
              </a:defRPr>
            </a:lvl1pPr>
            <a:lvl2pPr defTabSz="307975">
              <a:defRPr>
                <a:solidFill>
                  <a:srgbClr val="000000"/>
                </a:solidFill>
                <a:latin typeface="Arial" charset="0"/>
              </a:defRPr>
            </a:lvl2pPr>
            <a:lvl3pPr defTabSz="307975">
              <a:defRPr>
                <a:solidFill>
                  <a:srgbClr val="000000"/>
                </a:solidFill>
                <a:latin typeface="Arial" charset="0"/>
              </a:defRPr>
            </a:lvl3pPr>
            <a:lvl4pPr defTabSz="307975">
              <a:defRPr>
                <a:solidFill>
                  <a:srgbClr val="000000"/>
                </a:solidFill>
                <a:latin typeface="Arial" charset="0"/>
              </a:defRPr>
            </a:lvl4pPr>
            <a:lvl5pPr defTabSz="307975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30797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30797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30797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30797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Alexander </a:t>
            </a:r>
            <a:r>
              <a:rPr lang="en-US" sz="2800" dirty="0" err="1" smtClean="0">
                <a:latin typeface="Cambria" pitchFamily="18" charset="0"/>
                <a:cs typeface="Times New Roman" pitchFamily="18" charset="0"/>
              </a:rPr>
              <a:t>Ivanov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Cambria" pitchFamily="18" charset="0"/>
                <a:cs typeface="Times New Roman" pitchFamily="18" charset="0"/>
              </a:rPr>
              <a:t>Alipasha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  <a:cs typeface="Times New Roman" pitchFamily="18" charset="0"/>
              </a:rPr>
              <a:t>Babaev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Cambria" pitchFamily="18" charset="0"/>
                <a:cs typeface="Times New Roman" pitchFamily="18" charset="0"/>
              </a:rPr>
              <a:t>Evgeny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  <a:cs typeface="Times New Roman" pitchFamily="18" charset="0"/>
              </a:rPr>
              <a:t>Khorov</a:t>
            </a:r>
            <a:endParaRPr lang="ru-RU" sz="2800" dirty="0" smtClean="0">
              <a:latin typeface="Cambria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{</a:t>
            </a:r>
            <a:r>
              <a:rPr lang="en-US" sz="2800" dirty="0" err="1" smtClean="0">
                <a:latin typeface="Cambria" pitchFamily="18" charset="0"/>
                <a:cs typeface="Times New Roman" pitchFamily="18" charset="0"/>
              </a:rPr>
              <a:t>a.ivanov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Cambria" pitchFamily="18" charset="0"/>
                <a:cs typeface="Times New Roman" pitchFamily="18" charset="0"/>
              </a:rPr>
              <a:t>babaev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Cambria" pitchFamily="18" charset="0"/>
                <a:cs typeface="Times New Roman" pitchFamily="18" charset="0"/>
              </a:rPr>
              <a:t>khorov</a:t>
            </a:r>
            <a:r>
              <a:rPr lang="en-US" sz="2800" dirty="0" smtClean="0">
                <a:latin typeface="Cambria" pitchFamily="18" charset="0"/>
                <a:cs typeface="Times New Roman" pitchFamily="18" charset="0"/>
              </a:rPr>
              <a:t>}@iitp.ru</a:t>
            </a:r>
            <a:endParaRPr lang="en-US" sz="2800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214" name="Rectangle 142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267" name="Rectangle 195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274" name="Rectangle 202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297" name="Rectangle 225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302" name="Rectangle 230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304" name="Rectangle 232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310" name="Rectangle 238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321" name="Rectangle 249"/>
          <p:cNvSpPr>
            <a:spLocks noChangeArrowheads="1"/>
          </p:cNvSpPr>
          <p:nvPr/>
        </p:nvSpPr>
        <p:spPr bwMode="auto">
          <a:xfrm>
            <a:off x="0" y="-132023"/>
            <a:ext cx="184731" cy="2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24" name="Прямоугольник 323"/>
          <p:cNvSpPr/>
          <p:nvPr/>
        </p:nvSpPr>
        <p:spPr>
          <a:xfrm>
            <a:off x="1016812" y="8272324"/>
            <a:ext cx="310627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Прямоугольник 312"/>
          <p:cNvSpPr/>
          <p:nvPr/>
        </p:nvSpPr>
        <p:spPr>
          <a:xfrm>
            <a:off x="7433633" y="14280571"/>
            <a:ext cx="337993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Прямоугольник 324"/>
          <p:cNvSpPr/>
          <p:nvPr/>
        </p:nvSpPr>
        <p:spPr>
          <a:xfrm>
            <a:off x="10352138" y="13356060"/>
            <a:ext cx="257893" cy="2627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Прямоугольник 325"/>
          <p:cNvSpPr/>
          <p:nvPr/>
        </p:nvSpPr>
        <p:spPr>
          <a:xfrm>
            <a:off x="10352138" y="13099424"/>
            <a:ext cx="257893" cy="2627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Прямоугольник 326"/>
          <p:cNvSpPr/>
          <p:nvPr/>
        </p:nvSpPr>
        <p:spPr>
          <a:xfrm>
            <a:off x="7768829" y="14280816"/>
            <a:ext cx="342397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Прямоугольник 327"/>
          <p:cNvSpPr/>
          <p:nvPr/>
        </p:nvSpPr>
        <p:spPr>
          <a:xfrm>
            <a:off x="8111226" y="14280816"/>
            <a:ext cx="337993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Прямоугольник 328"/>
          <p:cNvSpPr/>
          <p:nvPr/>
        </p:nvSpPr>
        <p:spPr>
          <a:xfrm>
            <a:off x="8449219" y="14280816"/>
            <a:ext cx="337993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Прямоугольник 329"/>
          <p:cNvSpPr/>
          <p:nvPr/>
        </p:nvSpPr>
        <p:spPr>
          <a:xfrm>
            <a:off x="8787211" y="14280816"/>
            <a:ext cx="350130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Прямоугольник 330"/>
          <p:cNvSpPr/>
          <p:nvPr/>
        </p:nvSpPr>
        <p:spPr>
          <a:xfrm>
            <a:off x="9140753" y="14280816"/>
            <a:ext cx="343384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Прямоугольник 331"/>
          <p:cNvSpPr/>
          <p:nvPr/>
        </p:nvSpPr>
        <p:spPr>
          <a:xfrm>
            <a:off x="9484137" y="14280816"/>
            <a:ext cx="337993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Прямоугольник 332"/>
          <p:cNvSpPr/>
          <p:nvPr/>
        </p:nvSpPr>
        <p:spPr>
          <a:xfrm>
            <a:off x="9822130" y="14280816"/>
            <a:ext cx="337993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Прямоугольник 333"/>
          <p:cNvSpPr/>
          <p:nvPr/>
        </p:nvSpPr>
        <p:spPr>
          <a:xfrm>
            <a:off x="10160123" y="14280816"/>
            <a:ext cx="332997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Прямоугольник 334"/>
          <p:cNvSpPr/>
          <p:nvPr/>
        </p:nvSpPr>
        <p:spPr>
          <a:xfrm>
            <a:off x="10493120" y="14280816"/>
            <a:ext cx="356222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Прямоугольник 335"/>
          <p:cNvSpPr/>
          <p:nvPr/>
        </p:nvSpPr>
        <p:spPr>
          <a:xfrm>
            <a:off x="10849341" y="14280816"/>
            <a:ext cx="337993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Прямоугольник 336"/>
          <p:cNvSpPr/>
          <p:nvPr/>
        </p:nvSpPr>
        <p:spPr>
          <a:xfrm>
            <a:off x="11187334" y="14280816"/>
            <a:ext cx="337993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Прямоугольник 337"/>
          <p:cNvSpPr/>
          <p:nvPr/>
        </p:nvSpPr>
        <p:spPr>
          <a:xfrm>
            <a:off x="11525327" y="14280816"/>
            <a:ext cx="342424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349"/>
              <p:cNvSpPr txBox="1"/>
              <p:nvPr/>
            </p:nvSpPr>
            <p:spPr>
              <a:xfrm>
                <a:off x="7845000" y="13762289"/>
                <a:ext cx="1194640" cy="34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ru-RU" sz="1600" i="1" dirty="0"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TextBox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00" y="13762289"/>
                <a:ext cx="1194640" cy="34092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Прямоугольник 350"/>
          <p:cNvSpPr/>
          <p:nvPr/>
        </p:nvSpPr>
        <p:spPr>
          <a:xfrm>
            <a:off x="7635485" y="13640720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Прямоугольник 351"/>
          <p:cNvSpPr/>
          <p:nvPr/>
        </p:nvSpPr>
        <p:spPr>
          <a:xfrm>
            <a:off x="8995271" y="13640720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11736103" y="13632932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Прямоугольник 355"/>
          <p:cNvSpPr/>
          <p:nvPr/>
        </p:nvSpPr>
        <p:spPr>
          <a:xfrm>
            <a:off x="10351048" y="13615783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Прямоугольник 340"/>
          <p:cNvSpPr/>
          <p:nvPr/>
        </p:nvSpPr>
        <p:spPr>
          <a:xfrm>
            <a:off x="7635485" y="13640720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Прямоугольник 341"/>
          <p:cNvSpPr/>
          <p:nvPr/>
        </p:nvSpPr>
        <p:spPr>
          <a:xfrm>
            <a:off x="8995271" y="13640720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Прямоугольник 342"/>
          <p:cNvSpPr/>
          <p:nvPr/>
        </p:nvSpPr>
        <p:spPr>
          <a:xfrm>
            <a:off x="11736103" y="13632932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10351048" y="13615783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11869480" y="14278587"/>
            <a:ext cx="337993" cy="168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8" name="Прямая соединительная линия 357"/>
          <p:cNvCxnSpPr/>
          <p:nvPr/>
        </p:nvCxnSpPr>
        <p:spPr>
          <a:xfrm flipV="1">
            <a:off x="8787211" y="14460956"/>
            <a:ext cx="0" cy="56651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/>
          <p:cNvCxnSpPr/>
          <p:nvPr/>
        </p:nvCxnSpPr>
        <p:spPr>
          <a:xfrm flipV="1">
            <a:off x="9821144" y="14452742"/>
            <a:ext cx="0" cy="56651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0" name="Прямая со стрелкой 359"/>
          <p:cNvCxnSpPr/>
          <p:nvPr/>
        </p:nvCxnSpPr>
        <p:spPr>
          <a:xfrm>
            <a:off x="8781847" y="14604613"/>
            <a:ext cx="103393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/>
              <p:cNvSpPr txBox="1"/>
              <p:nvPr/>
            </p:nvSpPr>
            <p:spPr>
              <a:xfrm>
                <a:off x="8827869" y="14630809"/>
                <a:ext cx="961757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𝑟𝑒𝑠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ru-RU" sz="1600" i="1" dirty="0"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1" name="TextBox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869" y="14630809"/>
                <a:ext cx="961757" cy="3213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TextBox 361"/>
          <p:cNvSpPr txBox="1"/>
          <p:nvPr/>
        </p:nvSpPr>
        <p:spPr>
          <a:xfrm>
            <a:off x="9735514" y="13079073"/>
            <a:ext cx="609462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  <a:cs typeface="Times New Roman" panose="02020603050405020304" pitchFamily="18" charset="0"/>
              </a:rPr>
              <a:t>slots</a:t>
            </a:r>
            <a:endParaRPr lang="ru-RU" sz="1600" dirty="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3" name="Прямая со стрелкой 362"/>
          <p:cNvCxnSpPr>
            <a:stCxn id="362" idx="2"/>
            <a:endCxn id="332" idx="0"/>
          </p:cNvCxnSpPr>
          <p:nvPr/>
        </p:nvCxnSpPr>
        <p:spPr>
          <a:xfrm flipH="1">
            <a:off x="9653134" y="13400379"/>
            <a:ext cx="387111" cy="88043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Прямая со стрелкой 363"/>
          <p:cNvCxnSpPr>
            <a:stCxn id="362" idx="2"/>
            <a:endCxn id="334" idx="0"/>
          </p:cNvCxnSpPr>
          <p:nvPr/>
        </p:nvCxnSpPr>
        <p:spPr>
          <a:xfrm>
            <a:off x="10040245" y="13400379"/>
            <a:ext cx="286376" cy="88043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/>
          <p:cNvCxnSpPr/>
          <p:nvPr/>
        </p:nvCxnSpPr>
        <p:spPr>
          <a:xfrm flipV="1">
            <a:off x="10162825" y="14444492"/>
            <a:ext cx="0" cy="33069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9" name="Прямая соединительная линия 368"/>
          <p:cNvCxnSpPr/>
          <p:nvPr/>
        </p:nvCxnSpPr>
        <p:spPr>
          <a:xfrm flipV="1">
            <a:off x="10493115" y="14444492"/>
            <a:ext cx="0" cy="33069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/>
          <p:nvPr/>
        </p:nvCxnSpPr>
        <p:spPr>
          <a:xfrm>
            <a:off x="10155646" y="14594192"/>
            <a:ext cx="336119" cy="81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10214344" y="14599839"/>
                <a:ext cx="226870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ru-RU" sz="1600" i="1" dirty="0"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344" y="14599839"/>
                <a:ext cx="226870" cy="321306"/>
              </a:xfrm>
              <a:prstGeom prst="rect">
                <a:avLst/>
              </a:prstGeom>
              <a:blipFill rotWithShape="1">
                <a:blip r:embed="rId12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2" name="Прямая со стрелкой 371"/>
          <p:cNvCxnSpPr/>
          <p:nvPr/>
        </p:nvCxnSpPr>
        <p:spPr>
          <a:xfrm>
            <a:off x="7389590" y="14958730"/>
            <a:ext cx="5070226" cy="5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единительная линия 372"/>
          <p:cNvCxnSpPr/>
          <p:nvPr/>
        </p:nvCxnSpPr>
        <p:spPr>
          <a:xfrm flipV="1">
            <a:off x="7764774" y="14459692"/>
            <a:ext cx="0" cy="56651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/>
          <p:cNvCxnSpPr/>
          <p:nvPr/>
        </p:nvCxnSpPr>
        <p:spPr>
          <a:xfrm flipV="1">
            <a:off x="10850436" y="14452741"/>
            <a:ext cx="0" cy="56651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/>
          <p:cNvCxnSpPr/>
          <p:nvPr/>
        </p:nvCxnSpPr>
        <p:spPr>
          <a:xfrm flipV="1">
            <a:off x="11864454" y="14459691"/>
            <a:ext cx="0" cy="56651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10554610" y="14971263"/>
                <a:ext cx="540266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mbria" pitchFamily="18" charset="0"/>
                    <a:cs typeface="Times New Roman" panose="02020603050405020304" pitchFamily="18" charset="0"/>
                  </a:rPr>
                  <a:t>+3</a:t>
                </a:r>
                <a:endParaRPr lang="ru-RU" sz="1600" dirty="0"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10" y="14971263"/>
                <a:ext cx="540266" cy="321306"/>
              </a:xfrm>
              <a:prstGeom prst="rect">
                <a:avLst/>
              </a:prstGeom>
              <a:blipFill rotWithShape="1">
                <a:blip r:embed="rId13"/>
                <a:stretch>
                  <a:fillRect t="-11321" r="-1124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8449904" y="14962521"/>
                <a:ext cx="647866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mbria" pitchFamily="18" charset="0"/>
                    <a:cs typeface="Times New Roman" panose="02020603050405020304" pitchFamily="18" charset="0"/>
                  </a:rPr>
                  <a:t>+1</a:t>
                </a:r>
                <a:endParaRPr lang="ru-RU" sz="1600" dirty="0"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904" y="14962521"/>
                <a:ext cx="647866" cy="321306"/>
              </a:xfrm>
              <a:prstGeom prst="rect">
                <a:avLst/>
              </a:prstGeom>
              <a:blipFill rotWithShape="1">
                <a:blip r:embed="rId14"/>
                <a:stretch>
                  <a:fillRect t="-11321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/>
              <p:cNvSpPr txBox="1"/>
              <p:nvPr/>
            </p:nvSpPr>
            <p:spPr>
              <a:xfrm>
                <a:off x="9493199" y="14962521"/>
                <a:ext cx="662448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mbria" pitchFamily="18" charset="0"/>
                    <a:cs typeface="Times New Roman" panose="02020603050405020304" pitchFamily="18" charset="0"/>
                  </a:rPr>
                  <a:t>+2</a:t>
                </a:r>
                <a:endParaRPr lang="ru-RU" sz="1600" dirty="0"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8" name="TextBox 3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199" y="14962521"/>
                <a:ext cx="662448" cy="321306"/>
              </a:xfrm>
              <a:prstGeom prst="rect">
                <a:avLst/>
              </a:prstGeom>
              <a:blipFill rotWithShape="1">
                <a:blip r:embed="rId15"/>
                <a:stretch>
                  <a:fillRect t="-11321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7558983" y="14965614"/>
                <a:ext cx="392307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1600" i="1" dirty="0"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83" y="14965614"/>
                <a:ext cx="392307" cy="32130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/>
              <p:cNvSpPr txBox="1"/>
              <p:nvPr/>
            </p:nvSpPr>
            <p:spPr>
              <a:xfrm>
                <a:off x="11616153" y="14951571"/>
                <a:ext cx="575317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mbria" pitchFamily="18" charset="0"/>
                    <a:cs typeface="Times New Roman" panose="02020603050405020304" pitchFamily="18" charset="0"/>
                  </a:rPr>
                  <a:t>+4</a:t>
                </a:r>
                <a:endParaRPr lang="ru-RU" sz="1600" dirty="0"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0" name="TextBox 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153" y="14951571"/>
                <a:ext cx="575317" cy="321306"/>
              </a:xfrm>
              <a:prstGeom prst="rect">
                <a:avLst/>
              </a:prstGeom>
              <a:blipFill rotWithShape="1">
                <a:blip r:embed="rId17"/>
                <a:stretch>
                  <a:fillRect t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1" name="TextBox 380"/>
          <p:cNvSpPr txBox="1"/>
          <p:nvPr/>
        </p:nvSpPr>
        <p:spPr>
          <a:xfrm>
            <a:off x="12239478" y="14963003"/>
            <a:ext cx="58221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  <a:cs typeface="Times New Roman" panose="02020603050405020304" pitchFamily="18" charset="0"/>
              </a:rPr>
              <a:t>time</a:t>
            </a:r>
            <a:endParaRPr lang="ru-RU" sz="1600" dirty="0">
              <a:latin typeface="Cambria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13081988" y="13139244"/>
                <a:ext cx="8323401" cy="1121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307975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is the initial state at the window beginning (</a:t>
                </a:r>
                <a:r>
                  <a:rPr lang="en-US" sz="1600" dirty="0">
                    <a:latin typeface="Cambria" pitchFamily="18" charset="0"/>
                  </a:rPr>
                  <a:t>instant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𝑡</m:t>
                    </m:r>
                    <m:r>
                      <a:rPr lang="en-US" sz="1600" i="1" dirty="0">
                        <a:latin typeface="Cambria Math"/>
                      </a:rPr>
                      <m:t> = 0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)</a:t>
                </a:r>
              </a:p>
              <a:p>
                <a:pPr marL="285750" indent="-285750" defTabSz="307975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𝑍</m:t>
                    </m:r>
                  </m:oMath>
                </a14:m>
                <a:r>
                  <a:rPr lang="en-US" sz="1600" dirty="0">
                    <a:latin typeface="Cambria" pitchFamily="18" charset="0"/>
                  </a:rPr>
                  <a:t> is the number of all possible states</a:t>
                </a:r>
              </a:p>
              <a:p>
                <a:pPr marL="285750" indent="-285750" defTabSz="307975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600" i="1" dirty="0" smtClean="0">
                        <a:latin typeface="Cambria Math"/>
                      </a:rPr>
                      <m:t>≜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state at instant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𝑡</m:t>
                    </m:r>
                  </m:oMath>
                </a14:m>
                <a:endParaRPr lang="en-US" sz="1600" dirty="0" smtClean="0">
                  <a:latin typeface="Cambria" pitchFamily="18" charset="0"/>
                </a:endParaRPr>
              </a:p>
              <a:p>
                <a:pPr marL="285750" indent="-285750" defTabSz="307975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is the last observation moment corresponding to the end of the current window</a:t>
                </a: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988" y="13139244"/>
                <a:ext cx="8323401" cy="1121974"/>
              </a:xfrm>
              <a:prstGeom prst="rect">
                <a:avLst/>
              </a:prstGeom>
              <a:blipFill rotWithShape="1">
                <a:blip r:embed="rId18"/>
                <a:stretch>
                  <a:fillRect l="-293" t="-3261" b="-5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4" y="314370"/>
            <a:ext cx="2100715" cy="21007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22" y="314369"/>
            <a:ext cx="2505215" cy="2100715"/>
          </a:xfrm>
          <a:prstGeom prst="rect">
            <a:avLst/>
          </a:prstGeom>
        </p:spPr>
      </p:pic>
      <p:grpSp>
        <p:nvGrpSpPr>
          <p:cNvPr id="52" name="Группа 51"/>
          <p:cNvGrpSpPr/>
          <p:nvPr/>
        </p:nvGrpSpPr>
        <p:grpSpPr>
          <a:xfrm>
            <a:off x="193805" y="2675556"/>
            <a:ext cx="21025726" cy="4229809"/>
            <a:chOff x="193805" y="2675556"/>
            <a:chExt cx="21025726" cy="4229809"/>
          </a:xfrm>
        </p:grpSpPr>
        <p:sp>
          <p:nvSpPr>
            <p:cNvPr id="109" name="Rectangle 2"/>
            <p:cNvSpPr>
              <a:spLocks noChangeArrowheads="1"/>
            </p:cNvSpPr>
            <p:nvPr/>
          </p:nvSpPr>
          <p:spPr bwMode="auto">
            <a:xfrm>
              <a:off x="193805" y="2675556"/>
              <a:ext cx="21025726" cy="500066"/>
            </a:xfrm>
            <a:prstGeom prst="round1Rect">
              <a:avLst>
                <a:gd name="adj" fmla="val 39887"/>
              </a:avLst>
            </a:prstGeom>
            <a:gradFill flip="none" rotWithShape="1">
              <a:gsLst>
                <a:gs pos="0">
                  <a:srgbClr val="DAF9B5"/>
                </a:gs>
                <a:gs pos="100000">
                  <a:srgbClr val="CCECFF"/>
                </a:gs>
              </a:gsLst>
              <a:lin ang="0" scaled="1"/>
              <a:tileRect/>
            </a:gradFill>
            <a:ln>
              <a:solidFill>
                <a:srgbClr val="0080FF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mbria" pitchFamily="18" charset="0"/>
                  <a:cs typeface="Times New Roman" pitchFamily="18" charset="0"/>
                </a:rPr>
                <a:t>Wi-Fi Channel Access Methods</a:t>
              </a:r>
              <a:endParaRPr lang="en-US" sz="28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с одним скругленным углом 7"/>
            <p:cNvSpPr/>
            <p:nvPr/>
          </p:nvSpPr>
          <p:spPr bwMode="auto">
            <a:xfrm flipH="1" flipV="1">
              <a:off x="193805" y="3175621"/>
              <a:ext cx="21019332" cy="3729744"/>
            </a:xfrm>
            <a:prstGeom prst="round1Rect">
              <a:avLst>
                <a:gd name="adj" fmla="val 7814"/>
              </a:avLst>
            </a:prstGeom>
            <a:noFill/>
            <a:ln w="285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p:grpSp>
        <p:nvGrpSpPr>
          <p:cNvPr id="1413" name="Группа 1412"/>
          <p:cNvGrpSpPr/>
          <p:nvPr/>
        </p:nvGrpSpPr>
        <p:grpSpPr>
          <a:xfrm>
            <a:off x="7471371" y="3244995"/>
            <a:ext cx="6768587" cy="3596142"/>
            <a:chOff x="271292" y="3225492"/>
            <a:chExt cx="6768587" cy="359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8328" y="3690715"/>
                  <a:ext cx="6622439" cy="2661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Cambria" pitchFamily="18" charset="0"/>
                    </a:rPr>
                    <a:t>Deterministic Channel Access Methods allows a Wi-Fi station to reserve </a:t>
                  </a:r>
                </a:p>
                <a:p>
                  <a:r>
                    <a:rPr lang="en-US" sz="1400" dirty="0" smtClean="0">
                      <a:latin typeface="Cambria" pitchFamily="18" charset="0"/>
                    </a:rPr>
                    <a:t>a sequence of periodic time intervals of equal duration for its data transmissions.</a:t>
                  </a:r>
                </a:p>
                <a:p>
                  <a:endParaRPr lang="en-US" sz="1050" dirty="0">
                    <a:latin typeface="Cambria" pitchFamily="18" charset="0"/>
                  </a:endParaRPr>
                </a:p>
                <a:p>
                  <a:r>
                    <a:rPr lang="en-US" sz="1400" dirty="0">
                      <a:latin typeface="Cambria" pitchFamily="18" charset="0"/>
                    </a:rPr>
                    <a:t>This sequence is called a </a:t>
                  </a:r>
                  <a:r>
                    <a:rPr lang="en-US" sz="1400" i="1" dirty="0">
                      <a:latin typeface="Cambria" pitchFamily="18" charset="0"/>
                    </a:rPr>
                    <a:t>periodic reservation</a:t>
                  </a:r>
                  <a:r>
                    <a:rPr lang="en-US" sz="1400" dirty="0" smtClean="0">
                      <a:latin typeface="Cambria" pitchFamily="18" charset="0"/>
                    </a:rPr>
                    <a:t>.</a:t>
                  </a:r>
                </a:p>
                <a:p>
                  <a:endParaRPr lang="en-US" sz="1100" dirty="0">
                    <a:latin typeface="Cambria" pitchFamily="18" charset="0"/>
                  </a:endParaRPr>
                </a:p>
                <a:p>
                  <a:endParaRPr lang="en-US" sz="1400" dirty="0" smtClean="0">
                    <a:latin typeface="Cambria" pitchFamily="18" charset="0"/>
                  </a:endParaRPr>
                </a:p>
                <a:p>
                  <a:endParaRPr lang="en-US" dirty="0">
                    <a:latin typeface="Cambria" pitchFamily="18" charset="0"/>
                  </a:endParaRPr>
                </a:p>
                <a:p>
                  <a:endParaRPr lang="en-US" dirty="0" smtClean="0">
                    <a:latin typeface="Cambria" pitchFamily="18" charset="0"/>
                  </a:endParaRPr>
                </a:p>
                <a:p>
                  <a:endParaRPr lang="en-US" dirty="0">
                    <a:latin typeface="Cambria" pitchFamily="18" charset="0"/>
                  </a:endParaRPr>
                </a:p>
                <a:p>
                  <a:endParaRPr lang="en-US" dirty="0" smtClean="0">
                    <a:latin typeface="Cambria" pitchFamily="18" charset="0"/>
                  </a:endParaRPr>
                </a:p>
                <a:p>
                  <a:endParaRPr lang="en-US" dirty="0">
                    <a:latin typeface="Cambria" pitchFamily="18" charset="0"/>
                  </a:endParaRPr>
                </a:p>
                <a:p>
                  <a:endParaRPr lang="en-US" sz="1400" dirty="0" smtClean="0">
                    <a:latin typeface="Cambria" pitchFamily="18" charset="0"/>
                  </a:endParaRPr>
                </a:p>
                <a:p>
                  <a:r>
                    <a:rPr lang="en-US" sz="1400" dirty="0" smtClean="0">
                      <a:latin typeface="Cambria" pitchFamily="18" charset="0"/>
                    </a:rPr>
                    <a:t>A periodic reservation is described by period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</m:oMath>
                  </a14:m>
                  <a:r>
                    <a:rPr lang="en-US" sz="1400" dirty="0" smtClean="0">
                      <a:latin typeface="Cambria" pitchFamily="18" charset="0"/>
                    </a:rPr>
                    <a:t> of the reserved intervals and their duration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</m:oMath>
                  </a14:m>
                  <a:r>
                    <a:rPr lang="en-US" sz="1400" dirty="0" smtClean="0">
                      <a:latin typeface="Cambria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28" y="3690715"/>
                  <a:ext cx="6622439" cy="266124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276" t="-917" r="-92" b="-13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Группа 53"/>
            <p:cNvGrpSpPr/>
            <p:nvPr/>
          </p:nvGrpSpPr>
          <p:grpSpPr>
            <a:xfrm>
              <a:off x="271292" y="3225492"/>
              <a:ext cx="6768587" cy="3596142"/>
              <a:chOff x="271293" y="3225492"/>
              <a:chExt cx="6634730" cy="3596142"/>
            </a:xfrm>
          </p:grpSpPr>
          <p:sp>
            <p:nvSpPr>
              <p:cNvPr id="12" name="Прямоугольник с одним скругленным углом 11"/>
              <p:cNvSpPr/>
              <p:nvPr/>
            </p:nvSpPr>
            <p:spPr bwMode="auto">
              <a:xfrm>
                <a:off x="271294" y="3225492"/>
                <a:ext cx="6634729" cy="360040"/>
              </a:xfrm>
              <a:prstGeom prst="round1Rect">
                <a:avLst/>
              </a:prstGeom>
              <a:gradFill flip="none" rotWithShape="1">
                <a:gsLst>
                  <a:gs pos="0">
                    <a:srgbClr val="FEEAA0"/>
                  </a:gs>
                  <a:gs pos="100000">
                    <a:srgbClr val="FE9802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effectLst/>
                    <a:latin typeface="Cambria" pitchFamily="18" charset="0"/>
                  </a:rPr>
                  <a:t>Deterministic </a:t>
                </a:r>
                <a:r>
                  <a:rPr kumimoji="0" lang="en-US" sz="2000" b="0" i="0" u="none" strike="noStrike" cap="none" normalizeH="0" dirty="0" smtClean="0">
                    <a:ln>
                      <a:noFill/>
                    </a:ln>
                    <a:effectLst/>
                    <a:latin typeface="Cambria" pitchFamily="18" charset="0"/>
                  </a:rPr>
                  <a:t> Channel Access Method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  <p:sp>
            <p:nvSpPr>
              <p:cNvPr id="410" name="Прямоугольник с одним скругленным углом 409"/>
              <p:cNvSpPr/>
              <p:nvPr/>
            </p:nvSpPr>
            <p:spPr bwMode="auto">
              <a:xfrm flipH="1" flipV="1">
                <a:off x="271293" y="3585532"/>
                <a:ext cx="6631283" cy="3236102"/>
              </a:xfrm>
              <a:prstGeom prst="round1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p:grpSp>
        <p:grpSp>
          <p:nvGrpSpPr>
            <p:cNvPr id="48" name="Группа 47"/>
            <p:cNvGrpSpPr/>
            <p:nvPr/>
          </p:nvGrpSpPr>
          <p:grpSpPr>
            <a:xfrm>
              <a:off x="514874" y="4580688"/>
              <a:ext cx="6051378" cy="1281882"/>
              <a:chOff x="514874" y="4580688"/>
              <a:chExt cx="6051378" cy="1281882"/>
            </a:xfrm>
          </p:grpSpPr>
          <p:sp>
            <p:nvSpPr>
              <p:cNvPr id="23" name="Прямоугольник 22"/>
              <p:cNvSpPr/>
              <p:nvPr/>
            </p:nvSpPr>
            <p:spPr bwMode="auto">
              <a:xfrm>
                <a:off x="854271" y="5173287"/>
                <a:ext cx="508008" cy="315175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  <p:cxnSp>
            <p:nvCxnSpPr>
              <p:cNvPr id="413" name="Прямая соединительная линия 412"/>
              <p:cNvCxnSpPr/>
              <p:nvPr/>
            </p:nvCxnSpPr>
            <p:spPr bwMode="auto">
              <a:xfrm flipV="1">
                <a:off x="2444031" y="4885255"/>
                <a:ext cx="0" cy="60737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4" name="Прямая соединительная линия 413"/>
              <p:cNvCxnSpPr/>
              <p:nvPr/>
            </p:nvCxnSpPr>
            <p:spPr bwMode="auto">
              <a:xfrm flipV="1">
                <a:off x="854271" y="4885255"/>
                <a:ext cx="0" cy="60737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6" name="Прямая соединительная линия 415"/>
              <p:cNvCxnSpPr/>
              <p:nvPr/>
            </p:nvCxnSpPr>
            <p:spPr bwMode="auto">
              <a:xfrm flipV="1">
                <a:off x="4029048" y="4885255"/>
                <a:ext cx="0" cy="60737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8" name="Прямая соединительная линия 417"/>
              <p:cNvCxnSpPr/>
              <p:nvPr/>
            </p:nvCxnSpPr>
            <p:spPr bwMode="auto">
              <a:xfrm flipV="1">
                <a:off x="854271" y="5501858"/>
                <a:ext cx="0" cy="36071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/>
                  <p:cNvSpPr txBox="1"/>
                  <p:nvPr/>
                </p:nvSpPr>
                <p:spPr>
                  <a:xfrm>
                    <a:off x="855873" y="5488462"/>
                    <a:ext cx="506406" cy="2927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𝑟𝑒𝑠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9" name="TextBox 4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873" y="5488462"/>
                    <a:ext cx="506406" cy="292709"/>
                  </a:xfrm>
                  <a:prstGeom prst="rect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Прямая соединительная линия 419"/>
              <p:cNvCxnSpPr/>
              <p:nvPr/>
            </p:nvCxnSpPr>
            <p:spPr bwMode="auto">
              <a:xfrm flipV="1">
                <a:off x="1362280" y="5492627"/>
                <a:ext cx="0" cy="36071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3" name="Прямая со стрелкой 422"/>
              <p:cNvCxnSpPr/>
              <p:nvPr/>
            </p:nvCxnSpPr>
            <p:spPr bwMode="auto">
              <a:xfrm>
                <a:off x="842785" y="5770084"/>
                <a:ext cx="519495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4" name="Прямоугольник 423"/>
              <p:cNvSpPr/>
              <p:nvPr/>
            </p:nvSpPr>
            <p:spPr bwMode="auto">
              <a:xfrm>
                <a:off x="2444031" y="5173287"/>
                <a:ext cx="508008" cy="315175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  <p:sp>
            <p:nvSpPr>
              <p:cNvPr id="425" name="Прямоугольник 424"/>
              <p:cNvSpPr/>
              <p:nvPr/>
            </p:nvSpPr>
            <p:spPr bwMode="auto">
              <a:xfrm>
                <a:off x="4029048" y="5173287"/>
                <a:ext cx="508008" cy="315175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  <p:cxnSp>
            <p:nvCxnSpPr>
              <p:cNvPr id="428" name="Прямая соединительная линия 427"/>
              <p:cNvCxnSpPr/>
              <p:nvPr/>
            </p:nvCxnSpPr>
            <p:spPr bwMode="auto">
              <a:xfrm flipV="1">
                <a:off x="5615616" y="4870311"/>
                <a:ext cx="0" cy="60737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9" name="Прямоугольник 428"/>
              <p:cNvSpPr/>
              <p:nvPr/>
            </p:nvSpPr>
            <p:spPr bwMode="auto">
              <a:xfrm>
                <a:off x="5609018" y="5156966"/>
                <a:ext cx="508008" cy="315175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  <p:grpSp>
            <p:nvGrpSpPr>
              <p:cNvPr id="47" name="Группа 46"/>
              <p:cNvGrpSpPr/>
              <p:nvPr/>
            </p:nvGrpSpPr>
            <p:grpSpPr>
              <a:xfrm>
                <a:off x="865854" y="4806623"/>
                <a:ext cx="4751438" cy="298754"/>
                <a:chOff x="854271" y="4736562"/>
                <a:chExt cx="4751438" cy="298754"/>
              </a:xfrm>
            </p:grpSpPr>
            <p:grpSp>
              <p:nvGrpSpPr>
                <p:cNvPr id="45" name="Группа 44"/>
                <p:cNvGrpSpPr/>
                <p:nvPr/>
              </p:nvGrpSpPr>
              <p:grpSpPr>
                <a:xfrm>
                  <a:off x="2444031" y="4736562"/>
                  <a:ext cx="1580839" cy="292709"/>
                  <a:chOff x="2444031" y="4736562"/>
                  <a:chExt cx="1580839" cy="292709"/>
                </a:xfrm>
              </p:grpSpPr>
              <p:cxnSp>
                <p:nvCxnSpPr>
                  <p:cNvPr id="415" name="Прямая со стрелкой 414"/>
                  <p:cNvCxnSpPr/>
                  <p:nvPr/>
                </p:nvCxnSpPr>
                <p:spPr bwMode="auto">
                  <a:xfrm>
                    <a:off x="2444031" y="5029271"/>
                    <a:ext cx="1580839" cy="0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7" name="TextBox 416"/>
                      <p:cNvSpPr txBox="1"/>
                      <p:nvPr/>
                    </p:nvSpPr>
                    <p:spPr>
                      <a:xfrm>
                        <a:off x="2523332" y="4736562"/>
                        <a:ext cx="1426854" cy="2927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𝑟𝑒𝑠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>
                          <a:latin typeface="Cambria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7" name="TextBox 4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23332" y="4736562"/>
                        <a:ext cx="1426854" cy="292709"/>
                      </a:xfrm>
                      <a:prstGeom prst="rect">
                        <a:avLst/>
                      </a:prstGeom>
                      <a:blipFill rotWithShape="1">
                        <a:blip r:embed="rId5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4" name="Группа 43"/>
                <p:cNvGrpSpPr/>
                <p:nvPr/>
              </p:nvGrpSpPr>
              <p:grpSpPr>
                <a:xfrm>
                  <a:off x="854271" y="4741239"/>
                  <a:ext cx="1580839" cy="292709"/>
                  <a:chOff x="854271" y="4741239"/>
                  <a:chExt cx="1580839" cy="29270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936814" y="4741239"/>
                        <a:ext cx="1426854" cy="2927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𝑟𝑒𝑠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>
                          <a:latin typeface="Cambria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814" y="4741239"/>
                        <a:ext cx="1426854" cy="292709"/>
                      </a:xfrm>
                      <a:prstGeom prst="rect">
                        <a:avLst/>
                      </a:prstGeom>
                      <a:blipFill rotWithShape="1">
                        <a:blip r:embed="rId5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2" name="Прямая со стрелкой 421"/>
                  <p:cNvCxnSpPr/>
                  <p:nvPr/>
                </p:nvCxnSpPr>
                <p:spPr bwMode="auto">
                  <a:xfrm>
                    <a:off x="854271" y="5029271"/>
                    <a:ext cx="1580839" cy="0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46" name="Группа 45"/>
                <p:cNvGrpSpPr/>
                <p:nvPr/>
              </p:nvGrpSpPr>
              <p:grpSpPr>
                <a:xfrm>
                  <a:off x="4024870" y="4742607"/>
                  <a:ext cx="1580839" cy="292709"/>
                  <a:chOff x="4024870" y="4742607"/>
                  <a:chExt cx="1580839" cy="292709"/>
                </a:xfrm>
              </p:grpSpPr>
              <p:cxnSp>
                <p:nvCxnSpPr>
                  <p:cNvPr id="427" name="Прямая со стрелкой 426"/>
                  <p:cNvCxnSpPr/>
                  <p:nvPr/>
                </p:nvCxnSpPr>
                <p:spPr bwMode="auto">
                  <a:xfrm>
                    <a:off x="4024870" y="5029271"/>
                    <a:ext cx="1580839" cy="0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TextBox 429"/>
                      <p:cNvSpPr txBox="1"/>
                      <p:nvPr/>
                    </p:nvSpPr>
                    <p:spPr>
                      <a:xfrm>
                        <a:off x="4102586" y="4742607"/>
                        <a:ext cx="1426854" cy="2927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𝑟𝑒𝑠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>
                          <a:latin typeface="Cambria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TextBox 4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2586" y="4742607"/>
                        <a:ext cx="1426854" cy="292709"/>
                      </a:xfrm>
                      <a:prstGeom prst="rect">
                        <a:avLst/>
                      </a:prstGeom>
                      <a:blipFill rotWithShape="1">
                        <a:blip r:embed="rId5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1" name="Прямая со стрелкой 10"/>
              <p:cNvCxnSpPr/>
              <p:nvPr/>
            </p:nvCxnSpPr>
            <p:spPr bwMode="auto">
              <a:xfrm flipV="1">
                <a:off x="514874" y="5488460"/>
                <a:ext cx="6051378" cy="2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2692478" y="4580688"/>
                <a:ext cx="1906291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Cambria" pitchFamily="18" charset="0"/>
                  </a:rPr>
                  <a:t>Periodic reservation</a:t>
                </a:r>
                <a:endParaRPr lang="en-US" sz="1400" b="1" dirty="0">
                  <a:latin typeface="Cambria" pitchFamily="18" charset="0"/>
                </a:endParaRPr>
              </a:p>
            </p:txBody>
          </p:sp>
        </p:grpSp>
      </p:grpSp>
      <p:grpSp>
        <p:nvGrpSpPr>
          <p:cNvPr id="573" name="Группа 572"/>
          <p:cNvGrpSpPr/>
          <p:nvPr/>
        </p:nvGrpSpPr>
        <p:grpSpPr>
          <a:xfrm>
            <a:off x="167815" y="7032498"/>
            <a:ext cx="6868346" cy="4102029"/>
            <a:chOff x="113707" y="2675555"/>
            <a:chExt cx="21025728" cy="4102029"/>
          </a:xfrm>
        </p:grpSpPr>
        <p:sp>
          <p:nvSpPr>
            <p:cNvPr id="574" name="Rectangle 2"/>
            <p:cNvSpPr>
              <a:spLocks noChangeArrowheads="1"/>
            </p:cNvSpPr>
            <p:nvPr/>
          </p:nvSpPr>
          <p:spPr bwMode="auto">
            <a:xfrm>
              <a:off x="113707" y="2675555"/>
              <a:ext cx="21025727" cy="500066"/>
            </a:xfrm>
            <a:prstGeom prst="round1Rect">
              <a:avLst>
                <a:gd name="adj" fmla="val 39887"/>
              </a:avLst>
            </a:prstGeom>
            <a:gradFill flip="none" rotWithShape="1">
              <a:gsLst>
                <a:gs pos="0">
                  <a:srgbClr val="DAF9B5"/>
                </a:gs>
                <a:gs pos="100000">
                  <a:srgbClr val="CCECFF"/>
                </a:gs>
              </a:gsLst>
              <a:lin ang="0" scaled="1"/>
              <a:tileRect/>
            </a:gradFill>
            <a:ln>
              <a:solidFill>
                <a:srgbClr val="0080FF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mbria" pitchFamily="18" charset="0"/>
                  <a:cs typeface="Times New Roman" pitchFamily="18" charset="0"/>
                </a:rPr>
                <a:t>Video Flows</a:t>
              </a:r>
              <a:endParaRPr lang="en-US" sz="28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  <p:sp>
          <p:nvSpPr>
            <p:cNvPr id="575" name="Прямоугольник с одним скругленным углом 574"/>
            <p:cNvSpPr/>
            <p:nvPr/>
          </p:nvSpPr>
          <p:spPr bwMode="auto">
            <a:xfrm flipH="1" flipV="1">
              <a:off x="113707" y="3175621"/>
              <a:ext cx="21025728" cy="3601963"/>
            </a:xfrm>
            <a:prstGeom prst="round1Rect">
              <a:avLst>
                <a:gd name="adj" fmla="val 6889"/>
              </a:avLst>
            </a:prstGeom>
            <a:noFill/>
            <a:ln w="285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/>
              <p:cNvSpPr txBox="1"/>
              <p:nvPr/>
            </p:nvSpPr>
            <p:spPr>
              <a:xfrm>
                <a:off x="292951" y="9430406"/>
                <a:ext cx="6682279" cy="1704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A video flow is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latin typeface="Cambria" pitchFamily="18" charset="0"/>
                  </a:rPr>
                  <a:t>p</a:t>
                </a:r>
                <a:r>
                  <a:rPr lang="en-US" sz="1600" dirty="0" smtClean="0">
                    <a:latin typeface="Cambria" pitchFamily="18" charset="0"/>
                  </a:rPr>
                  <a:t>eriodical, i.e. packets arrive with some period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𝑖𝑛</m:t>
                        </m:r>
                      </m:sup>
                    </m:sSup>
                  </m:oMath>
                </a14:m>
                <a:endParaRPr lang="en-US" sz="1600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err="1">
                    <a:latin typeface="Cambria" pitchFamily="18" charset="0"/>
                  </a:rPr>
                  <a:t>b</a:t>
                </a:r>
                <a:r>
                  <a:rPr lang="en-US" sz="1600" dirty="0" err="1" smtClean="0">
                    <a:latin typeface="Cambria" pitchFamily="18" charset="0"/>
                  </a:rPr>
                  <a:t>ursty</a:t>
                </a:r>
                <a:r>
                  <a:rPr lang="en-US" sz="1600" dirty="0" smtClean="0">
                    <a:latin typeface="Cambria" pitchFamily="18" charset="0"/>
                  </a:rPr>
                  <a:t>, i.e. packets arrive in batches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latin typeface="Cambria" pitchFamily="18" charset="0"/>
                  </a:rPr>
                  <a:t>r</a:t>
                </a:r>
                <a:r>
                  <a:rPr lang="en-US" sz="1600" dirty="0" smtClean="0">
                    <a:latin typeface="Cambria" pitchFamily="18" charset="0"/>
                  </a:rPr>
                  <a:t>andom, i.e. batch sizes are random</a:t>
                </a:r>
              </a:p>
              <a:p>
                <a:r>
                  <a:rPr lang="en-US" sz="1600" dirty="0" smtClean="0">
                    <a:latin typeface="Cambria" pitchFamily="18" charset="0"/>
                  </a:rPr>
                  <a:t>Quality of Service (</a:t>
                </a:r>
                <a:r>
                  <a:rPr lang="en-US" sz="1600" dirty="0" err="1" smtClean="0">
                    <a:latin typeface="Cambria" pitchFamily="18" charset="0"/>
                  </a:rPr>
                  <a:t>QoS</a:t>
                </a:r>
                <a:r>
                  <a:rPr lang="en-US" sz="1600" dirty="0" smtClean="0">
                    <a:latin typeface="Cambria" pitchFamily="18" charset="0"/>
                  </a:rPr>
                  <a:t>) requirements posed on a video flow transmission: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latin typeface="Cambria" pitchFamily="18" charset="0"/>
                  </a:rPr>
                  <a:t>delay bound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𝑄𝑜𝑆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latin typeface="Cambria" pitchFamily="18" charset="0"/>
                  </a:rPr>
                  <a:t>p</a:t>
                </a:r>
                <a:r>
                  <a:rPr lang="en-US" sz="1600" dirty="0" smtClean="0">
                    <a:latin typeface="Cambria" pitchFamily="18" charset="0"/>
                  </a:rPr>
                  <a:t>acket loss ratio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𝑃𝐿𝑅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𝑄𝑜𝑆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)</a:t>
                </a:r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76" name="TextBox 5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1" y="9430406"/>
                <a:ext cx="6682279" cy="1704121"/>
              </a:xfrm>
              <a:prstGeom prst="rect">
                <a:avLst/>
              </a:prstGeom>
              <a:blipFill rotWithShape="1">
                <a:blip r:embed="rId60"/>
                <a:stretch>
                  <a:fillRect l="-456" t="-2143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7" name="Прямая со стрелкой 576"/>
          <p:cNvCxnSpPr/>
          <p:nvPr/>
        </p:nvCxnSpPr>
        <p:spPr bwMode="auto">
          <a:xfrm>
            <a:off x="384609" y="9207300"/>
            <a:ext cx="635744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9" name="Прямоугольник 578"/>
          <p:cNvSpPr/>
          <p:nvPr/>
        </p:nvSpPr>
        <p:spPr>
          <a:xfrm>
            <a:off x="1016811" y="8560355"/>
            <a:ext cx="310627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Прямоугольник 579"/>
          <p:cNvSpPr/>
          <p:nvPr/>
        </p:nvSpPr>
        <p:spPr>
          <a:xfrm>
            <a:off x="5060923" y="8245267"/>
            <a:ext cx="311975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1170866" y="8744709"/>
            <a:ext cx="2028800" cy="328744"/>
            <a:chOff x="1174585" y="8924166"/>
            <a:chExt cx="2028800" cy="328744"/>
          </a:xfrm>
        </p:grpSpPr>
        <p:cxnSp>
          <p:nvCxnSpPr>
            <p:cNvPr id="581" name="Прямая со стрелкой 580"/>
            <p:cNvCxnSpPr/>
            <p:nvPr/>
          </p:nvCxnSpPr>
          <p:spPr bwMode="auto">
            <a:xfrm>
              <a:off x="1174585" y="9227610"/>
              <a:ext cx="20288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TextBox 582"/>
                <p:cNvSpPr txBox="1"/>
                <p:nvPr/>
              </p:nvSpPr>
              <p:spPr>
                <a:xfrm>
                  <a:off x="1404821" y="8924166"/>
                  <a:ext cx="1426854" cy="3287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𝑖𝑛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583" name="TextBox 5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821" y="8924166"/>
                  <a:ext cx="1426854" cy="328744"/>
                </a:xfrm>
                <a:prstGeom prst="rect">
                  <a:avLst/>
                </a:prstGeom>
                <a:blipFill rotWithShape="1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9" name="Прямая соединительная линия 608"/>
          <p:cNvCxnSpPr>
            <a:endCxn id="579" idx="2"/>
          </p:cNvCxnSpPr>
          <p:nvPr/>
        </p:nvCxnSpPr>
        <p:spPr bwMode="auto">
          <a:xfrm flipV="1">
            <a:off x="1170866" y="8848386"/>
            <a:ext cx="1259" cy="35891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" name="Прямоугольник 609"/>
          <p:cNvSpPr/>
          <p:nvPr/>
        </p:nvSpPr>
        <p:spPr>
          <a:xfrm>
            <a:off x="5060922" y="7947057"/>
            <a:ext cx="311976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Прямоугольник 610"/>
          <p:cNvSpPr/>
          <p:nvPr/>
        </p:nvSpPr>
        <p:spPr>
          <a:xfrm>
            <a:off x="3034731" y="8560355"/>
            <a:ext cx="310627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2" name="Прямая соединительная линия 611"/>
          <p:cNvCxnSpPr>
            <a:endCxn id="611" idx="2"/>
          </p:cNvCxnSpPr>
          <p:nvPr/>
        </p:nvCxnSpPr>
        <p:spPr bwMode="auto">
          <a:xfrm flipV="1">
            <a:off x="3188786" y="8848386"/>
            <a:ext cx="1259" cy="35891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3" name="Группа 612"/>
          <p:cNvGrpSpPr/>
          <p:nvPr/>
        </p:nvGrpSpPr>
        <p:grpSpPr>
          <a:xfrm>
            <a:off x="3188785" y="8744709"/>
            <a:ext cx="2028800" cy="328744"/>
            <a:chOff x="1174585" y="8924166"/>
            <a:chExt cx="2028800" cy="328744"/>
          </a:xfrm>
        </p:grpSpPr>
        <p:cxnSp>
          <p:nvCxnSpPr>
            <p:cNvPr id="614" name="Прямая со стрелкой 613"/>
            <p:cNvCxnSpPr/>
            <p:nvPr/>
          </p:nvCxnSpPr>
          <p:spPr bwMode="auto">
            <a:xfrm>
              <a:off x="1174585" y="9227610"/>
              <a:ext cx="20288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TextBox 614"/>
                <p:cNvSpPr txBox="1"/>
                <p:nvPr/>
              </p:nvSpPr>
              <p:spPr>
                <a:xfrm>
                  <a:off x="1404821" y="8924166"/>
                  <a:ext cx="1426854" cy="3287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𝑖𝑛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615" name="TextBox 6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821" y="8924166"/>
                  <a:ext cx="1426854" cy="328744"/>
                </a:xfrm>
                <a:prstGeom prst="rect">
                  <a:avLst/>
                </a:prstGeom>
                <a:blipFill rotWithShape="1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6" name="Прямоугольник 615"/>
          <p:cNvSpPr/>
          <p:nvPr/>
        </p:nvSpPr>
        <p:spPr>
          <a:xfrm>
            <a:off x="5062271" y="8533298"/>
            <a:ext cx="310627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7" name="Прямая соединительная линия 616"/>
          <p:cNvCxnSpPr>
            <a:endCxn id="616" idx="2"/>
          </p:cNvCxnSpPr>
          <p:nvPr/>
        </p:nvCxnSpPr>
        <p:spPr bwMode="auto">
          <a:xfrm flipV="1">
            <a:off x="5216326" y="8821329"/>
            <a:ext cx="1259" cy="35891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6267245" y="9225389"/>
            <a:ext cx="58221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time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85266" y="7561471"/>
            <a:ext cx="188974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Video flow packets</a:t>
            </a:r>
            <a:endParaRPr lang="en-US" sz="1600" dirty="0">
              <a:latin typeface="Cambria" pitchFamily="18" charset="0"/>
            </a:endParaRPr>
          </a:p>
        </p:txBody>
      </p:sp>
      <p:cxnSp>
        <p:nvCxnSpPr>
          <p:cNvPr id="64" name="Прямая со стрелкой 63"/>
          <p:cNvCxnSpPr>
            <a:stCxn id="62" idx="2"/>
            <a:endCxn id="324" idx="3"/>
          </p:cNvCxnSpPr>
          <p:nvPr/>
        </p:nvCxnSpPr>
        <p:spPr bwMode="auto">
          <a:xfrm flipH="1">
            <a:off x="1327439" y="7882777"/>
            <a:ext cx="1802701" cy="5335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Прямая со стрелкой 65"/>
          <p:cNvCxnSpPr>
            <a:stCxn id="62" idx="2"/>
            <a:endCxn id="610" idx="1"/>
          </p:cNvCxnSpPr>
          <p:nvPr/>
        </p:nvCxnSpPr>
        <p:spPr bwMode="auto">
          <a:xfrm>
            <a:off x="3130140" y="7882777"/>
            <a:ext cx="1930782" cy="2082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8" name="Прямая со стрелкой 617"/>
          <p:cNvCxnSpPr>
            <a:stCxn id="62" idx="2"/>
            <a:endCxn id="611" idx="0"/>
          </p:cNvCxnSpPr>
          <p:nvPr/>
        </p:nvCxnSpPr>
        <p:spPr bwMode="auto">
          <a:xfrm>
            <a:off x="3130140" y="7882777"/>
            <a:ext cx="59905" cy="6775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9" name="Группа 618"/>
          <p:cNvGrpSpPr/>
          <p:nvPr/>
        </p:nvGrpSpPr>
        <p:grpSpPr>
          <a:xfrm>
            <a:off x="7216127" y="7043017"/>
            <a:ext cx="14003404" cy="5360665"/>
            <a:chOff x="113707" y="2675555"/>
            <a:chExt cx="21025728" cy="4102028"/>
          </a:xfrm>
        </p:grpSpPr>
        <p:sp>
          <p:nvSpPr>
            <p:cNvPr id="620" name="Rectangle 2"/>
            <p:cNvSpPr>
              <a:spLocks noChangeArrowheads="1"/>
            </p:cNvSpPr>
            <p:nvPr/>
          </p:nvSpPr>
          <p:spPr bwMode="auto">
            <a:xfrm>
              <a:off x="113707" y="2675555"/>
              <a:ext cx="21025726" cy="374606"/>
            </a:xfrm>
            <a:prstGeom prst="round1Rect">
              <a:avLst>
                <a:gd name="adj" fmla="val 39887"/>
              </a:avLst>
            </a:prstGeom>
            <a:gradFill flip="none" rotWithShape="1">
              <a:gsLst>
                <a:gs pos="0">
                  <a:srgbClr val="DAF9B5"/>
                </a:gs>
                <a:gs pos="100000">
                  <a:srgbClr val="CCECFF"/>
                </a:gs>
              </a:gsLst>
              <a:lin ang="0" scaled="1"/>
              <a:tileRect/>
            </a:gradFill>
            <a:ln>
              <a:solidFill>
                <a:srgbClr val="0080FF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mbria" pitchFamily="18" charset="0"/>
                  <a:cs typeface="Times New Roman" pitchFamily="18" charset="0"/>
                </a:rPr>
                <a:t>Problem Statement</a:t>
              </a:r>
              <a:endParaRPr lang="en-US" sz="28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  <p:sp>
          <p:nvSpPr>
            <p:cNvPr id="621" name="Прямоугольник с одним скругленным углом 620"/>
            <p:cNvSpPr/>
            <p:nvPr/>
          </p:nvSpPr>
          <p:spPr bwMode="auto">
            <a:xfrm flipH="1" flipV="1">
              <a:off x="113707" y="3050160"/>
              <a:ext cx="21025728" cy="3727423"/>
            </a:xfrm>
            <a:prstGeom prst="round1Rect">
              <a:avLst>
                <a:gd name="adj" fmla="val 6889"/>
              </a:avLst>
            </a:prstGeom>
            <a:noFill/>
            <a:ln w="285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p:sp>
        <p:nvSpPr>
          <p:cNvPr id="626" name="TextBox 625"/>
          <p:cNvSpPr txBox="1"/>
          <p:nvPr/>
        </p:nvSpPr>
        <p:spPr>
          <a:xfrm>
            <a:off x="10316919" y="7633343"/>
            <a:ext cx="1914690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Unreliable wireless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channel</a:t>
            </a:r>
          </a:p>
        </p:txBody>
      </p:sp>
      <p:grpSp>
        <p:nvGrpSpPr>
          <p:cNvPr id="81" name="Группа 80"/>
          <p:cNvGrpSpPr/>
          <p:nvPr/>
        </p:nvGrpSpPr>
        <p:grpSpPr>
          <a:xfrm>
            <a:off x="7607993" y="8291077"/>
            <a:ext cx="1253063" cy="877945"/>
            <a:chOff x="7802148" y="7670686"/>
            <a:chExt cx="1253063" cy="962023"/>
          </a:xfrm>
        </p:grpSpPr>
        <p:sp>
          <p:nvSpPr>
            <p:cNvPr id="80" name="Стрелка вверх 79"/>
            <p:cNvSpPr/>
            <p:nvPr/>
          </p:nvSpPr>
          <p:spPr bwMode="auto">
            <a:xfrm rot="10800000">
              <a:off x="7802148" y="7670686"/>
              <a:ext cx="1253063" cy="962023"/>
            </a:xfrm>
            <a:prstGeom prst="upArrow">
              <a:avLst>
                <a:gd name="adj1" fmla="val 50000"/>
                <a:gd name="adj2" fmla="val 29294"/>
              </a:avLst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  <p:pic>
          <p:nvPicPr>
            <p:cNvPr id="629" name="Рисунок 628"/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129" y="7732391"/>
              <a:ext cx="504055" cy="717364"/>
            </a:xfrm>
            <a:prstGeom prst="rect">
              <a:avLst/>
            </a:prstGeom>
          </p:spPr>
        </p:pic>
      </p:grpSp>
      <p:sp>
        <p:nvSpPr>
          <p:cNvPr id="82" name="TextBox 81"/>
          <p:cNvSpPr txBox="1"/>
          <p:nvPr/>
        </p:nvSpPr>
        <p:spPr>
          <a:xfrm>
            <a:off x="7561102" y="7969771"/>
            <a:ext cx="1346844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Upper layers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83" name="Прямоугольник 82"/>
          <p:cNvSpPr/>
          <p:nvPr/>
        </p:nvSpPr>
        <p:spPr bwMode="auto">
          <a:xfrm>
            <a:off x="7704244" y="9169022"/>
            <a:ext cx="1102424" cy="326032"/>
          </a:xfrm>
          <a:prstGeom prst="rect">
            <a:avLst/>
          </a:prstGeom>
          <a:solidFill>
            <a:srgbClr val="DAF9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</a:rPr>
              <a:t>MAC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effectLst/>
                <a:latin typeface="Cambria" pitchFamily="18" charset="0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Cambria" pitchFamily="18" charset="0"/>
              </a:rPr>
              <a:t>Layer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637" name="Прямоугольник 636"/>
          <p:cNvSpPr/>
          <p:nvPr/>
        </p:nvSpPr>
        <p:spPr bwMode="auto">
          <a:xfrm>
            <a:off x="7704244" y="9501588"/>
            <a:ext cx="1102424" cy="336904"/>
          </a:xfrm>
          <a:prstGeom prst="rect">
            <a:avLst/>
          </a:prstGeom>
          <a:solidFill>
            <a:srgbClr val="B5C6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</a:rPr>
              <a:t>PHY Layer</a:t>
            </a:r>
          </a:p>
        </p:txBody>
      </p:sp>
      <p:sp>
        <p:nvSpPr>
          <p:cNvPr id="639" name="Прямоугольник 638"/>
          <p:cNvSpPr/>
          <p:nvPr/>
        </p:nvSpPr>
        <p:spPr bwMode="auto">
          <a:xfrm>
            <a:off x="9323286" y="9854521"/>
            <a:ext cx="315527" cy="3151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Box 642"/>
              <p:cNvSpPr txBox="1"/>
              <p:nvPr/>
            </p:nvSpPr>
            <p:spPr>
              <a:xfrm>
                <a:off x="9762949" y="8372437"/>
                <a:ext cx="3146888" cy="32130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43" name="TextBox 6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49" y="8372437"/>
                <a:ext cx="3146888" cy="321306"/>
              </a:xfrm>
              <a:prstGeom prst="rect">
                <a:avLst/>
              </a:prstGeom>
              <a:blipFill rotWithShape="1">
                <a:blip r:embed="rId6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4" name="Прямая со стрелкой 643"/>
          <p:cNvCxnSpPr/>
          <p:nvPr/>
        </p:nvCxnSpPr>
        <p:spPr bwMode="auto">
          <a:xfrm>
            <a:off x="9312445" y="8679840"/>
            <a:ext cx="3803145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" name="Прямая соединительная линия 644"/>
          <p:cNvCxnSpPr/>
          <p:nvPr/>
        </p:nvCxnSpPr>
        <p:spPr bwMode="auto">
          <a:xfrm flipV="1">
            <a:off x="9323286" y="8595465"/>
            <a:ext cx="0" cy="126510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6" name="TextBox 645"/>
          <p:cNvSpPr txBox="1"/>
          <p:nvPr/>
        </p:nvSpPr>
        <p:spPr>
          <a:xfrm>
            <a:off x="7238257" y="8298997"/>
            <a:ext cx="688009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Video</a:t>
            </a:r>
          </a:p>
          <a:p>
            <a:pPr algn="ctr"/>
            <a:r>
              <a:rPr lang="en-US" sz="1600" dirty="0" smtClean="0">
                <a:latin typeface="Cambria" pitchFamily="18" charset="0"/>
              </a:rPr>
              <a:t>flow</a:t>
            </a:r>
            <a:endParaRPr lang="en-US" sz="1600" dirty="0">
              <a:latin typeface="Cambria" pitchFamily="18" charset="0"/>
            </a:endParaRPr>
          </a:p>
        </p:txBody>
      </p:sp>
      <p:cxnSp>
        <p:nvCxnSpPr>
          <p:cNvPr id="647" name="Прямая соединительная линия 646"/>
          <p:cNvCxnSpPr/>
          <p:nvPr/>
        </p:nvCxnSpPr>
        <p:spPr bwMode="auto">
          <a:xfrm flipV="1">
            <a:off x="13126431" y="8560355"/>
            <a:ext cx="0" cy="135750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Группа 54"/>
          <p:cNvGrpSpPr/>
          <p:nvPr/>
        </p:nvGrpSpPr>
        <p:grpSpPr>
          <a:xfrm>
            <a:off x="14357763" y="3244995"/>
            <a:ext cx="6759184" cy="3596142"/>
            <a:chOff x="14482217" y="3225493"/>
            <a:chExt cx="6634730" cy="3596142"/>
          </a:xfrm>
        </p:grpSpPr>
        <p:sp>
          <p:nvSpPr>
            <p:cNvPr id="543" name="Прямоугольник с одним скругленным углом 542"/>
            <p:cNvSpPr/>
            <p:nvPr/>
          </p:nvSpPr>
          <p:spPr bwMode="auto">
            <a:xfrm>
              <a:off x="14482218" y="3225493"/>
              <a:ext cx="6634729" cy="360040"/>
            </a:xfrm>
            <a:prstGeom prst="round1Rect">
              <a:avLst/>
            </a:prstGeom>
            <a:gradFill flip="none" rotWithShape="1">
              <a:gsLst>
                <a:gs pos="0">
                  <a:srgbClr val="FEEAA0"/>
                </a:gs>
                <a:gs pos="100000">
                  <a:srgbClr val="FE9802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rPr>
                <a:t>Heterogeneous 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effectLst/>
                  <a:latin typeface="Cambria" pitchFamily="18" charset="0"/>
                </a:rPr>
                <a:t> Channel Access Method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  <p:sp>
          <p:nvSpPr>
            <p:cNvPr id="544" name="Прямоугольник с одним скругленным углом 543"/>
            <p:cNvSpPr/>
            <p:nvPr/>
          </p:nvSpPr>
          <p:spPr bwMode="auto">
            <a:xfrm flipH="1" flipV="1">
              <a:off x="14482217" y="3585533"/>
              <a:ext cx="6631283" cy="3236102"/>
            </a:xfrm>
            <a:prstGeom prst="round1Rect">
              <a:avLst>
                <a:gd name="adj" fmla="val 0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p:sp>
        <p:nvSpPr>
          <p:cNvPr id="546" name="Прямоугольник 545"/>
          <p:cNvSpPr/>
          <p:nvPr/>
        </p:nvSpPr>
        <p:spPr bwMode="auto">
          <a:xfrm>
            <a:off x="15065195" y="5192790"/>
            <a:ext cx="508008" cy="3151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cxnSp>
        <p:nvCxnSpPr>
          <p:cNvPr id="548" name="Прямая соединительная линия 547"/>
          <p:cNvCxnSpPr/>
          <p:nvPr/>
        </p:nvCxnSpPr>
        <p:spPr bwMode="auto">
          <a:xfrm flipV="1">
            <a:off x="15065195" y="4904758"/>
            <a:ext cx="0" cy="6073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0" name="Прямая соединительная линия 549"/>
          <p:cNvCxnSpPr/>
          <p:nvPr/>
        </p:nvCxnSpPr>
        <p:spPr bwMode="auto">
          <a:xfrm flipV="1">
            <a:off x="15065195" y="5521361"/>
            <a:ext cx="0" cy="3607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TextBox 550"/>
              <p:cNvSpPr txBox="1"/>
              <p:nvPr/>
            </p:nvSpPr>
            <p:spPr>
              <a:xfrm>
                <a:off x="15066797" y="5507965"/>
                <a:ext cx="506406" cy="292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51" name="TextBox 5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797" y="5507965"/>
                <a:ext cx="506406" cy="292709"/>
              </a:xfrm>
              <a:prstGeom prst="rect">
                <a:avLst/>
              </a:prstGeom>
              <a:blipFill rotWithShape="1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2" name="Прямая соединительная линия 551"/>
          <p:cNvCxnSpPr/>
          <p:nvPr/>
        </p:nvCxnSpPr>
        <p:spPr bwMode="auto">
          <a:xfrm flipV="1">
            <a:off x="15573204" y="5512130"/>
            <a:ext cx="0" cy="3607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" name="Прямая со стрелкой 552"/>
          <p:cNvCxnSpPr/>
          <p:nvPr/>
        </p:nvCxnSpPr>
        <p:spPr bwMode="auto">
          <a:xfrm>
            <a:off x="15053709" y="5789587"/>
            <a:ext cx="51949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4" name="Прямоугольник 553"/>
          <p:cNvSpPr/>
          <p:nvPr/>
        </p:nvSpPr>
        <p:spPr bwMode="auto">
          <a:xfrm>
            <a:off x="19826540" y="5192790"/>
            <a:ext cx="508008" cy="3151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cxnSp>
        <p:nvCxnSpPr>
          <p:cNvPr id="556" name="Прямая соединительная линия 555"/>
          <p:cNvCxnSpPr/>
          <p:nvPr/>
        </p:nvCxnSpPr>
        <p:spPr bwMode="auto">
          <a:xfrm flipV="1">
            <a:off x="19826540" y="4889814"/>
            <a:ext cx="0" cy="6073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2" name="Группа 561"/>
          <p:cNvGrpSpPr/>
          <p:nvPr/>
        </p:nvGrpSpPr>
        <p:grpSpPr>
          <a:xfrm>
            <a:off x="15076778" y="4830803"/>
            <a:ext cx="4749762" cy="292709"/>
            <a:chOff x="854271" y="4741239"/>
            <a:chExt cx="1580839" cy="2927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TextBox 565"/>
                <p:cNvSpPr txBox="1"/>
                <p:nvPr/>
              </p:nvSpPr>
              <p:spPr>
                <a:xfrm>
                  <a:off x="936814" y="4741239"/>
                  <a:ext cx="1426854" cy="292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𝑟𝑒𝑠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566" name="TextBox 5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14" y="4741239"/>
                  <a:ext cx="1426854" cy="292709"/>
                </a:xfrm>
                <a:prstGeom prst="rect">
                  <a:avLst/>
                </a:prstGeom>
                <a:blipFill rotWithShape="1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7" name="Прямая со стрелкой 566"/>
            <p:cNvCxnSpPr/>
            <p:nvPr/>
          </p:nvCxnSpPr>
          <p:spPr bwMode="auto">
            <a:xfrm>
              <a:off x="854271" y="5029271"/>
              <a:ext cx="158083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0" name="Прямоугольник 569"/>
          <p:cNvSpPr/>
          <p:nvPr/>
        </p:nvSpPr>
        <p:spPr bwMode="auto">
          <a:xfrm>
            <a:off x="16256790" y="5196531"/>
            <a:ext cx="508008" cy="31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571" name="Прямоугольник 570"/>
          <p:cNvSpPr/>
          <p:nvPr/>
        </p:nvSpPr>
        <p:spPr bwMode="auto">
          <a:xfrm>
            <a:off x="17114788" y="5192787"/>
            <a:ext cx="508008" cy="31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572" name="Прямоугольник 571"/>
          <p:cNvSpPr/>
          <p:nvPr/>
        </p:nvSpPr>
        <p:spPr bwMode="auto">
          <a:xfrm>
            <a:off x="19196704" y="5192786"/>
            <a:ext cx="508008" cy="31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648" name="Прямоугольник 647"/>
          <p:cNvSpPr/>
          <p:nvPr/>
        </p:nvSpPr>
        <p:spPr bwMode="auto">
          <a:xfrm>
            <a:off x="9895344" y="9854520"/>
            <a:ext cx="315715" cy="31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649" name="Прямоугольник 648"/>
          <p:cNvSpPr/>
          <p:nvPr/>
        </p:nvSpPr>
        <p:spPr bwMode="auto">
          <a:xfrm>
            <a:off x="11209198" y="9860567"/>
            <a:ext cx="315715" cy="31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650" name="Прямоугольник 649"/>
          <p:cNvSpPr/>
          <p:nvPr/>
        </p:nvSpPr>
        <p:spPr bwMode="auto">
          <a:xfrm>
            <a:off x="12048697" y="9869159"/>
            <a:ext cx="315715" cy="31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cxnSp>
        <p:nvCxnSpPr>
          <p:cNvPr id="638" name="Прямая со стрелкой 637"/>
          <p:cNvCxnSpPr/>
          <p:nvPr/>
        </p:nvCxnSpPr>
        <p:spPr bwMode="auto">
          <a:xfrm>
            <a:off x="8963269" y="10178931"/>
            <a:ext cx="4653579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Прямая соединительная линия 88"/>
          <p:cNvCxnSpPr/>
          <p:nvPr/>
        </p:nvCxnSpPr>
        <p:spPr bwMode="auto">
          <a:xfrm flipH="1" flipV="1">
            <a:off x="9521056" y="9643375"/>
            <a:ext cx="374288" cy="2111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" name="Прямая соединительная линия 650"/>
          <p:cNvCxnSpPr/>
          <p:nvPr/>
        </p:nvCxnSpPr>
        <p:spPr bwMode="auto">
          <a:xfrm flipV="1">
            <a:off x="11223691" y="9630146"/>
            <a:ext cx="816226" cy="22437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" name="Прямая соединительная линия 651"/>
          <p:cNvCxnSpPr/>
          <p:nvPr/>
        </p:nvCxnSpPr>
        <p:spPr bwMode="auto">
          <a:xfrm flipH="1">
            <a:off x="9523052" y="9199035"/>
            <a:ext cx="253986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330458" y="8708033"/>
                <a:ext cx="2816540" cy="493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ambria" pitchFamily="18" charset="0"/>
                  </a:rPr>
                  <a:t>Exponentially distributed random </a:t>
                </a:r>
              </a:p>
              <a:p>
                <a:pPr algn="ctr"/>
                <a:r>
                  <a:rPr lang="en-US" sz="1400" dirty="0" smtClean="0">
                    <a:latin typeface="Cambria" pitchFamily="18" charset="0"/>
                  </a:rPr>
                  <a:t>variable with mean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1/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/>
                      </a:rPr>
                      <m:t>λ</m:t>
                    </m:r>
                  </m:oMath>
                </a14:m>
                <a:endParaRPr lang="en-US" sz="1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458" y="8708033"/>
                <a:ext cx="2816540" cy="493084"/>
              </a:xfrm>
              <a:prstGeom prst="rect">
                <a:avLst/>
              </a:prstGeom>
              <a:blipFill rotWithShape="1">
                <a:blip r:embed="rId69"/>
                <a:stretch>
                  <a:fillRect l="-649" t="-4938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3" name="Прямая соединительная линия 652"/>
          <p:cNvCxnSpPr/>
          <p:nvPr/>
        </p:nvCxnSpPr>
        <p:spPr bwMode="auto">
          <a:xfrm flipH="1" flipV="1">
            <a:off x="9521056" y="9079861"/>
            <a:ext cx="1996" cy="563516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4" name="Прямая соединительная линия 653"/>
          <p:cNvCxnSpPr/>
          <p:nvPr/>
        </p:nvCxnSpPr>
        <p:spPr bwMode="auto">
          <a:xfrm flipV="1">
            <a:off x="12050194" y="9079861"/>
            <a:ext cx="0" cy="56351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TextBox 166"/>
          <p:cNvSpPr txBox="1"/>
          <p:nvPr/>
        </p:nvSpPr>
        <p:spPr>
          <a:xfrm>
            <a:off x="10202793" y="10282466"/>
            <a:ext cx="1566454" cy="55027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Random access </a:t>
            </a:r>
          </a:p>
          <a:p>
            <a:pPr algn="ctr"/>
            <a:r>
              <a:rPr lang="en-US" sz="1600" dirty="0" smtClean="0">
                <a:latin typeface="Cambria" pitchFamily="18" charset="0"/>
              </a:rPr>
              <a:t>intervals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670" name="TextBox 669"/>
          <p:cNvSpPr txBox="1"/>
          <p:nvPr/>
        </p:nvSpPr>
        <p:spPr>
          <a:xfrm>
            <a:off x="10136486" y="11702466"/>
            <a:ext cx="1807354" cy="321306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Reserved intervals</a:t>
            </a:r>
            <a:endParaRPr lang="en-US" sz="16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Выноска 2 (без границы) 246"/>
              <p:cNvSpPr/>
              <p:nvPr/>
            </p:nvSpPr>
            <p:spPr bwMode="auto">
              <a:xfrm>
                <a:off x="13450519" y="7934967"/>
                <a:ext cx="2029353" cy="546838"/>
              </a:xfrm>
              <a:prstGeom prst="callout2">
                <a:avLst>
                  <a:gd name="adj1" fmla="val 52193"/>
                  <a:gd name="adj2" fmla="val 237"/>
                  <a:gd name="adj3" fmla="val 51032"/>
                  <a:gd name="adj4" fmla="val -31858"/>
                  <a:gd name="adj5" fmla="val 358690"/>
                  <a:gd name="adj6" fmla="val -61357"/>
                </a:avLst>
              </a:prstGeom>
              <a:noFill/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med" len="med"/>
                <a:tailEnd type="arrow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ambria" pitchFamily="18" charset="0"/>
                  </a:rPr>
                  <a:t>Transmission failure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𝑟𝑎𝑛</m:t>
                        </m:r>
                      </m:sup>
                    </m:sSup>
                  </m:oMath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47" name="Выноска 2 (без границы)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50519" y="7934967"/>
                <a:ext cx="2029353" cy="546838"/>
              </a:xfrm>
              <a:prstGeom prst="callout2">
                <a:avLst>
                  <a:gd name="adj1" fmla="val 52193"/>
                  <a:gd name="adj2" fmla="val 237"/>
                  <a:gd name="adj3" fmla="val 51032"/>
                  <a:gd name="adj4" fmla="val -31858"/>
                  <a:gd name="adj5" fmla="val 358690"/>
                  <a:gd name="adj6" fmla="val -61357"/>
                </a:avLst>
              </a:prstGeom>
              <a:blipFill rotWithShape="1">
                <a:blip r:embed="rId70"/>
                <a:stretch>
                  <a:fillRect t="-17361" r="-153670"/>
                </a:stretch>
              </a:blip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med" len="med"/>
                <a:tailEnd type="arrow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Выноска 2 (без границы) 680"/>
              <p:cNvSpPr/>
              <p:nvPr/>
            </p:nvSpPr>
            <p:spPr bwMode="auto">
              <a:xfrm>
                <a:off x="13583427" y="8804919"/>
                <a:ext cx="2150222" cy="549885"/>
              </a:xfrm>
              <a:prstGeom prst="callout2">
                <a:avLst>
                  <a:gd name="adj1" fmla="val 46650"/>
                  <a:gd name="adj2" fmla="val 946"/>
                  <a:gd name="adj3" fmla="val 48075"/>
                  <a:gd name="adj4" fmla="val -5476"/>
                  <a:gd name="adj5" fmla="val 189138"/>
                  <a:gd name="adj6" fmla="val -15931"/>
                </a:avLst>
              </a:prstGeom>
              <a:noFill/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med" len="med"/>
                <a:tailEnd type="arrow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ambria" pitchFamily="18" charset="0"/>
                  </a:rPr>
                  <a:t>Transmission failure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𝑑𝑒𝑡</m:t>
                        </m:r>
                      </m:sup>
                    </m:sSup>
                  </m:oMath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81" name="Выноска 2 (без границы) 6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83427" y="8804919"/>
                <a:ext cx="2150222" cy="549885"/>
              </a:xfrm>
              <a:prstGeom prst="callout2">
                <a:avLst>
                  <a:gd name="adj1" fmla="val 46650"/>
                  <a:gd name="adj2" fmla="val 946"/>
                  <a:gd name="adj3" fmla="val 48075"/>
                  <a:gd name="adj4" fmla="val -5476"/>
                  <a:gd name="adj5" fmla="val 189138"/>
                  <a:gd name="adj6" fmla="val -15931"/>
                </a:avLst>
              </a:prstGeom>
              <a:blipFill rotWithShape="1">
                <a:blip r:embed="rId71"/>
                <a:stretch>
                  <a:fillRect t="-32639" r="-454795"/>
                </a:stretch>
              </a:blip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med" len="med"/>
                <a:tailEnd type="arrow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Умножение 247"/>
          <p:cNvSpPr/>
          <p:nvPr/>
        </p:nvSpPr>
        <p:spPr bwMode="auto">
          <a:xfrm>
            <a:off x="11907581" y="9697540"/>
            <a:ext cx="626435" cy="658414"/>
          </a:xfrm>
          <a:prstGeom prst="mathMultiply">
            <a:avLst>
              <a:gd name="adj1" fmla="val 544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grpSp>
        <p:nvGrpSpPr>
          <p:cNvPr id="1634" name="Группа 1633"/>
          <p:cNvGrpSpPr/>
          <p:nvPr/>
        </p:nvGrpSpPr>
        <p:grpSpPr>
          <a:xfrm>
            <a:off x="12956992" y="9676783"/>
            <a:ext cx="626435" cy="658414"/>
            <a:chOff x="12417462" y="9951383"/>
            <a:chExt cx="626435" cy="658414"/>
          </a:xfrm>
        </p:grpSpPr>
        <p:sp>
          <p:nvSpPr>
            <p:cNvPr id="641" name="Прямоугольник 640"/>
            <p:cNvSpPr/>
            <p:nvPr/>
          </p:nvSpPr>
          <p:spPr bwMode="auto">
            <a:xfrm>
              <a:off x="12586901" y="10129050"/>
              <a:ext cx="315527" cy="31517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  <p:sp>
          <p:nvSpPr>
            <p:cNvPr id="683" name="Умножение 682"/>
            <p:cNvSpPr/>
            <p:nvPr/>
          </p:nvSpPr>
          <p:spPr bwMode="auto">
            <a:xfrm>
              <a:off x="12417462" y="9951383"/>
              <a:ext cx="626435" cy="658414"/>
            </a:xfrm>
            <a:prstGeom prst="mathMultiply">
              <a:avLst>
                <a:gd name="adj1" fmla="val 5448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TextBox 683"/>
              <p:cNvSpPr txBox="1"/>
              <p:nvPr/>
            </p:nvSpPr>
            <p:spPr>
              <a:xfrm>
                <a:off x="15576402" y="7578116"/>
                <a:ext cx="5562833" cy="2682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smtClean="0">
                    <a:solidFill>
                      <a:srgbClr val="FF0000"/>
                    </a:solidFill>
                    <a:latin typeface="Cambria" pitchFamily="18" charset="0"/>
                  </a:rPr>
                  <a:t>Problem: </a:t>
                </a:r>
                <a:r>
                  <a:rPr lang="en-US" sz="1600" dirty="0" smtClean="0">
                    <a:latin typeface="Cambria" pitchFamily="18" charset="0"/>
                  </a:rPr>
                  <a:t>An algorithm for adaptive reservation parameters choice is required which being applied will allow us to satisfy the </a:t>
                </a:r>
                <a:r>
                  <a:rPr lang="en-US" sz="1600" dirty="0" err="1" smtClean="0">
                    <a:latin typeface="Cambria" pitchFamily="18" charset="0"/>
                  </a:rPr>
                  <a:t>QoS</a:t>
                </a:r>
                <a:r>
                  <a:rPr lang="en-US" sz="1600" dirty="0" smtClean="0">
                    <a:latin typeface="Cambria" pitchFamily="18" charset="0"/>
                  </a:rPr>
                  <a:t> requirements of the video flow while keeping the percentage of the occupied channel time as low as possible.</a:t>
                </a:r>
              </a:p>
              <a:p>
                <a:pPr algn="just"/>
                <a:endParaRPr lang="en-US" sz="1050" dirty="0">
                  <a:latin typeface="Cambria" pitchFamily="18" charset="0"/>
                </a:endParaRPr>
              </a:p>
              <a:p>
                <a:pPr algn="just"/>
                <a:r>
                  <a:rPr lang="en-US" sz="1600" i="1" dirty="0" smtClean="0">
                    <a:latin typeface="Cambria" pitchFamily="18" charset="0"/>
                  </a:rPr>
                  <a:t>Channel load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is the percentage of the occupied channel time.</a:t>
                </a:r>
              </a:p>
              <a:p>
                <a:pPr algn="just"/>
                <a:endParaRPr lang="en-US" sz="1050" dirty="0">
                  <a:latin typeface="Cambria" pitchFamily="18" charset="0"/>
                </a:endParaRPr>
              </a:p>
              <a:p>
                <a:pPr algn="just"/>
                <a:r>
                  <a:rPr lang="en-US" sz="1600" b="1" dirty="0" smtClean="0">
                    <a:latin typeface="Cambria" pitchFamily="18" charset="0"/>
                  </a:rPr>
                  <a:t>Solution: </a:t>
                </a:r>
                <a:r>
                  <a:rPr lang="en-US" sz="1600" dirty="0" smtClean="0">
                    <a:latin typeface="Cambria" pitchFamily="18" charset="0"/>
                  </a:rPr>
                  <a:t>We propose an algorithm which is based on a specifically developed mathematical model of the considered transmission process.</a:t>
                </a:r>
                <a:r>
                  <a:rPr lang="en-US" sz="1600" b="1" dirty="0" smtClean="0">
                    <a:latin typeface="Cambria" pitchFamily="18" charset="0"/>
                  </a:rPr>
                  <a:t> </a:t>
                </a:r>
                <a:r>
                  <a:rPr lang="en-US" sz="1600" dirty="0" smtClean="0">
                    <a:latin typeface="Cambria" pitchFamily="18" charset="0"/>
                  </a:rPr>
                  <a:t>The model allows one to find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𝑃𝐿𝑅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as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𝑟𝑒𝑠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. </a:t>
                </a:r>
              </a:p>
              <a:p>
                <a:pPr algn="just"/>
                <a:endParaRPr lang="en-US" sz="1600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84" name="TextBox 6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402" y="7578116"/>
                <a:ext cx="5562833" cy="2682657"/>
              </a:xfrm>
              <a:prstGeom prst="rect">
                <a:avLst/>
              </a:prstGeom>
              <a:blipFill rotWithShape="1">
                <a:blip r:embed="rId72"/>
                <a:stretch>
                  <a:fillRect l="-548" t="-1364" r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" name="TextBox 1638"/>
          <p:cNvSpPr txBox="1"/>
          <p:nvPr/>
        </p:nvSpPr>
        <p:spPr>
          <a:xfrm>
            <a:off x="7613378" y="10657141"/>
            <a:ext cx="138371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 pitchFamily="18" charset="0"/>
              </a:rPr>
              <a:t>FIFO </a:t>
            </a:r>
          </a:p>
          <a:p>
            <a:pPr algn="ctr"/>
            <a:r>
              <a:rPr lang="en-US" sz="1600" dirty="0" smtClean="0">
                <a:latin typeface="Cambria" pitchFamily="18" charset="0"/>
              </a:rPr>
              <a:t>service policy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645" name="Стрелка вверх 1644"/>
          <p:cNvSpPr/>
          <p:nvPr/>
        </p:nvSpPr>
        <p:spPr bwMode="auto">
          <a:xfrm>
            <a:off x="10833608" y="10767052"/>
            <a:ext cx="210905" cy="160838"/>
          </a:xfrm>
          <a:prstGeom prst="upArrow">
            <a:avLst/>
          </a:prstGeom>
          <a:solidFill>
            <a:srgbClr val="FE98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700" name="Стрелка вверх 699"/>
          <p:cNvSpPr/>
          <p:nvPr/>
        </p:nvSpPr>
        <p:spPr bwMode="auto">
          <a:xfrm rot="10800000">
            <a:off x="10833786" y="11589528"/>
            <a:ext cx="210905" cy="160838"/>
          </a:xfrm>
          <a:prstGeom prst="upArrow">
            <a:avLst/>
          </a:prstGeom>
          <a:solidFill>
            <a:srgbClr val="FE98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cxnSp>
        <p:nvCxnSpPr>
          <p:cNvPr id="1647" name="Скругленная соединительная линия 1646"/>
          <p:cNvCxnSpPr>
            <a:stCxn id="670" idx="3"/>
            <a:endCxn id="641" idx="2"/>
          </p:cNvCxnSpPr>
          <p:nvPr/>
        </p:nvCxnSpPr>
        <p:spPr bwMode="auto">
          <a:xfrm flipV="1">
            <a:off x="11943840" y="10169625"/>
            <a:ext cx="1340355" cy="1693494"/>
          </a:xfrm>
          <a:prstGeom prst="curvedConnector2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3" name="Скругленная соединительная линия 1652"/>
          <p:cNvCxnSpPr>
            <a:stCxn id="670" idx="1"/>
            <a:endCxn id="639" idx="2"/>
          </p:cNvCxnSpPr>
          <p:nvPr/>
        </p:nvCxnSpPr>
        <p:spPr bwMode="auto">
          <a:xfrm rot="10800000">
            <a:off x="9481050" y="10169697"/>
            <a:ext cx="655436" cy="1693423"/>
          </a:xfrm>
          <a:prstGeom prst="curvedConnector2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4" name="Скругленная соединительная линия 713"/>
          <p:cNvCxnSpPr>
            <a:stCxn id="167" idx="3"/>
            <a:endCxn id="650" idx="2"/>
          </p:cNvCxnSpPr>
          <p:nvPr/>
        </p:nvCxnSpPr>
        <p:spPr bwMode="auto">
          <a:xfrm flipV="1">
            <a:off x="11769247" y="10184334"/>
            <a:ext cx="437308" cy="373272"/>
          </a:xfrm>
          <a:prstGeom prst="curvedConnector2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" name="Скругленная соединительная линия 717"/>
          <p:cNvCxnSpPr>
            <a:stCxn id="167" idx="1"/>
            <a:endCxn id="648" idx="2"/>
          </p:cNvCxnSpPr>
          <p:nvPr/>
        </p:nvCxnSpPr>
        <p:spPr bwMode="auto">
          <a:xfrm rot="10800000">
            <a:off x="10053203" y="10169696"/>
            <a:ext cx="149591" cy="387911"/>
          </a:xfrm>
          <a:prstGeom prst="curvedConnector2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9" name="Прямоугольник 728"/>
          <p:cNvSpPr/>
          <p:nvPr/>
        </p:nvSpPr>
        <p:spPr>
          <a:xfrm>
            <a:off x="16308026" y="11159790"/>
            <a:ext cx="310627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0" name="Прямая со стрелкой 729"/>
          <p:cNvCxnSpPr/>
          <p:nvPr/>
        </p:nvCxnSpPr>
        <p:spPr bwMode="auto">
          <a:xfrm flipV="1">
            <a:off x="16219673" y="12074599"/>
            <a:ext cx="4358008" cy="141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1" name="Прямоугольник 730"/>
          <p:cNvSpPr/>
          <p:nvPr/>
        </p:nvSpPr>
        <p:spPr>
          <a:xfrm>
            <a:off x="16308025" y="11447821"/>
            <a:ext cx="310627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732" name="Прямоугольник 731"/>
          <p:cNvSpPr/>
          <p:nvPr/>
        </p:nvSpPr>
        <p:spPr>
          <a:xfrm>
            <a:off x="19826540" y="11139622"/>
            <a:ext cx="311975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4" name="Прямая со стрелкой 733"/>
          <p:cNvCxnSpPr/>
          <p:nvPr/>
        </p:nvCxnSpPr>
        <p:spPr bwMode="auto">
          <a:xfrm>
            <a:off x="16462081" y="11935619"/>
            <a:ext cx="352044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TextBox 734"/>
              <p:cNvSpPr txBox="1"/>
              <p:nvPr/>
            </p:nvSpPr>
            <p:spPr>
              <a:xfrm>
                <a:off x="16655732" y="11632175"/>
                <a:ext cx="3170808" cy="3287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735" name="TextBox 7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732" y="11632175"/>
                <a:ext cx="3170808" cy="328744"/>
              </a:xfrm>
              <a:prstGeom prst="rect">
                <a:avLst/>
              </a:prstGeom>
              <a:blipFill rotWithShape="1">
                <a:blip r:embed="rId7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6" name="Прямая соединительная линия 735"/>
          <p:cNvCxnSpPr>
            <a:endCxn id="731" idx="2"/>
          </p:cNvCxnSpPr>
          <p:nvPr/>
        </p:nvCxnSpPr>
        <p:spPr bwMode="auto">
          <a:xfrm flipV="1">
            <a:off x="16462080" y="11735852"/>
            <a:ext cx="1259" cy="35891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" name="Прямоугольник 736"/>
          <p:cNvSpPr/>
          <p:nvPr/>
        </p:nvSpPr>
        <p:spPr>
          <a:xfrm>
            <a:off x="19827888" y="10856792"/>
            <a:ext cx="311976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738" name="Прямоугольник 737"/>
          <p:cNvSpPr/>
          <p:nvPr/>
        </p:nvSpPr>
        <p:spPr>
          <a:xfrm>
            <a:off x="19829101" y="11434505"/>
            <a:ext cx="310627" cy="2880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9" name="Прямая соединительная линия 738"/>
          <p:cNvCxnSpPr>
            <a:endCxn id="738" idx="2"/>
          </p:cNvCxnSpPr>
          <p:nvPr/>
        </p:nvCxnSpPr>
        <p:spPr bwMode="auto">
          <a:xfrm flipV="1">
            <a:off x="19983156" y="11722536"/>
            <a:ext cx="1259" cy="35891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5" name="TextBox 744"/>
          <p:cNvSpPr txBox="1"/>
          <p:nvPr/>
        </p:nvSpPr>
        <p:spPr>
          <a:xfrm>
            <a:off x="20060075" y="12040605"/>
            <a:ext cx="58221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time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3084" name="TextBox 3083"/>
          <p:cNvSpPr txBox="1"/>
          <p:nvPr/>
        </p:nvSpPr>
        <p:spPr>
          <a:xfrm>
            <a:off x="15977986" y="10069329"/>
            <a:ext cx="4600235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Model assumption about video flow batch sizes</a:t>
            </a:r>
            <a:endParaRPr lang="en-US" sz="1600" b="1" dirty="0">
              <a:latin typeface="Cambria" pitchFamily="18" charset="0"/>
            </a:endParaRPr>
          </a:p>
        </p:txBody>
      </p:sp>
      <p:sp>
        <p:nvSpPr>
          <p:cNvPr id="3086" name="Левая фигурная скобка 3085"/>
          <p:cNvSpPr/>
          <p:nvPr/>
        </p:nvSpPr>
        <p:spPr bwMode="auto">
          <a:xfrm>
            <a:off x="16120811" y="11166344"/>
            <a:ext cx="197724" cy="578435"/>
          </a:xfrm>
          <a:prstGeom prst="leftBrace">
            <a:avLst>
              <a:gd name="adj1" fmla="val 5457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758" name="Левая фигурная скобка 757"/>
          <p:cNvSpPr/>
          <p:nvPr/>
        </p:nvSpPr>
        <p:spPr bwMode="auto">
          <a:xfrm rot="10800000">
            <a:off x="20153456" y="10867304"/>
            <a:ext cx="197724" cy="854995"/>
          </a:xfrm>
          <a:prstGeom prst="leftBrace">
            <a:avLst>
              <a:gd name="adj1" fmla="val 46871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7" name="TextBox 3086"/>
              <p:cNvSpPr txBox="1"/>
              <p:nvPr/>
            </p:nvSpPr>
            <p:spPr>
              <a:xfrm rot="16200000">
                <a:off x="15487033" y="11229709"/>
                <a:ext cx="966740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packets</a:t>
                </a:r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087" name="TextBox 30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487033" y="11229709"/>
                <a:ext cx="966740" cy="321306"/>
              </a:xfrm>
              <a:prstGeom prst="rect">
                <a:avLst/>
              </a:prstGeom>
              <a:blipFill rotWithShape="1">
                <a:blip r:embed="rId74"/>
                <a:stretch>
                  <a:fillRect l="-11321" t="-1258" r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0" name="TextBox 759"/>
              <p:cNvSpPr txBox="1"/>
              <p:nvPr/>
            </p:nvSpPr>
            <p:spPr>
              <a:xfrm rot="16200000">
                <a:off x="20052110" y="11128028"/>
                <a:ext cx="971741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packets</a:t>
                </a:r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760" name="TextBox 7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052110" y="11128028"/>
                <a:ext cx="971741" cy="321306"/>
              </a:xfrm>
              <a:prstGeom prst="rect">
                <a:avLst/>
              </a:prstGeom>
              <a:blipFill rotWithShape="1">
                <a:blip r:embed="rId75"/>
                <a:stretch>
                  <a:fillRect l="-11538" t="-125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3" name="Скругленная соединительная линия 3092"/>
          <p:cNvCxnSpPr>
            <a:stCxn id="729" idx="0"/>
            <a:endCxn id="737" idx="0"/>
          </p:cNvCxnSpPr>
          <p:nvPr/>
        </p:nvCxnSpPr>
        <p:spPr bwMode="auto">
          <a:xfrm rot="5400000" flipH="1" flipV="1">
            <a:off x="18072109" y="9248023"/>
            <a:ext cx="302998" cy="3520536"/>
          </a:xfrm>
          <a:prstGeom prst="curvedConnector3">
            <a:avLst>
              <a:gd name="adj1" fmla="val 250892"/>
            </a:avLst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6" name="TextBox 3095"/>
              <p:cNvSpPr txBox="1"/>
              <p:nvPr/>
            </p:nvSpPr>
            <p:spPr>
              <a:xfrm>
                <a:off x="17971158" y="10495086"/>
                <a:ext cx="539955" cy="372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096" name="TextBox 30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1158" y="10495086"/>
                <a:ext cx="539955" cy="372218"/>
              </a:xfrm>
              <a:prstGeom prst="rect">
                <a:avLst/>
              </a:prstGeom>
              <a:blipFill rotWithShape="1">
                <a:blip r:embed="rId7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7" name="TextBox 3096"/>
              <p:cNvSpPr txBox="1"/>
              <p:nvPr/>
            </p:nvSpPr>
            <p:spPr>
              <a:xfrm>
                <a:off x="16699986" y="10985457"/>
                <a:ext cx="3047244" cy="606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" pitchFamily="18" charset="0"/>
                  </a:rPr>
                  <a:t>Video flow batch sizes </a:t>
                </a:r>
              </a:p>
              <a:p>
                <a:pPr algn="ctr"/>
                <a:r>
                  <a:rPr lang="en-US" sz="1600" dirty="0" smtClean="0">
                    <a:latin typeface="Cambria" pitchFamily="18" charset="0"/>
                  </a:rPr>
                  <a:t>correspond to distribution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𝑖𝑛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1600" dirty="0">
                            <a:latin typeface="Cambria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097" name="TextBox 30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986" y="10985457"/>
                <a:ext cx="3047244" cy="606448"/>
              </a:xfrm>
              <a:prstGeom prst="rect">
                <a:avLst/>
              </a:prstGeom>
              <a:blipFill rotWithShape="1">
                <a:blip r:embed="rId77"/>
                <a:stretch>
                  <a:fillRect l="-600" t="-6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9" name="Группа 768"/>
          <p:cNvGrpSpPr/>
          <p:nvPr/>
        </p:nvGrpSpPr>
        <p:grpSpPr>
          <a:xfrm>
            <a:off x="7238257" y="12538397"/>
            <a:ext cx="14003404" cy="10306446"/>
            <a:chOff x="113707" y="2675555"/>
            <a:chExt cx="21025728" cy="4102028"/>
          </a:xfrm>
        </p:grpSpPr>
        <p:sp>
          <p:nvSpPr>
            <p:cNvPr id="770" name="Rectangle 2"/>
            <p:cNvSpPr>
              <a:spLocks noChangeArrowheads="1"/>
            </p:cNvSpPr>
            <p:nvPr/>
          </p:nvSpPr>
          <p:spPr bwMode="auto">
            <a:xfrm>
              <a:off x="113707" y="2675555"/>
              <a:ext cx="21025726" cy="187303"/>
            </a:xfrm>
            <a:prstGeom prst="round1Rect">
              <a:avLst>
                <a:gd name="adj" fmla="val 39887"/>
              </a:avLst>
            </a:prstGeom>
            <a:gradFill flip="none" rotWithShape="1">
              <a:gsLst>
                <a:gs pos="0">
                  <a:srgbClr val="DAF9B5"/>
                </a:gs>
                <a:gs pos="100000">
                  <a:srgbClr val="CCECFF"/>
                </a:gs>
              </a:gsLst>
              <a:lin ang="0" scaled="1"/>
              <a:tileRect/>
            </a:gradFill>
            <a:ln>
              <a:solidFill>
                <a:srgbClr val="0080FF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mbria" pitchFamily="18" charset="0"/>
                  <a:cs typeface="Times New Roman" pitchFamily="18" charset="0"/>
                </a:rPr>
                <a:t>Mathematical Model</a:t>
              </a:r>
              <a:endParaRPr lang="en-US" sz="28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  <p:sp>
          <p:nvSpPr>
            <p:cNvPr id="771" name="Прямоугольник с одним скругленным углом 770"/>
            <p:cNvSpPr/>
            <p:nvPr/>
          </p:nvSpPr>
          <p:spPr bwMode="auto">
            <a:xfrm flipH="1" flipV="1">
              <a:off x="113707" y="2862858"/>
              <a:ext cx="21025728" cy="3914725"/>
            </a:xfrm>
            <a:prstGeom prst="round1Rect">
              <a:avLst>
                <a:gd name="adj" fmla="val 4565"/>
              </a:avLst>
            </a:prstGeom>
            <a:noFill/>
            <a:ln w="285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p:sp>
        <p:nvSpPr>
          <p:cNvPr id="773" name="Rectangle 2"/>
          <p:cNvSpPr>
            <a:spLocks noChangeArrowheads="1"/>
          </p:cNvSpPr>
          <p:nvPr/>
        </p:nvSpPr>
        <p:spPr bwMode="auto">
          <a:xfrm>
            <a:off x="191131" y="11332040"/>
            <a:ext cx="6868346" cy="500066"/>
          </a:xfrm>
          <a:prstGeom prst="round1Rect">
            <a:avLst>
              <a:gd name="adj" fmla="val 39887"/>
            </a:avLst>
          </a:prstGeom>
          <a:gradFill flip="none" rotWithShape="1">
            <a:gsLst>
              <a:gs pos="0">
                <a:srgbClr val="DAF9B5"/>
              </a:gs>
              <a:gs pos="100000">
                <a:srgbClr val="CCECFF"/>
              </a:gs>
            </a:gsLst>
            <a:lin ang="0" scaled="1"/>
            <a:tileRect/>
          </a:gradFill>
          <a:ln>
            <a:solidFill>
              <a:srgbClr val="008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Algorithm</a:t>
            </a:r>
            <a:endParaRPr lang="en-US" sz="2800" dirty="0">
              <a:solidFill>
                <a:schemeClr val="tx1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774" name="Прямоугольник с одним скругленным углом 773"/>
          <p:cNvSpPr/>
          <p:nvPr/>
        </p:nvSpPr>
        <p:spPr bwMode="auto">
          <a:xfrm flipH="1" flipV="1">
            <a:off x="191131" y="11832105"/>
            <a:ext cx="6868346" cy="11012737"/>
          </a:xfrm>
          <a:prstGeom prst="round1Rect">
            <a:avLst>
              <a:gd name="adj" fmla="val 3977"/>
            </a:avLst>
          </a:prstGeom>
          <a:noFill/>
          <a:ln w="285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776" name="Rectangle 2"/>
          <p:cNvSpPr>
            <a:spLocks noChangeArrowheads="1"/>
          </p:cNvSpPr>
          <p:nvPr/>
        </p:nvSpPr>
        <p:spPr bwMode="auto">
          <a:xfrm>
            <a:off x="159119" y="22997243"/>
            <a:ext cx="21082539" cy="470602"/>
          </a:xfrm>
          <a:prstGeom prst="round1Rect">
            <a:avLst>
              <a:gd name="adj" fmla="val 39887"/>
            </a:avLst>
          </a:prstGeom>
          <a:gradFill flip="none" rotWithShape="1">
            <a:gsLst>
              <a:gs pos="0">
                <a:srgbClr val="DAF9B5"/>
              </a:gs>
              <a:gs pos="100000">
                <a:srgbClr val="CCECFF"/>
              </a:gs>
            </a:gsLst>
            <a:lin ang="0" scaled="1"/>
            <a:tileRect/>
          </a:gradFill>
          <a:ln>
            <a:solidFill>
              <a:srgbClr val="008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Numerical Results</a:t>
            </a:r>
            <a:endParaRPr lang="en-US" sz="2800" dirty="0">
              <a:solidFill>
                <a:schemeClr val="tx1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779" name="Прямоугольник 778"/>
          <p:cNvSpPr/>
          <p:nvPr/>
        </p:nvSpPr>
        <p:spPr>
          <a:xfrm>
            <a:off x="8995006" y="13383324"/>
            <a:ext cx="257893" cy="2587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4" name="Прямая со стрелкой 353"/>
          <p:cNvCxnSpPr/>
          <p:nvPr/>
        </p:nvCxnSpPr>
        <p:spPr>
          <a:xfrm>
            <a:off x="7346016" y="14456217"/>
            <a:ext cx="5070226" cy="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/>
          <p:cNvSpPr/>
          <p:nvPr/>
        </p:nvSpPr>
        <p:spPr>
          <a:xfrm>
            <a:off x="11867750" y="14128691"/>
            <a:ext cx="237033" cy="31580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Прямоугольник 319"/>
          <p:cNvSpPr/>
          <p:nvPr/>
        </p:nvSpPr>
        <p:spPr>
          <a:xfrm>
            <a:off x="10847741" y="14133150"/>
            <a:ext cx="237033" cy="31580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Прямоугольник 320"/>
          <p:cNvSpPr/>
          <p:nvPr/>
        </p:nvSpPr>
        <p:spPr>
          <a:xfrm>
            <a:off x="9821143" y="14128691"/>
            <a:ext cx="237033" cy="31580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Прямоугольник 321"/>
          <p:cNvSpPr/>
          <p:nvPr/>
        </p:nvSpPr>
        <p:spPr>
          <a:xfrm>
            <a:off x="8787772" y="14136940"/>
            <a:ext cx="237033" cy="31580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Прямоугольник 322"/>
          <p:cNvSpPr/>
          <p:nvPr/>
        </p:nvSpPr>
        <p:spPr>
          <a:xfrm>
            <a:off x="7764429" y="14133150"/>
            <a:ext cx="237033" cy="31580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5" name="Прямая со стрелкой 344"/>
          <p:cNvCxnSpPr/>
          <p:nvPr/>
        </p:nvCxnSpPr>
        <p:spPr>
          <a:xfrm>
            <a:off x="9137348" y="13914901"/>
            <a:ext cx="1593" cy="5265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53" idx="2"/>
          </p:cNvCxnSpPr>
          <p:nvPr/>
        </p:nvCxnSpPr>
        <p:spPr>
          <a:xfrm flipH="1">
            <a:off x="11864454" y="13891647"/>
            <a:ext cx="595" cy="552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/>
          <p:cNvCxnSpPr/>
          <p:nvPr/>
        </p:nvCxnSpPr>
        <p:spPr>
          <a:xfrm flipH="1">
            <a:off x="10493116" y="13889966"/>
            <a:ext cx="9" cy="5514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 стрелкой 348"/>
          <p:cNvCxnSpPr>
            <a:stCxn id="341" idx="2"/>
          </p:cNvCxnSpPr>
          <p:nvPr/>
        </p:nvCxnSpPr>
        <p:spPr>
          <a:xfrm flipH="1">
            <a:off x="7760501" y="13899435"/>
            <a:ext cx="3930" cy="527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Прямая со стрелкой 785"/>
          <p:cNvCxnSpPr/>
          <p:nvPr/>
        </p:nvCxnSpPr>
        <p:spPr>
          <a:xfrm>
            <a:off x="7762466" y="14060375"/>
            <a:ext cx="137487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Прямая со стрелкой 787"/>
          <p:cNvCxnSpPr>
            <a:endCxn id="779" idx="1"/>
          </p:cNvCxnSpPr>
          <p:nvPr/>
        </p:nvCxnSpPr>
        <p:spPr>
          <a:xfrm>
            <a:off x="8174529" y="13356060"/>
            <a:ext cx="820477" cy="156622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9" name="Прямая со стрелкой 788"/>
          <p:cNvCxnSpPr>
            <a:endCxn id="341" idx="0"/>
          </p:cNvCxnSpPr>
          <p:nvPr/>
        </p:nvCxnSpPr>
        <p:spPr>
          <a:xfrm flipH="1">
            <a:off x="7764432" y="13356060"/>
            <a:ext cx="410097" cy="28466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0" name="TextBox 799"/>
          <p:cNvSpPr txBox="1"/>
          <p:nvPr/>
        </p:nvSpPr>
        <p:spPr>
          <a:xfrm>
            <a:off x="7764774" y="13040855"/>
            <a:ext cx="849592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  <a:cs typeface="Times New Roman" panose="02020603050405020304" pitchFamily="18" charset="0"/>
              </a:rPr>
              <a:t>packets</a:t>
            </a:r>
            <a:endParaRPr lang="ru-RU" sz="1600" dirty="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01" name="TextBox 800"/>
          <p:cNvSpPr txBox="1"/>
          <p:nvPr/>
        </p:nvSpPr>
        <p:spPr>
          <a:xfrm>
            <a:off x="10726662" y="13106089"/>
            <a:ext cx="1807354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  <a:cs typeface="Times New Roman" panose="02020603050405020304" pitchFamily="18" charset="0"/>
              </a:rPr>
              <a:t>reserved intervals</a:t>
            </a:r>
            <a:endParaRPr lang="ru-RU" sz="1600" dirty="0"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2" name="Прямая со стрелкой 801"/>
          <p:cNvCxnSpPr>
            <a:endCxn id="317" idx="0"/>
          </p:cNvCxnSpPr>
          <p:nvPr/>
        </p:nvCxnSpPr>
        <p:spPr>
          <a:xfrm>
            <a:off x="11181243" y="13427395"/>
            <a:ext cx="805024" cy="70129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Прямая со стрелкой 807"/>
          <p:cNvCxnSpPr/>
          <p:nvPr/>
        </p:nvCxnSpPr>
        <p:spPr>
          <a:xfrm flipH="1">
            <a:off x="10996438" y="13427395"/>
            <a:ext cx="184805" cy="70129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27" name="Прямоугольник 3126"/>
              <p:cNvSpPr/>
              <p:nvPr/>
            </p:nvSpPr>
            <p:spPr>
              <a:xfrm>
                <a:off x="7357567" y="15920707"/>
                <a:ext cx="5634959" cy="1466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latin typeface="Cambria" pitchFamily="18" charset="0"/>
                  </a:rPr>
                  <a:t>The transmission process is </a:t>
                </a:r>
                <a:r>
                  <a:rPr lang="en-US" sz="1600" i="1" dirty="0" smtClean="0">
                    <a:latin typeface="Cambria" pitchFamily="18" charset="0"/>
                  </a:rPr>
                  <a:t>modeled </a:t>
                </a:r>
                <a:r>
                  <a:rPr lang="en-US" sz="1600" i="1" dirty="0">
                    <a:latin typeface="Cambria" pitchFamily="18" charset="0"/>
                  </a:rPr>
                  <a:t>as a </a:t>
                </a:r>
                <a:r>
                  <a:rPr lang="en-US" sz="1600" i="1" dirty="0" smtClean="0">
                    <a:latin typeface="Cambria" pitchFamily="18" charset="0"/>
                  </a:rPr>
                  <a:t>Markov </a:t>
                </a:r>
                <a:r>
                  <a:rPr lang="en-US" sz="1600" i="1" dirty="0">
                    <a:latin typeface="Cambria" pitchFamily="18" charset="0"/>
                  </a:rPr>
                  <a:t>chain</a:t>
                </a:r>
                <a:r>
                  <a:rPr lang="en-US" sz="1600" dirty="0">
                    <a:latin typeface="Cambria" pitchFamily="18" charset="0"/>
                  </a:rPr>
                  <a:t>: </a:t>
                </a:r>
                <a:endParaRPr lang="en-US" sz="1600" dirty="0" smtClean="0">
                  <a:latin typeface="Cambria" pitchFamily="18" charset="0"/>
                </a:endParaRPr>
              </a:p>
              <a:p>
                <a:r>
                  <a:rPr lang="en-US" sz="1600" dirty="0" smtClean="0">
                    <a:latin typeface="Cambria" pitchFamily="18" charset="0"/>
                  </a:rPr>
                  <a:t>the </a:t>
                </a:r>
                <a:r>
                  <a:rPr lang="en-US" sz="1600" dirty="0">
                    <a:latin typeface="Cambria" pitchFamily="18" charset="0"/>
                  </a:rPr>
                  <a:t>process is observed at the beginnings of the </a:t>
                </a:r>
                <a:r>
                  <a:rPr lang="en-US" sz="1600" dirty="0" smtClean="0">
                    <a:latin typeface="Cambria" pitchFamily="18" charset="0"/>
                  </a:rPr>
                  <a:t>reserved  </a:t>
                </a:r>
              </a:p>
              <a:p>
                <a:r>
                  <a:rPr lang="en-US" sz="1600" dirty="0" smtClean="0">
                    <a:latin typeface="Cambria" pitchFamily="18" charset="0"/>
                  </a:rPr>
                  <a:t>intervals </a:t>
                </a:r>
                <a:r>
                  <a:rPr lang="en-US" sz="1600" dirty="0">
                    <a:latin typeface="Cambria" pitchFamily="18" charset="0"/>
                  </a:rPr>
                  <a:t>and at these moments described </a:t>
                </a:r>
                <a:r>
                  <a:rPr lang="en-US" sz="1600" dirty="0" smtClean="0">
                    <a:latin typeface="Cambria" pitchFamily="18" charset="0"/>
                  </a:rPr>
                  <a:t>by values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i="1" dirty="0" smtClean="0">
                        <a:latin typeface="Cambria Math"/>
                      </a:rPr>
                      <m:t>h</m:t>
                    </m:r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r>
                      <a:rPr lang="en-US" sz="1600" i="1" dirty="0" smtClean="0">
                        <a:latin typeface="Cambria Math"/>
                      </a:rPr>
                      <m:t>𝑚</m:t>
                    </m:r>
                    <m:r>
                      <a:rPr lang="en-US" sz="1600" i="1" dirty="0" smtClean="0">
                        <a:latin typeface="Cambria Math"/>
                      </a:rPr>
                      <m:t>, </m:t>
                    </m:r>
                    <m:r>
                      <a:rPr lang="en-US" sz="1600" i="1" dirty="0" smtClean="0">
                        <a:latin typeface="Cambria Math"/>
                      </a:rPr>
                      <m:t>𝑛</m:t>
                    </m:r>
                    <m:r>
                      <a:rPr lang="en-US" sz="1600" i="1" dirty="0" smtClean="0">
                        <a:latin typeface="Cambria Math"/>
                      </a:rPr>
                      <m:t>). </m:t>
                    </m:r>
                  </m:oMath>
                </a14:m>
                <a:endParaRPr lang="en-US" sz="1600" dirty="0" smtClean="0">
                  <a:latin typeface="Cambria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•</m:t>
                    </m:r>
                    <m:r>
                      <a:rPr lang="en-US" sz="16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1600" dirty="0">
                    <a:latin typeface="Cambria" pitchFamily="18" charset="0"/>
                  </a:rPr>
                  <a:t> is the age of the oldest </a:t>
                </a:r>
                <a:r>
                  <a:rPr lang="en-US" sz="1600" dirty="0" smtClean="0">
                    <a:latin typeface="Cambria" pitchFamily="18" charset="0"/>
                  </a:rPr>
                  <a:t>batch </a:t>
                </a:r>
                <a:r>
                  <a:rPr lang="en-US" sz="1600" dirty="0">
                    <a:latin typeface="Cambria" pitchFamily="18" charset="0"/>
                  </a:rPr>
                  <a:t>expressed in </a:t>
                </a:r>
                <a:r>
                  <a:rPr lang="en-US" sz="1600" dirty="0" smtClean="0">
                    <a:latin typeface="Cambria" pitchFamily="18" charset="0"/>
                  </a:rPr>
                  <a:t>slots.</a:t>
                </a: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•</m:t>
                    </m:r>
                    <m:r>
                      <a:rPr lang="en-US" sz="16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600" dirty="0">
                    <a:latin typeface="Cambria" pitchFamily="18" charset="0"/>
                  </a:rPr>
                  <a:t> is </a:t>
                </a:r>
                <a:r>
                  <a:rPr lang="en-US" sz="1600" dirty="0" smtClean="0">
                    <a:latin typeface="Cambria" pitchFamily="18" charset="0"/>
                  </a:rPr>
                  <a:t>the remaining </a:t>
                </a:r>
                <a:r>
                  <a:rPr lang="en-US" sz="1600" dirty="0">
                    <a:latin typeface="Cambria" pitchFamily="18" charset="0"/>
                  </a:rPr>
                  <a:t>number of packet in the </a:t>
                </a:r>
                <a:r>
                  <a:rPr lang="en-US" sz="1600" dirty="0" smtClean="0">
                    <a:latin typeface="Cambria" pitchFamily="18" charset="0"/>
                  </a:rPr>
                  <a:t>oldest batch</a:t>
                </a:r>
                <a:r>
                  <a:rPr lang="en-US" sz="1600" dirty="0">
                    <a:latin typeface="Cambria" pitchFamily="18" charset="0"/>
                  </a:rPr>
                  <a:t>. </a:t>
                </a:r>
                <a:endParaRPr lang="en-US" sz="1600" dirty="0" smtClean="0">
                  <a:latin typeface="Cambria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•</m:t>
                    </m:r>
                    <m:r>
                      <a:rPr lang="en-US" sz="1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>
                    <a:latin typeface="Cambria" pitchFamily="18" charset="0"/>
                  </a:rPr>
                  <a:t> is the initial </a:t>
                </a:r>
                <a:r>
                  <a:rPr lang="en-US" sz="1600" dirty="0" smtClean="0">
                    <a:latin typeface="Cambria" pitchFamily="18" charset="0"/>
                  </a:rPr>
                  <a:t>size of the oldest batch.</a:t>
                </a:r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127" name="Прямоугольник 3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7" y="15920707"/>
                <a:ext cx="5634959" cy="1466171"/>
              </a:xfrm>
              <a:prstGeom prst="rect">
                <a:avLst/>
              </a:prstGeom>
              <a:blipFill rotWithShape="1">
                <a:blip r:embed="rId78"/>
                <a:stretch>
                  <a:fillRect l="-649" t="-2500" b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8" name="TextBox 3127"/>
          <p:cNvSpPr txBox="1"/>
          <p:nvPr/>
        </p:nvSpPr>
        <p:spPr>
          <a:xfrm>
            <a:off x="8853858" y="17466980"/>
            <a:ext cx="260359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Markov chain transitions</a:t>
            </a:r>
            <a:endParaRPr lang="en-US" sz="1600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9" name="Скругленный прямоугольник 3128"/>
              <p:cNvSpPr/>
              <p:nvPr/>
            </p:nvSpPr>
            <p:spPr bwMode="auto">
              <a:xfrm>
                <a:off x="8717472" y="17941882"/>
                <a:ext cx="918392" cy="345320"/>
              </a:xfrm>
              <a:prstGeom prst="roundRect">
                <a:avLst/>
              </a:prstGeom>
              <a:solidFill>
                <a:srgbClr val="DAF9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(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h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𝑚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𝑛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129" name="Скругленный прямоугольник 3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7472" y="17941882"/>
                <a:ext cx="918392" cy="345320"/>
              </a:xfrm>
              <a:prstGeom prst="roundRect">
                <a:avLst/>
              </a:prstGeom>
              <a:blipFill rotWithShape="1">
                <a:blip r:embed="rId79"/>
                <a:stretch>
                  <a:fillRect l="-1307" b="-84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3" name="Скругленный прямоугольник 812"/>
              <p:cNvSpPr/>
              <p:nvPr/>
            </p:nvSpPr>
            <p:spPr bwMode="auto">
              <a:xfrm>
                <a:off x="10976634" y="17941882"/>
                <a:ext cx="1585226" cy="345320"/>
              </a:xfrm>
              <a:prstGeom prst="roundRect">
                <a:avLst/>
              </a:prstGeom>
              <a:solidFill>
                <a:srgbClr val="CCE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(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h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𝑚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𝑛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13" name="Скругленный прямоугольник 8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6634" y="17941882"/>
                <a:ext cx="1585226" cy="345320"/>
              </a:xfrm>
              <a:prstGeom prst="roundRect">
                <a:avLst/>
              </a:prstGeom>
              <a:blipFill rotWithShape="1">
                <a:blip r:embed="rId80"/>
                <a:stretch>
                  <a:fillRect b="-84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4" name="TextBox 3133"/>
              <p:cNvSpPr txBox="1"/>
              <p:nvPr/>
            </p:nvSpPr>
            <p:spPr>
              <a:xfrm>
                <a:off x="10881374" y="18553468"/>
                <a:ext cx="1514710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/>
                        </a:rPr>
                        <m:t>h</m:t>
                      </m:r>
                      <m:r>
                        <a:rPr lang="en-US" sz="1600" i="1" dirty="0" smtClean="0">
                          <a:latin typeface="Cambria Math"/>
                        </a:rPr>
                        <m:t>&gt; </m:t>
                      </m:r>
                      <m:r>
                        <a:rPr lang="en-US" sz="1600" i="1" dirty="0" smtClean="0">
                          <a:latin typeface="Cambria Math"/>
                        </a:rPr>
                        <m:t>𝑑</m:t>
                      </m:r>
                      <m:r>
                        <a:rPr lang="en-US" sz="1600" i="1" dirty="0" smtClean="0">
                          <a:latin typeface="Cambria Math"/>
                        </a:rPr>
                        <m:t> − 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134" name="TextBox 3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74" y="18553468"/>
                <a:ext cx="1514710" cy="321306"/>
              </a:xfrm>
              <a:prstGeom prst="rect">
                <a:avLst/>
              </a:prstGeom>
              <a:blipFill rotWithShape="1"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" name="TextBox 819"/>
              <p:cNvSpPr txBox="1"/>
              <p:nvPr/>
            </p:nvSpPr>
            <p:spPr>
              <a:xfrm>
                <a:off x="10114177" y="17798843"/>
                <a:ext cx="831190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/>
                        </a:rPr>
                        <m:t>h</m:t>
                      </m:r>
                      <m:r>
                        <a:rPr lang="en-US" sz="1600" b="0" i="1" dirty="0" smtClean="0">
                          <a:latin typeface="Cambria Math"/>
                        </a:rPr>
                        <m:t>&lt;0 </m:t>
                      </m:r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20" name="TextBox 8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177" y="17798843"/>
                <a:ext cx="831190" cy="321306"/>
              </a:xfrm>
              <a:prstGeom prst="rect">
                <a:avLst/>
              </a:prstGeom>
              <a:blipFill rotWithShape="1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1" name="TextBox 820"/>
              <p:cNvSpPr txBox="1"/>
              <p:nvPr/>
            </p:nvSpPr>
            <p:spPr>
              <a:xfrm>
                <a:off x="8050532" y="18523415"/>
                <a:ext cx="1941301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/>
                        </a:rPr>
                        <m:t>0 ≤</m:t>
                      </m:r>
                      <m:r>
                        <a:rPr lang="en-US" sz="1600" b="0" i="1" dirty="0" smtClean="0">
                          <a:latin typeface="Cambria Math"/>
                        </a:rPr>
                        <m:t>h</m:t>
                      </m:r>
                      <m:r>
                        <a:rPr lang="en-US" sz="1600" i="1" dirty="0">
                          <a:latin typeface="Cambria Math"/>
                        </a:rPr>
                        <m:t>≤</m:t>
                      </m:r>
                      <m:r>
                        <a:rPr lang="en-US" sz="1600" i="1" dirty="0" smtClean="0">
                          <a:latin typeface="Cambria Math"/>
                        </a:rPr>
                        <m:t>𝑑</m:t>
                      </m:r>
                      <m:r>
                        <a:rPr lang="en-US" sz="1600" i="1" dirty="0" smtClean="0">
                          <a:latin typeface="Cambria Math"/>
                        </a:rPr>
                        <m:t> − 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21" name="TextBox 8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532" y="18523415"/>
                <a:ext cx="1941301" cy="321306"/>
              </a:xfrm>
              <a:prstGeom prst="rect">
                <a:avLst/>
              </a:prstGeom>
              <a:blipFill rotWithShape="1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0" name="Прямая соединительная линия 3199"/>
          <p:cNvCxnSpPr/>
          <p:nvPr/>
        </p:nvCxnSpPr>
        <p:spPr bwMode="auto">
          <a:xfrm flipH="1" flipV="1">
            <a:off x="10043377" y="18110972"/>
            <a:ext cx="418" cy="772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4" name="Прямая соединительная линия 3203"/>
          <p:cNvCxnSpPr/>
          <p:nvPr/>
        </p:nvCxnSpPr>
        <p:spPr bwMode="auto">
          <a:xfrm>
            <a:off x="8240869" y="18871453"/>
            <a:ext cx="4240028" cy="1165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3" name="Прямая соединительная линия 3212"/>
          <p:cNvCxnSpPr/>
          <p:nvPr/>
        </p:nvCxnSpPr>
        <p:spPr bwMode="auto">
          <a:xfrm flipV="1">
            <a:off x="12480897" y="18883108"/>
            <a:ext cx="606" cy="168088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" name="Прямая соединительная линия 838"/>
          <p:cNvCxnSpPr/>
          <p:nvPr/>
        </p:nvCxnSpPr>
        <p:spPr bwMode="auto">
          <a:xfrm flipV="1">
            <a:off x="8240869" y="18864823"/>
            <a:ext cx="0" cy="320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" name="Прямая соединительная линия 839"/>
          <p:cNvCxnSpPr/>
          <p:nvPr/>
        </p:nvCxnSpPr>
        <p:spPr bwMode="auto">
          <a:xfrm>
            <a:off x="7573778" y="19191944"/>
            <a:ext cx="3299319" cy="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2" name="TextBox 841"/>
              <p:cNvSpPr txBox="1"/>
              <p:nvPr/>
            </p:nvSpPr>
            <p:spPr>
              <a:xfrm>
                <a:off x="8462863" y="18870638"/>
                <a:ext cx="844014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/>
                        </a:rPr>
                        <m:t>𝑚</m:t>
                      </m:r>
                      <m:r>
                        <a:rPr lang="en-US" sz="1600" b="0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42" name="TextBox 8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63" y="18870638"/>
                <a:ext cx="844014" cy="321306"/>
              </a:xfrm>
              <a:prstGeom prst="rect">
                <a:avLst/>
              </a:prstGeom>
              <a:blipFill rotWithShape="1"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TextBox 842"/>
              <p:cNvSpPr txBox="1"/>
              <p:nvPr/>
            </p:nvSpPr>
            <p:spPr>
              <a:xfrm>
                <a:off x="7396855" y="18870638"/>
                <a:ext cx="844014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/>
                        </a:rPr>
                        <m:t>𝑚</m:t>
                      </m:r>
                      <m:r>
                        <a:rPr lang="en-US" sz="1600" b="0" i="1" dirty="0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43" name="TextBox 8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55" y="18870638"/>
                <a:ext cx="844014" cy="321306"/>
              </a:xfrm>
              <a:prstGeom prst="rect">
                <a:avLst/>
              </a:prstGeom>
              <a:blipFill rotWithShape="1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Скругленный прямоугольник 850"/>
              <p:cNvSpPr/>
              <p:nvPr/>
            </p:nvSpPr>
            <p:spPr bwMode="auto">
              <a:xfrm>
                <a:off x="8484076" y="19599194"/>
                <a:ext cx="1585226" cy="345320"/>
              </a:xfrm>
              <a:prstGeom prst="roundRect">
                <a:avLst/>
              </a:prstGeom>
              <a:solidFill>
                <a:srgbClr val="CCE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(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h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𝑚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𝑛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51" name="Скругленный прямоугольник 8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4076" y="19599194"/>
                <a:ext cx="1585226" cy="345320"/>
              </a:xfrm>
              <a:prstGeom prst="roundRect">
                <a:avLst/>
              </a:prstGeom>
              <a:blipFill rotWithShape="1">
                <a:blip r:embed="rId86"/>
                <a:stretch>
                  <a:fillRect b="-84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6" name="Прямая соединительная линия 855"/>
          <p:cNvCxnSpPr/>
          <p:nvPr/>
        </p:nvCxnSpPr>
        <p:spPr bwMode="auto">
          <a:xfrm flipV="1">
            <a:off x="7573779" y="19191946"/>
            <a:ext cx="0" cy="585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7" name="Скругленный прямоугольник 856"/>
              <p:cNvSpPr/>
              <p:nvPr/>
            </p:nvSpPr>
            <p:spPr bwMode="auto">
              <a:xfrm>
                <a:off x="10649788" y="20556143"/>
                <a:ext cx="2107455" cy="534595"/>
              </a:xfrm>
              <a:prstGeom prst="roundRect">
                <a:avLst/>
              </a:prstGeom>
              <a:solidFill>
                <a:srgbClr val="CCE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</a:rPr>
                      <m:t>(</m:t>
                    </m:r>
                    <m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</a:rPr>
                      <m:t>h</m:t>
                    </m:r>
                    <m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𝑟𝑒𝑠</m:t>
                        </m:r>
                      </m:sup>
                    </m:sSup>
                    <m:r>
                      <a:rPr lang="en-US" sz="1600" b="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𝑖𝑛</m:t>
                        </m:r>
                      </m:sup>
                    </m:sSup>
                    <m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</a:rPr>
                      <m:t>, </m:t>
                    </m:r>
                    <m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</a:rPr>
                      <m:t>𝑖</m:t>
                    </m:r>
                    <m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</a:rPr>
                      <m:t>, </m:t>
                    </m:r>
                    <m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</a:rPr>
                      <m:t>𝑖</m:t>
                    </m:r>
                    <m:r>
                      <a:rPr kumimoji="0" lang="en-US" sz="16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Cambria" pitchFamily="18" charset="0"/>
                  </a:rPr>
                  <a:t>,</a:t>
                </a:r>
              </a:p>
              <a:p>
                <a:pPr marL="0" marR="0" indent="0" algn="ctr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𝑖</m:t>
                      </m:r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 ∈{1, …, </m:t>
                      </m:r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57" name="Скругленный прямоугольник 8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49788" y="20556143"/>
                <a:ext cx="2107455" cy="534595"/>
              </a:xfrm>
              <a:prstGeom prst="roundRect">
                <a:avLst/>
              </a:prstGeom>
              <a:blipFill rotWithShape="1">
                <a:blip r:embed="rId87"/>
                <a:stretch>
                  <a:fillRect b="-1444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0" name="Прямая соединительная линия 859"/>
          <p:cNvCxnSpPr>
            <a:stCxn id="851" idx="1"/>
          </p:cNvCxnSpPr>
          <p:nvPr/>
        </p:nvCxnSpPr>
        <p:spPr bwMode="auto">
          <a:xfrm flipH="1">
            <a:off x="7573778" y="19771854"/>
            <a:ext cx="9102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" name="Прямая соединительная линия 862"/>
          <p:cNvCxnSpPr>
            <a:endCxn id="851" idx="3"/>
          </p:cNvCxnSpPr>
          <p:nvPr/>
        </p:nvCxnSpPr>
        <p:spPr bwMode="auto">
          <a:xfrm flipH="1">
            <a:off x="10069302" y="19771854"/>
            <a:ext cx="80629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" name="Прямая соединительная линия 869"/>
          <p:cNvCxnSpPr/>
          <p:nvPr/>
        </p:nvCxnSpPr>
        <p:spPr bwMode="auto">
          <a:xfrm flipV="1">
            <a:off x="10875592" y="19186338"/>
            <a:ext cx="0" cy="5730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" name="Прямая соединительная линия 872"/>
          <p:cNvCxnSpPr/>
          <p:nvPr/>
        </p:nvCxnSpPr>
        <p:spPr bwMode="auto">
          <a:xfrm flipV="1">
            <a:off x="7573778" y="19759349"/>
            <a:ext cx="2" cy="10059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4" name="Прямая соединительная линия 873"/>
          <p:cNvCxnSpPr/>
          <p:nvPr/>
        </p:nvCxnSpPr>
        <p:spPr bwMode="auto">
          <a:xfrm flipH="1">
            <a:off x="7563276" y="20765329"/>
            <a:ext cx="87026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8" name="Прямая соединительная линия 877"/>
          <p:cNvCxnSpPr/>
          <p:nvPr/>
        </p:nvCxnSpPr>
        <p:spPr bwMode="auto">
          <a:xfrm flipH="1">
            <a:off x="10043377" y="18114542"/>
            <a:ext cx="93326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2" name="TextBox 3251"/>
          <p:cNvSpPr txBox="1"/>
          <p:nvPr/>
        </p:nvSpPr>
        <p:spPr>
          <a:xfrm>
            <a:off x="7591639" y="20419861"/>
            <a:ext cx="841897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ambria" pitchFamily="18" charset="0"/>
              </a:rPr>
              <a:t>success</a:t>
            </a:r>
            <a:endParaRPr lang="en-US" sz="1600" dirty="0">
              <a:solidFill>
                <a:srgbClr val="00B050"/>
              </a:solidFill>
              <a:latin typeface="Cambria" pitchFamily="18" charset="0"/>
            </a:endParaRPr>
          </a:p>
        </p:txBody>
      </p:sp>
      <p:sp>
        <p:nvSpPr>
          <p:cNvPr id="891" name="TextBox 890"/>
          <p:cNvSpPr txBox="1"/>
          <p:nvPr/>
        </p:nvSpPr>
        <p:spPr>
          <a:xfrm>
            <a:off x="7645184" y="19439040"/>
            <a:ext cx="754694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mbria" pitchFamily="18" charset="0"/>
              </a:rPr>
              <a:t>failure</a:t>
            </a:r>
            <a:endParaRPr lang="en-US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Скругленный прямоугольник 895"/>
              <p:cNvSpPr/>
              <p:nvPr/>
            </p:nvSpPr>
            <p:spPr bwMode="auto">
              <a:xfrm>
                <a:off x="8439760" y="20580514"/>
                <a:ext cx="1852707" cy="345320"/>
              </a:xfrm>
              <a:prstGeom prst="roundRect">
                <a:avLst/>
              </a:prstGeom>
              <a:solidFill>
                <a:srgbClr val="CCE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07975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(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h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, 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𝑚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−1, 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𝑛</m:t>
                      </m:r>
                      <m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96" name="Скругленный прямоугольник 8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9760" y="20580514"/>
                <a:ext cx="1852707" cy="345320"/>
              </a:xfrm>
              <a:prstGeom prst="roundRect">
                <a:avLst/>
              </a:prstGeom>
              <a:blipFill rotWithShape="1">
                <a:blip r:embed="rId88"/>
                <a:stretch>
                  <a:fillRect l="-1961" b="-84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8" name="TextBox 897"/>
          <p:cNvSpPr txBox="1"/>
          <p:nvPr/>
        </p:nvSpPr>
        <p:spPr>
          <a:xfrm>
            <a:off x="10076108" y="19439040"/>
            <a:ext cx="754694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mbria" pitchFamily="18" charset="0"/>
              </a:rPr>
              <a:t>failure</a:t>
            </a:r>
            <a:endParaRPr lang="en-US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07" name="Прямая соединительная линия 906"/>
          <p:cNvCxnSpPr/>
          <p:nvPr/>
        </p:nvCxnSpPr>
        <p:spPr bwMode="auto">
          <a:xfrm>
            <a:off x="10875509" y="19756594"/>
            <a:ext cx="83" cy="8328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4" name="TextBox 913"/>
          <p:cNvSpPr txBox="1"/>
          <p:nvPr/>
        </p:nvSpPr>
        <p:spPr>
          <a:xfrm>
            <a:off x="10871501" y="19438043"/>
            <a:ext cx="841897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ambria" pitchFamily="18" charset="0"/>
              </a:rPr>
              <a:t>success</a:t>
            </a:r>
            <a:endParaRPr lang="en-US" sz="1600" dirty="0">
              <a:solidFill>
                <a:srgbClr val="00B050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" name="TextBox 923"/>
              <p:cNvSpPr txBox="1"/>
              <p:nvPr/>
            </p:nvSpPr>
            <p:spPr>
              <a:xfrm>
                <a:off x="12459690" y="19601596"/>
                <a:ext cx="564642" cy="372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|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600" i="1" dirty="0">
                              <a:latin typeface="Cambria Math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24" name="TextBox 9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690" y="19601596"/>
                <a:ext cx="564642" cy="372218"/>
              </a:xfrm>
              <a:prstGeom prst="rect">
                <a:avLst/>
              </a:prstGeom>
              <a:blipFill rotWithShape="1">
                <a:blip r:embed="rId8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TextBox 924"/>
              <p:cNvSpPr txBox="1"/>
              <p:nvPr/>
            </p:nvSpPr>
            <p:spPr>
              <a:xfrm>
                <a:off x="7849326" y="19774699"/>
                <a:ext cx="615425" cy="325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𝑑𝑒𝑡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25" name="TextBox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326" y="19774699"/>
                <a:ext cx="615425" cy="325410"/>
              </a:xfrm>
              <a:prstGeom prst="rect">
                <a:avLst/>
              </a:prstGeom>
              <a:blipFill rotWithShape="1">
                <a:blip r:embed="rId90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4" name="TextBox 933"/>
              <p:cNvSpPr txBox="1"/>
              <p:nvPr/>
            </p:nvSpPr>
            <p:spPr>
              <a:xfrm>
                <a:off x="7568756" y="20765329"/>
                <a:ext cx="974306" cy="325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𝑑𝑒𝑡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34" name="TextBox 9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756" y="20765329"/>
                <a:ext cx="974306" cy="325410"/>
              </a:xfrm>
              <a:prstGeom prst="rect">
                <a:avLst/>
              </a:prstGeom>
              <a:blipFill rotWithShape="1">
                <a:blip r:embed="rId9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5" name="TextBox 934"/>
              <p:cNvSpPr txBox="1"/>
              <p:nvPr/>
            </p:nvSpPr>
            <p:spPr>
              <a:xfrm>
                <a:off x="10881374" y="19988042"/>
                <a:ext cx="1392754" cy="377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𝑑𝑒𝑡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  <m:r>
                          <a:rPr lang="en-US" sz="1600" i="1" dirty="0">
                            <a:latin typeface="Cambria Math"/>
                          </a:rPr>
                          <m:t>|</m:t>
                        </m:r>
                        <m:r>
                          <a:rPr lang="en-US" sz="1600" i="1" dirty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</a:rPr>
                          <m:t>𝑖𝑛</m:t>
                        </m:r>
                      </m:sup>
                    </m:sSubSup>
                  </m:oMath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35" name="TextBox 9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74" y="19988042"/>
                <a:ext cx="1392754" cy="377476"/>
              </a:xfrm>
              <a:prstGeom prst="rect">
                <a:avLst/>
              </a:prstGeom>
              <a:blipFill rotWithShape="1">
                <a:blip r:embed="rId92"/>
                <a:stretch>
                  <a:fillRect t="-483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6" name="TextBox 935"/>
              <p:cNvSpPr txBox="1"/>
              <p:nvPr/>
            </p:nvSpPr>
            <p:spPr>
              <a:xfrm>
                <a:off x="10164734" y="19756594"/>
                <a:ext cx="615425" cy="325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𝑑𝑒𝑡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36" name="TextBox 9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34" y="19756594"/>
                <a:ext cx="615425" cy="325410"/>
              </a:xfrm>
              <a:prstGeom prst="rect">
                <a:avLst/>
              </a:prstGeom>
              <a:blipFill rotWithShape="1">
                <a:blip r:embed="rId9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2" name="Овал 3291"/>
          <p:cNvSpPr/>
          <p:nvPr/>
        </p:nvSpPr>
        <p:spPr bwMode="auto">
          <a:xfrm>
            <a:off x="10000340" y="18814541"/>
            <a:ext cx="100564" cy="1005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941" name="Овал 940"/>
          <p:cNvSpPr/>
          <p:nvPr/>
        </p:nvSpPr>
        <p:spPr bwMode="auto">
          <a:xfrm>
            <a:off x="8190587" y="19135034"/>
            <a:ext cx="100564" cy="1005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942" name="Овал 941"/>
          <p:cNvSpPr/>
          <p:nvPr/>
        </p:nvSpPr>
        <p:spPr bwMode="auto">
          <a:xfrm>
            <a:off x="10822606" y="19716051"/>
            <a:ext cx="100564" cy="1005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943" name="Овал 942"/>
          <p:cNvSpPr/>
          <p:nvPr/>
        </p:nvSpPr>
        <p:spPr bwMode="auto">
          <a:xfrm>
            <a:off x="7523496" y="19720145"/>
            <a:ext cx="100564" cy="1005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4" name="TextBox 3293"/>
              <p:cNvSpPr txBox="1"/>
              <p:nvPr/>
            </p:nvSpPr>
            <p:spPr>
              <a:xfrm>
                <a:off x="7371240" y="15420240"/>
                <a:ext cx="5385320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𝐺𝐶𝐷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𝑟𝑒𝑠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𝑖𝑛</m:t>
                        </m:r>
                      </m:sup>
                    </m:sSup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/>
                              </a:rPr>
                              <m:t>𝑖𝑛</m:t>
                            </m:r>
                          </m:sup>
                        </m:sSup>
                      </m:num>
                      <m:den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𝑟𝑒𝑠</m:t>
                        </m:r>
                      </m:sup>
                    </m:sSup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/>
                              </a:rPr>
                              <m:t>𝑟𝑒𝑠</m:t>
                            </m:r>
                          </m:sup>
                        </m:sSup>
                      </m:num>
                      <m:den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𝑑</m:t>
                    </m:r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𝑄𝑜𝑆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294" name="TextBox 3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40" y="15420240"/>
                <a:ext cx="5385320" cy="370422"/>
              </a:xfrm>
              <a:prstGeom prst="rect">
                <a:avLst/>
              </a:prstGeom>
              <a:blipFill rotWithShape="1">
                <a:blip r:embed="rId94"/>
                <a:stretch>
                  <a:fillRect t="-95000" r="-2941" b="-1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9" name="Прямоугольник с одним скругленным углом 1198"/>
          <p:cNvSpPr/>
          <p:nvPr/>
        </p:nvSpPr>
        <p:spPr bwMode="auto">
          <a:xfrm flipH="1" flipV="1">
            <a:off x="9756414" y="26494278"/>
            <a:ext cx="5474703" cy="3383449"/>
          </a:xfrm>
          <a:prstGeom prst="round1Rect">
            <a:avLst>
              <a:gd name="adj" fmla="val 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grpSp>
        <p:nvGrpSpPr>
          <p:cNvPr id="1218" name="Группа 1217"/>
          <p:cNvGrpSpPr/>
          <p:nvPr/>
        </p:nvGrpSpPr>
        <p:grpSpPr>
          <a:xfrm rot="16200000">
            <a:off x="14162575" y="27205045"/>
            <a:ext cx="335178" cy="1314115"/>
            <a:chOff x="11172288" y="24476182"/>
            <a:chExt cx="407125" cy="897438"/>
          </a:xfrm>
        </p:grpSpPr>
        <p:cxnSp>
          <p:nvCxnSpPr>
            <p:cNvPr id="1219" name="Прямая соединительная линия 1218"/>
            <p:cNvCxnSpPr/>
            <p:nvPr/>
          </p:nvCxnSpPr>
          <p:spPr bwMode="auto">
            <a:xfrm>
              <a:off x="11172288" y="24476183"/>
              <a:ext cx="1" cy="897437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0" name="Прямая соединительная линия 1219"/>
            <p:cNvCxnSpPr/>
            <p:nvPr/>
          </p:nvCxnSpPr>
          <p:spPr bwMode="auto">
            <a:xfrm>
              <a:off x="11579412" y="24476182"/>
              <a:ext cx="1" cy="897437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1" name="Прямая соединительная линия 1220"/>
            <p:cNvCxnSpPr/>
            <p:nvPr/>
          </p:nvCxnSpPr>
          <p:spPr bwMode="auto">
            <a:xfrm>
              <a:off x="11172289" y="25373619"/>
              <a:ext cx="407123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33" name="TextBox 1232"/>
          <p:cNvSpPr txBox="1"/>
          <p:nvPr/>
        </p:nvSpPr>
        <p:spPr>
          <a:xfrm>
            <a:off x="13587050" y="27405485"/>
            <a:ext cx="140264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 pitchFamily="18" charset="0"/>
              </a:rPr>
              <a:t>Main queue</a:t>
            </a:r>
            <a:endParaRPr lang="en-US" sz="1600" dirty="0">
              <a:latin typeface="Cambria" pitchFamily="18" charset="0"/>
            </a:endParaRPr>
          </a:p>
        </p:txBody>
      </p:sp>
      <p:cxnSp>
        <p:nvCxnSpPr>
          <p:cNvPr id="1260" name="Прямая со стрелкой 1259"/>
          <p:cNvCxnSpPr/>
          <p:nvPr/>
        </p:nvCxnSpPr>
        <p:spPr>
          <a:xfrm>
            <a:off x="3304524" y="20670173"/>
            <a:ext cx="335418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Прямая со стрелкой 1260"/>
          <p:cNvCxnSpPr/>
          <p:nvPr/>
        </p:nvCxnSpPr>
        <p:spPr>
          <a:xfrm flipH="1">
            <a:off x="1802551" y="20380709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Прямая со стрелкой 1261"/>
          <p:cNvCxnSpPr/>
          <p:nvPr/>
        </p:nvCxnSpPr>
        <p:spPr>
          <a:xfrm flipH="1">
            <a:off x="2488451" y="20380709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Прямая со стрелкой 1263"/>
          <p:cNvCxnSpPr/>
          <p:nvPr/>
        </p:nvCxnSpPr>
        <p:spPr>
          <a:xfrm flipH="1">
            <a:off x="1085834" y="20374969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5" name="Прямоугольник 1264"/>
          <p:cNvSpPr/>
          <p:nvPr/>
        </p:nvSpPr>
        <p:spPr>
          <a:xfrm>
            <a:off x="2367511" y="20101314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66" name="Прямоугольник 1265"/>
          <p:cNvSpPr/>
          <p:nvPr/>
        </p:nvSpPr>
        <p:spPr>
          <a:xfrm>
            <a:off x="2367511" y="19958784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67" name="Прямоугольник 1266"/>
          <p:cNvSpPr/>
          <p:nvPr/>
        </p:nvSpPr>
        <p:spPr>
          <a:xfrm>
            <a:off x="956896" y="2024988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68" name="Прямоугольник 1267"/>
          <p:cNvSpPr/>
          <p:nvPr/>
        </p:nvSpPr>
        <p:spPr>
          <a:xfrm>
            <a:off x="1678920" y="2025622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70" name="Прямоугольник 1269"/>
          <p:cNvSpPr/>
          <p:nvPr/>
        </p:nvSpPr>
        <p:spPr>
          <a:xfrm>
            <a:off x="2366421" y="20245559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71" name="Прямоугольник 1270"/>
          <p:cNvSpPr/>
          <p:nvPr/>
        </p:nvSpPr>
        <p:spPr>
          <a:xfrm>
            <a:off x="956896" y="2024988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72" name="Прямоугольник 1271"/>
          <p:cNvSpPr/>
          <p:nvPr/>
        </p:nvSpPr>
        <p:spPr>
          <a:xfrm>
            <a:off x="1678920" y="2025622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75" name="Прямоугольник 1274"/>
          <p:cNvSpPr/>
          <p:nvPr/>
        </p:nvSpPr>
        <p:spPr>
          <a:xfrm>
            <a:off x="1678655" y="2011326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76" name="Прямоугольник 1275"/>
          <p:cNvSpPr/>
          <p:nvPr/>
        </p:nvSpPr>
        <p:spPr>
          <a:xfrm>
            <a:off x="956896" y="2010470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77" name="Прямоугольник 1276"/>
          <p:cNvSpPr/>
          <p:nvPr/>
        </p:nvSpPr>
        <p:spPr>
          <a:xfrm>
            <a:off x="956896" y="20106199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78" name="Прямоугольник 1277"/>
          <p:cNvSpPr/>
          <p:nvPr/>
        </p:nvSpPr>
        <p:spPr>
          <a:xfrm>
            <a:off x="959576" y="19962668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79" name="Прямоугольник 1278"/>
          <p:cNvSpPr/>
          <p:nvPr/>
        </p:nvSpPr>
        <p:spPr>
          <a:xfrm>
            <a:off x="959576" y="19818983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2" name="Прямая со стрелкой 1281"/>
          <p:cNvCxnSpPr/>
          <p:nvPr/>
        </p:nvCxnSpPr>
        <p:spPr>
          <a:xfrm flipH="1">
            <a:off x="4456511" y="20393569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Прямая со стрелкой 1282"/>
          <p:cNvCxnSpPr/>
          <p:nvPr/>
        </p:nvCxnSpPr>
        <p:spPr>
          <a:xfrm flipH="1">
            <a:off x="5142411" y="20393569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Прямая со стрелкой 1283"/>
          <p:cNvCxnSpPr/>
          <p:nvPr/>
        </p:nvCxnSpPr>
        <p:spPr>
          <a:xfrm flipH="1">
            <a:off x="5774372" y="20387829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Прямая со стрелкой 1284"/>
          <p:cNvCxnSpPr/>
          <p:nvPr/>
        </p:nvCxnSpPr>
        <p:spPr>
          <a:xfrm flipH="1">
            <a:off x="3739794" y="20387829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6" name="Прямоугольник 1285"/>
          <p:cNvSpPr/>
          <p:nvPr/>
        </p:nvSpPr>
        <p:spPr>
          <a:xfrm>
            <a:off x="5021471" y="20114174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87" name="Прямоугольник 1286"/>
          <p:cNvSpPr/>
          <p:nvPr/>
        </p:nvSpPr>
        <p:spPr>
          <a:xfrm>
            <a:off x="4335403" y="19983980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88" name="Прямоугольник 1287"/>
          <p:cNvSpPr/>
          <p:nvPr/>
        </p:nvSpPr>
        <p:spPr>
          <a:xfrm>
            <a:off x="3610856" y="2026274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89" name="Прямоугольник 1288"/>
          <p:cNvSpPr/>
          <p:nvPr/>
        </p:nvSpPr>
        <p:spPr>
          <a:xfrm>
            <a:off x="4332880" y="2026908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0" name="Прямоугольник 1289"/>
          <p:cNvSpPr/>
          <p:nvPr/>
        </p:nvSpPr>
        <p:spPr>
          <a:xfrm>
            <a:off x="5645434" y="20258419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1" name="Прямоугольник 1290"/>
          <p:cNvSpPr/>
          <p:nvPr/>
        </p:nvSpPr>
        <p:spPr>
          <a:xfrm>
            <a:off x="5020381" y="20258419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2" name="Прямоугольник 1291"/>
          <p:cNvSpPr/>
          <p:nvPr/>
        </p:nvSpPr>
        <p:spPr>
          <a:xfrm>
            <a:off x="3610856" y="2026274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3" name="Прямоугольник 1292"/>
          <p:cNvSpPr/>
          <p:nvPr/>
        </p:nvSpPr>
        <p:spPr>
          <a:xfrm>
            <a:off x="4332880" y="2026908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4" name="Прямоугольник 1293"/>
          <p:cNvSpPr/>
          <p:nvPr/>
        </p:nvSpPr>
        <p:spPr>
          <a:xfrm>
            <a:off x="5645434" y="20258419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5" name="Прямоугольник 1294"/>
          <p:cNvSpPr/>
          <p:nvPr/>
        </p:nvSpPr>
        <p:spPr>
          <a:xfrm>
            <a:off x="4332615" y="2012612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6" name="Прямоугольник 1295"/>
          <p:cNvSpPr/>
          <p:nvPr/>
        </p:nvSpPr>
        <p:spPr>
          <a:xfrm>
            <a:off x="3610856" y="2011756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7" name="Прямоугольник 1296"/>
          <p:cNvSpPr/>
          <p:nvPr/>
        </p:nvSpPr>
        <p:spPr>
          <a:xfrm>
            <a:off x="3610856" y="20119059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8" name="Прямоугольник 1297"/>
          <p:cNvSpPr/>
          <p:nvPr/>
        </p:nvSpPr>
        <p:spPr>
          <a:xfrm>
            <a:off x="3613536" y="19975528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299" name="Прямоугольник 1298"/>
          <p:cNvSpPr/>
          <p:nvPr/>
        </p:nvSpPr>
        <p:spPr>
          <a:xfrm>
            <a:off x="3613536" y="19831843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7" name="Прямая со стрелкой 826"/>
          <p:cNvCxnSpPr/>
          <p:nvPr/>
        </p:nvCxnSpPr>
        <p:spPr bwMode="auto">
          <a:xfrm>
            <a:off x="6053171" y="19958784"/>
            <a:ext cx="0" cy="6718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" name="TextBox 828"/>
          <p:cNvSpPr txBox="1"/>
          <p:nvPr/>
        </p:nvSpPr>
        <p:spPr>
          <a:xfrm>
            <a:off x="5546934" y="19425249"/>
            <a:ext cx="1111779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 pitchFamily="18" charset="0"/>
              </a:rPr>
              <a:t>end </a:t>
            </a:r>
          </a:p>
          <a:p>
            <a:pPr algn="ctr"/>
            <a:r>
              <a:rPr lang="en-US" sz="1600" dirty="0" smtClean="0">
                <a:latin typeface="Cambria" pitchFamily="18" charset="0"/>
              </a:rPr>
              <a:t>of window</a:t>
            </a:r>
            <a:endParaRPr lang="en-US" sz="16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/>
              <p:cNvSpPr txBox="1"/>
              <p:nvPr/>
            </p:nvSpPr>
            <p:spPr>
              <a:xfrm>
                <a:off x="888467" y="19458306"/>
                <a:ext cx="436786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30" name="TextBox 8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67" y="19458306"/>
                <a:ext cx="436786" cy="321306"/>
              </a:xfrm>
              <a:prstGeom prst="rect">
                <a:avLst/>
              </a:prstGeom>
              <a:blipFill rotWithShape="1"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6" name="TextBox 1305"/>
              <p:cNvSpPr txBox="1"/>
              <p:nvPr/>
            </p:nvSpPr>
            <p:spPr>
              <a:xfrm>
                <a:off x="1584158" y="19777162"/>
                <a:ext cx="441531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06" name="TextBox 1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158" y="19777162"/>
                <a:ext cx="441531" cy="321306"/>
              </a:xfrm>
              <a:prstGeom prst="rect">
                <a:avLst/>
              </a:prstGeom>
              <a:blipFill rotWithShape="1"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2" name="Полилиния 1321"/>
          <p:cNvSpPr/>
          <p:nvPr/>
        </p:nvSpPr>
        <p:spPr>
          <a:xfrm>
            <a:off x="3229662" y="19787522"/>
            <a:ext cx="149724" cy="1076325"/>
          </a:xfrm>
          <a:custGeom>
            <a:avLst/>
            <a:gdLst>
              <a:gd name="connsiteX0" fmla="*/ 0 w 280987"/>
              <a:gd name="connsiteY0" fmla="*/ 0 h 1076325"/>
              <a:gd name="connsiteX1" fmla="*/ 233362 w 280987"/>
              <a:gd name="connsiteY1" fmla="*/ 309563 h 1076325"/>
              <a:gd name="connsiteX2" fmla="*/ 71437 w 280987"/>
              <a:gd name="connsiteY2" fmla="*/ 614363 h 1076325"/>
              <a:gd name="connsiteX3" fmla="*/ 280987 w 280987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" h="1076325">
                <a:moveTo>
                  <a:pt x="0" y="0"/>
                </a:moveTo>
                <a:cubicBezTo>
                  <a:pt x="110728" y="103584"/>
                  <a:pt x="221456" y="207169"/>
                  <a:pt x="233362" y="309563"/>
                </a:cubicBezTo>
                <a:cubicBezTo>
                  <a:pt x="245268" y="411957"/>
                  <a:pt x="63500" y="486569"/>
                  <a:pt x="71437" y="614363"/>
                </a:cubicBezTo>
                <a:cubicBezTo>
                  <a:pt x="79374" y="742157"/>
                  <a:pt x="180180" y="909241"/>
                  <a:pt x="280987" y="1076325"/>
                </a:cubicBezTo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323" name="Полилиния 1322"/>
          <p:cNvSpPr/>
          <p:nvPr/>
        </p:nvSpPr>
        <p:spPr>
          <a:xfrm>
            <a:off x="3098986" y="19796423"/>
            <a:ext cx="149724" cy="1076325"/>
          </a:xfrm>
          <a:custGeom>
            <a:avLst/>
            <a:gdLst>
              <a:gd name="connsiteX0" fmla="*/ 0 w 280987"/>
              <a:gd name="connsiteY0" fmla="*/ 0 h 1076325"/>
              <a:gd name="connsiteX1" fmla="*/ 233362 w 280987"/>
              <a:gd name="connsiteY1" fmla="*/ 309563 h 1076325"/>
              <a:gd name="connsiteX2" fmla="*/ 71437 w 280987"/>
              <a:gd name="connsiteY2" fmla="*/ 614363 h 1076325"/>
              <a:gd name="connsiteX3" fmla="*/ 280987 w 280987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" h="1076325">
                <a:moveTo>
                  <a:pt x="0" y="0"/>
                </a:moveTo>
                <a:cubicBezTo>
                  <a:pt x="110728" y="103584"/>
                  <a:pt x="221456" y="207169"/>
                  <a:pt x="233362" y="309563"/>
                </a:cubicBezTo>
                <a:cubicBezTo>
                  <a:pt x="245268" y="411957"/>
                  <a:pt x="63500" y="486569"/>
                  <a:pt x="71437" y="614363"/>
                </a:cubicBezTo>
                <a:cubicBezTo>
                  <a:pt x="79374" y="742157"/>
                  <a:pt x="180180" y="909241"/>
                  <a:pt x="280987" y="1076325"/>
                </a:cubicBezTo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cxnSp>
        <p:nvCxnSpPr>
          <p:cNvPr id="855" name="Прямая соединительная линия 854"/>
          <p:cNvCxnSpPr/>
          <p:nvPr/>
        </p:nvCxnSpPr>
        <p:spPr bwMode="auto">
          <a:xfrm flipH="1">
            <a:off x="782512" y="20665502"/>
            <a:ext cx="239133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7" name="TextBox 1326"/>
              <p:cNvSpPr txBox="1"/>
              <p:nvPr/>
            </p:nvSpPr>
            <p:spPr>
              <a:xfrm>
                <a:off x="2303638" y="19616509"/>
                <a:ext cx="441531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27" name="TextBox 1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638" y="19616509"/>
                <a:ext cx="441531" cy="321306"/>
              </a:xfrm>
              <a:prstGeom prst="rect">
                <a:avLst/>
              </a:prstGeom>
              <a:blipFill rotWithShape="1"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8" name="TextBox 1327"/>
              <p:cNvSpPr txBox="1"/>
              <p:nvPr/>
            </p:nvSpPr>
            <p:spPr>
              <a:xfrm>
                <a:off x="3405856" y="19469333"/>
                <a:ext cx="667875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28" name="TextBox 1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56" y="19469333"/>
                <a:ext cx="667875" cy="321306"/>
              </a:xfrm>
              <a:prstGeom prst="rect">
                <a:avLst/>
              </a:prstGeom>
              <a:blipFill rotWithShape="1"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9" name="TextBox 1328"/>
              <p:cNvSpPr txBox="1"/>
              <p:nvPr/>
            </p:nvSpPr>
            <p:spPr>
              <a:xfrm>
                <a:off x="4134914" y="19693073"/>
                <a:ext cx="667875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29" name="TextBox 1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14" y="19693073"/>
                <a:ext cx="667875" cy="321306"/>
              </a:xfrm>
              <a:prstGeom prst="rect">
                <a:avLst/>
              </a:prstGeom>
              <a:blipFill rotWithShape="1"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TextBox 1329"/>
              <p:cNvSpPr txBox="1"/>
              <p:nvPr/>
            </p:nvSpPr>
            <p:spPr>
              <a:xfrm>
                <a:off x="4802789" y="19800256"/>
                <a:ext cx="667875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30" name="TextBox 1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89" y="19800256"/>
                <a:ext cx="667875" cy="321306"/>
              </a:xfrm>
              <a:prstGeom prst="rect">
                <a:avLst/>
              </a:prstGeom>
              <a:blipFill rotWithShape="1"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" name="TextBox 1330"/>
              <p:cNvSpPr txBox="1"/>
              <p:nvPr/>
            </p:nvSpPr>
            <p:spPr>
              <a:xfrm>
                <a:off x="5545163" y="19926419"/>
                <a:ext cx="472309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31" name="TextBox 1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163" y="19926419"/>
                <a:ext cx="472309" cy="321306"/>
              </a:xfrm>
              <a:prstGeom prst="rect">
                <a:avLst/>
              </a:prstGeom>
              <a:blipFill rotWithShape="1"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8" name="TextBox 857"/>
              <p:cNvSpPr txBox="1"/>
              <p:nvPr/>
            </p:nvSpPr>
            <p:spPr>
              <a:xfrm>
                <a:off x="672646" y="20963200"/>
                <a:ext cx="1876989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58" name="TextBox 8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6" y="20963200"/>
                <a:ext cx="1876989" cy="321306"/>
              </a:xfrm>
              <a:prstGeom prst="rect">
                <a:avLst/>
              </a:prstGeom>
              <a:blipFill rotWithShape="1"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9" name="Прямоугольник 858"/>
              <p:cNvSpPr/>
              <p:nvPr/>
            </p:nvSpPr>
            <p:spPr>
              <a:xfrm>
                <a:off x="3593405" y="20963200"/>
                <a:ext cx="2960041" cy="339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𝟙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𝑚</m:t>
                          </m:r>
                          <m:r>
                            <a:rPr lang="en-US" sz="16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𝑖</m:t>
                      </m:r>
                      <m:r>
                        <a:rPr lang="en-US" sz="1600" i="1">
                          <a:latin typeface="Cambria Math"/>
                        </a:rPr>
                        <m:t> ∧ </m:t>
                      </m:r>
                      <m:sSub>
                        <m:sSubPr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i="1" dirty="0">
                          <a:latin typeface="Cambria Math"/>
                        </a:rPr>
                        <m:t>𝑗</m:t>
                      </m:r>
                      <m:r>
                        <a:rPr lang="en-US" sz="16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59" name="Прямоугольник 8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05" y="20963200"/>
                <a:ext cx="2960041" cy="339773"/>
              </a:xfrm>
              <a:prstGeom prst="rect">
                <a:avLst/>
              </a:prstGeom>
              <a:blipFill rotWithShape="1">
                <a:blip r:embed="rId10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4" name="TextBox 1333"/>
              <p:cNvSpPr txBox="1"/>
              <p:nvPr/>
            </p:nvSpPr>
            <p:spPr>
              <a:xfrm>
                <a:off x="689971" y="21302482"/>
                <a:ext cx="2086469" cy="736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𝑚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𝟙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i="1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34" name="TextBox 13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71" y="21302482"/>
                <a:ext cx="2086469" cy="736164"/>
              </a:xfrm>
              <a:prstGeom prst="rect">
                <a:avLst/>
              </a:prstGeom>
              <a:blipFill rotWithShape="1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5" name="Прямоугольник 1334"/>
              <p:cNvSpPr/>
              <p:nvPr/>
            </p:nvSpPr>
            <p:spPr>
              <a:xfrm>
                <a:off x="3647083" y="21302973"/>
                <a:ext cx="2551981" cy="736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𝟙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35" name="Прямоугольник 13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83" y="21302973"/>
                <a:ext cx="2551981" cy="736164"/>
              </a:xfrm>
              <a:prstGeom prst="rect">
                <a:avLst/>
              </a:prstGeom>
              <a:blipFill rotWithShape="1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TextBox 860"/>
              <p:cNvSpPr txBox="1"/>
              <p:nvPr/>
            </p:nvSpPr>
            <p:spPr>
              <a:xfrm>
                <a:off x="672647" y="22020541"/>
                <a:ext cx="1431382" cy="689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61" name="TextBox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7" y="22020541"/>
                <a:ext cx="1431382" cy="689035"/>
              </a:xfrm>
              <a:prstGeom prst="rect">
                <a:avLst/>
              </a:prstGeom>
              <a:blipFill rotWithShape="1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7" name="TextBox 1336"/>
              <p:cNvSpPr txBox="1"/>
              <p:nvPr/>
            </p:nvSpPr>
            <p:spPr>
              <a:xfrm>
                <a:off x="3647083" y="22020541"/>
                <a:ext cx="1559081" cy="702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37" name="TextBox 1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83" y="22020541"/>
                <a:ext cx="1559081" cy="702308"/>
              </a:xfrm>
              <a:prstGeom prst="rect">
                <a:avLst/>
              </a:prstGeom>
              <a:blipFill rotWithShape="1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8" name="Прямая со стрелкой 1337"/>
          <p:cNvCxnSpPr/>
          <p:nvPr/>
        </p:nvCxnSpPr>
        <p:spPr>
          <a:xfrm>
            <a:off x="310233" y="16883787"/>
            <a:ext cx="66737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Прямая со стрелкой 1338"/>
          <p:cNvCxnSpPr/>
          <p:nvPr/>
        </p:nvCxnSpPr>
        <p:spPr>
          <a:xfrm flipH="1">
            <a:off x="2296917" y="16594323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Прямая со стрелкой 1339"/>
          <p:cNvCxnSpPr/>
          <p:nvPr/>
        </p:nvCxnSpPr>
        <p:spPr>
          <a:xfrm flipH="1">
            <a:off x="2982817" y="16594323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Прямая со стрелкой 1340"/>
          <p:cNvCxnSpPr/>
          <p:nvPr/>
        </p:nvCxnSpPr>
        <p:spPr>
          <a:xfrm flipH="1">
            <a:off x="1580200" y="16588583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2" name="Прямоугольник 1341"/>
          <p:cNvSpPr/>
          <p:nvPr/>
        </p:nvSpPr>
        <p:spPr>
          <a:xfrm>
            <a:off x="2861877" y="16314928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43" name="Прямоугольник 1342"/>
          <p:cNvSpPr/>
          <p:nvPr/>
        </p:nvSpPr>
        <p:spPr>
          <a:xfrm>
            <a:off x="2861877" y="16172398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44" name="Прямоугольник 1343"/>
          <p:cNvSpPr/>
          <p:nvPr/>
        </p:nvSpPr>
        <p:spPr>
          <a:xfrm>
            <a:off x="1451262" y="1646349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45" name="Прямоугольник 1344"/>
          <p:cNvSpPr/>
          <p:nvPr/>
        </p:nvSpPr>
        <p:spPr>
          <a:xfrm>
            <a:off x="2173286" y="1646983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46" name="Прямоугольник 1345"/>
          <p:cNvSpPr/>
          <p:nvPr/>
        </p:nvSpPr>
        <p:spPr>
          <a:xfrm>
            <a:off x="2860787" y="1645917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47" name="Прямоугольник 1346"/>
          <p:cNvSpPr/>
          <p:nvPr/>
        </p:nvSpPr>
        <p:spPr>
          <a:xfrm>
            <a:off x="1451262" y="1646349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48" name="Прямоугольник 1347"/>
          <p:cNvSpPr/>
          <p:nvPr/>
        </p:nvSpPr>
        <p:spPr>
          <a:xfrm>
            <a:off x="2173286" y="1646983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49" name="Прямоугольник 1348"/>
          <p:cNvSpPr/>
          <p:nvPr/>
        </p:nvSpPr>
        <p:spPr>
          <a:xfrm>
            <a:off x="2173021" y="1632688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50" name="Прямоугольник 1349"/>
          <p:cNvSpPr/>
          <p:nvPr/>
        </p:nvSpPr>
        <p:spPr>
          <a:xfrm>
            <a:off x="1451262" y="16318316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51" name="Прямоугольник 1350"/>
          <p:cNvSpPr/>
          <p:nvPr/>
        </p:nvSpPr>
        <p:spPr>
          <a:xfrm>
            <a:off x="1451262" y="1631981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4" name="Прямая со стрелкой 1353"/>
          <p:cNvCxnSpPr/>
          <p:nvPr/>
        </p:nvCxnSpPr>
        <p:spPr>
          <a:xfrm flipH="1">
            <a:off x="4420941" y="16607183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Прямая со стрелкой 1354"/>
          <p:cNvCxnSpPr/>
          <p:nvPr/>
        </p:nvCxnSpPr>
        <p:spPr>
          <a:xfrm flipH="1">
            <a:off x="5106841" y="16607183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Прямая со стрелкой 1355"/>
          <p:cNvCxnSpPr/>
          <p:nvPr/>
        </p:nvCxnSpPr>
        <p:spPr>
          <a:xfrm flipH="1">
            <a:off x="5738802" y="16601443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Прямая со стрелкой 1356"/>
          <p:cNvCxnSpPr/>
          <p:nvPr/>
        </p:nvCxnSpPr>
        <p:spPr>
          <a:xfrm flipH="1">
            <a:off x="3704224" y="16601443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" name="Прямоугольник 1358"/>
          <p:cNvSpPr/>
          <p:nvPr/>
        </p:nvSpPr>
        <p:spPr>
          <a:xfrm>
            <a:off x="4299833" y="16197594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0" name="Прямоугольник 1359"/>
          <p:cNvSpPr/>
          <p:nvPr/>
        </p:nvSpPr>
        <p:spPr>
          <a:xfrm>
            <a:off x="3575286" y="1647635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1" name="Прямоугольник 1360"/>
          <p:cNvSpPr/>
          <p:nvPr/>
        </p:nvSpPr>
        <p:spPr>
          <a:xfrm>
            <a:off x="4297310" y="1648269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2" name="Прямоугольник 1361"/>
          <p:cNvSpPr/>
          <p:nvPr/>
        </p:nvSpPr>
        <p:spPr>
          <a:xfrm>
            <a:off x="5609864" y="1647203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3" name="Прямоугольник 1362"/>
          <p:cNvSpPr/>
          <p:nvPr/>
        </p:nvSpPr>
        <p:spPr>
          <a:xfrm>
            <a:off x="4984811" y="1647203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4" name="Прямоугольник 1363"/>
          <p:cNvSpPr/>
          <p:nvPr/>
        </p:nvSpPr>
        <p:spPr>
          <a:xfrm>
            <a:off x="3575286" y="1647635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5" name="Прямоугольник 1364"/>
          <p:cNvSpPr/>
          <p:nvPr/>
        </p:nvSpPr>
        <p:spPr>
          <a:xfrm>
            <a:off x="4297310" y="1648269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6" name="Прямоугольник 1365"/>
          <p:cNvSpPr/>
          <p:nvPr/>
        </p:nvSpPr>
        <p:spPr>
          <a:xfrm>
            <a:off x="5609864" y="1647203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7" name="Прямоугольник 1366"/>
          <p:cNvSpPr/>
          <p:nvPr/>
        </p:nvSpPr>
        <p:spPr>
          <a:xfrm>
            <a:off x="4297045" y="1633974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8" name="Прямоугольник 1367"/>
          <p:cNvSpPr/>
          <p:nvPr/>
        </p:nvSpPr>
        <p:spPr>
          <a:xfrm>
            <a:off x="3575286" y="16331176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69" name="Прямоугольник 1368"/>
          <p:cNvSpPr/>
          <p:nvPr/>
        </p:nvSpPr>
        <p:spPr>
          <a:xfrm>
            <a:off x="3575286" y="1633267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70" name="Прямоугольник 1369"/>
          <p:cNvSpPr/>
          <p:nvPr/>
        </p:nvSpPr>
        <p:spPr>
          <a:xfrm>
            <a:off x="3577966" y="16189142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71" name="Прямоугольник 1370"/>
          <p:cNvSpPr/>
          <p:nvPr/>
        </p:nvSpPr>
        <p:spPr>
          <a:xfrm>
            <a:off x="3577966" y="16045457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2" name="Прямая со стрелкой 1371"/>
          <p:cNvCxnSpPr/>
          <p:nvPr/>
        </p:nvCxnSpPr>
        <p:spPr bwMode="auto">
          <a:xfrm flipV="1">
            <a:off x="676559" y="16860645"/>
            <a:ext cx="2015" cy="55482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0" name="Прямая со стрелкой 1379"/>
          <p:cNvCxnSpPr/>
          <p:nvPr/>
        </p:nvCxnSpPr>
        <p:spPr>
          <a:xfrm flipH="1">
            <a:off x="920551" y="16595801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" name="Прямоугольник 1380"/>
          <p:cNvSpPr/>
          <p:nvPr/>
        </p:nvSpPr>
        <p:spPr>
          <a:xfrm>
            <a:off x="791613" y="16470716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82" name="Прямоугольник 1381"/>
          <p:cNvSpPr/>
          <p:nvPr/>
        </p:nvSpPr>
        <p:spPr>
          <a:xfrm>
            <a:off x="791613" y="16470716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83" name="Прямоугольник 1382"/>
          <p:cNvSpPr/>
          <p:nvPr/>
        </p:nvSpPr>
        <p:spPr>
          <a:xfrm>
            <a:off x="791613" y="1632553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84" name="Прямоугольник 1383"/>
          <p:cNvSpPr/>
          <p:nvPr/>
        </p:nvSpPr>
        <p:spPr>
          <a:xfrm>
            <a:off x="791613" y="16327031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85" name="Прямоугольник 1384"/>
          <p:cNvSpPr/>
          <p:nvPr/>
        </p:nvSpPr>
        <p:spPr>
          <a:xfrm>
            <a:off x="794293" y="16183500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86" name="Прямоугольник 1385"/>
          <p:cNvSpPr/>
          <p:nvPr/>
        </p:nvSpPr>
        <p:spPr>
          <a:xfrm>
            <a:off x="794293" y="16039815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387" name="Прямоугольник 1386"/>
          <p:cNvSpPr/>
          <p:nvPr/>
        </p:nvSpPr>
        <p:spPr>
          <a:xfrm>
            <a:off x="5609864" y="16327185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8" name="Прямая со стрелкой 1387"/>
          <p:cNvCxnSpPr/>
          <p:nvPr/>
        </p:nvCxnSpPr>
        <p:spPr>
          <a:xfrm flipH="1">
            <a:off x="6310724" y="16580048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9" name="Прямоугольник 1388"/>
          <p:cNvSpPr/>
          <p:nvPr/>
        </p:nvSpPr>
        <p:spPr>
          <a:xfrm>
            <a:off x="6188694" y="1644489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9" name="TextBox 1378"/>
              <p:cNvSpPr txBox="1"/>
              <p:nvPr/>
            </p:nvSpPr>
            <p:spPr>
              <a:xfrm>
                <a:off x="292951" y="11998127"/>
                <a:ext cx="6682278" cy="3119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smtClean="0">
                    <a:latin typeface="Cambria" pitchFamily="18" charset="0"/>
                  </a:rPr>
                  <a:t>Algorithm consists of two stages: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1600" b="1" dirty="0" smtClean="0">
                    <a:latin typeface="Cambria" pitchFamily="18" charset="0"/>
                  </a:rPr>
                  <a:t>Stage 1. Initialization. </a:t>
                </a:r>
                <a:r>
                  <a:rPr lang="en-US" sz="1600" dirty="0" smtClean="0">
                    <a:latin typeface="Cambria" pitchFamily="18" charset="0"/>
                  </a:rPr>
                  <a:t>Initial estimates for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𝑑𝑒𝑡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𝑟𝑎𝑛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and distribution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𝑖𝑛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are obtained.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1600" b="1" dirty="0" smtClean="0">
                    <a:latin typeface="Cambria" pitchFamily="18" charset="0"/>
                  </a:rPr>
                  <a:t>Stage 2. Main loop. </a:t>
                </a:r>
                <a:r>
                  <a:rPr lang="en-US" sz="1600" dirty="0" smtClean="0">
                    <a:latin typeface="Cambria" pitchFamily="18" charset="0"/>
                  </a:rPr>
                  <a:t>Transmission process is divided into windows of duration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.</a:t>
                </a:r>
                <a:r>
                  <a:rPr lang="en-US" sz="1600" b="1" dirty="0" smtClean="0">
                    <a:latin typeface="Cambria" pitchFamily="18" charset="0"/>
                  </a:rPr>
                  <a:t> </a:t>
                </a:r>
                <a:r>
                  <a:rPr lang="en-US" sz="1600" dirty="0" smtClean="0">
                    <a:latin typeface="Cambria" pitchFamily="18" charset="0"/>
                  </a:rPr>
                  <a:t>At the end of each window 1) the statistics is updated,        2)  new reservation period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b="0" i="1">
                            <a:latin typeface="Cambria Math"/>
                          </a:rPr>
                          <m:t>𝑟𝑒𝑠</m:t>
                        </m:r>
                        <m:r>
                          <a:rPr lang="en-US" sz="1600" b="0" i="1">
                            <a:latin typeface="Cambria Math"/>
                          </a:rPr>
                          <m:t>,∗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is found for the next window. After that real transmission is performed in the next window with reservation period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𝑟𝑒𝑠</m:t>
                        </m:r>
                        <m:r>
                          <a:rPr lang="en-US" sz="1600" i="1">
                            <a:latin typeface="Cambria Math"/>
                          </a:rPr>
                          <m:t>,∗</m:t>
                        </m:r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1600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1600" dirty="0">
                  <a:latin typeface="Cambria" pitchFamily="18" charset="0"/>
                </a:endParaRPr>
              </a:p>
              <a:p>
                <a:pPr algn="just"/>
                <a:r>
                  <a:rPr lang="en-US" sz="1600" dirty="0" smtClean="0">
                    <a:latin typeface="Cambria" pitchFamily="18" charset="0"/>
                  </a:rPr>
                  <a:t>At stage 2 reservation period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𝑟𝑒𝑠</m:t>
                        </m:r>
                        <m:r>
                          <a:rPr lang="en-US" sz="1600" i="1">
                            <a:latin typeface="Cambria Math"/>
                          </a:rPr>
                          <m:t>,∗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is found using the developed mathematical model. The model also provides predictions for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𝑃𝐿𝑅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of packet loss ratio and channel load in the next window (if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𝑟𝑒𝑠</m:t>
                        </m:r>
                        <m:r>
                          <a:rPr lang="en-US" sz="1600" i="1">
                            <a:latin typeface="Cambria Math"/>
                          </a:rPr>
                          <m:t>,∗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is set as the reservation period).</a:t>
                </a:r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79" name="TextBox 1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1" y="11998127"/>
                <a:ext cx="6682278" cy="3119893"/>
              </a:xfrm>
              <a:prstGeom prst="rect">
                <a:avLst/>
              </a:prstGeom>
              <a:blipFill rotWithShape="1">
                <a:blip r:embed="rId108"/>
                <a:stretch>
                  <a:fillRect l="-456" t="-1172" r="-547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7" name="Прямая со стрелкой 1396"/>
          <p:cNvCxnSpPr/>
          <p:nvPr/>
        </p:nvCxnSpPr>
        <p:spPr bwMode="auto">
          <a:xfrm flipV="1">
            <a:off x="2706739" y="16888771"/>
            <a:ext cx="0" cy="5732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8" name="TextBox 1397"/>
          <p:cNvSpPr txBox="1"/>
          <p:nvPr/>
        </p:nvSpPr>
        <p:spPr>
          <a:xfrm>
            <a:off x="1004475" y="15368298"/>
            <a:ext cx="1409360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Stage 1</a:t>
            </a:r>
          </a:p>
          <a:p>
            <a:pPr algn="ctr"/>
            <a:r>
              <a:rPr lang="en-US" sz="1600" b="1" dirty="0" smtClean="0">
                <a:latin typeface="Cambria" pitchFamily="18" charset="0"/>
              </a:rPr>
              <a:t>Initialization</a:t>
            </a:r>
            <a:endParaRPr lang="en-US" sz="1600" b="1" dirty="0">
              <a:latin typeface="Cambria" pitchFamily="18" charset="0"/>
            </a:endParaRPr>
          </a:p>
        </p:txBody>
      </p:sp>
      <p:sp>
        <p:nvSpPr>
          <p:cNvPr id="1400" name="TextBox 1399"/>
          <p:cNvSpPr txBox="1"/>
          <p:nvPr/>
        </p:nvSpPr>
        <p:spPr>
          <a:xfrm>
            <a:off x="179042" y="17422422"/>
            <a:ext cx="169294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 pitchFamily="18" charset="0"/>
              </a:rPr>
              <a:t>Beginning of the transmission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403" name="TextBox 1402"/>
          <p:cNvSpPr txBox="1"/>
          <p:nvPr/>
        </p:nvSpPr>
        <p:spPr>
          <a:xfrm>
            <a:off x="1451262" y="17471627"/>
            <a:ext cx="2480411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End of stage 1</a:t>
            </a:r>
          </a:p>
        </p:txBody>
      </p:sp>
      <p:sp>
        <p:nvSpPr>
          <p:cNvPr id="1404" name="Правая фигурная скобка 1403"/>
          <p:cNvSpPr/>
          <p:nvPr/>
        </p:nvSpPr>
        <p:spPr bwMode="auto">
          <a:xfrm rot="5400000" flipH="1">
            <a:off x="4688288" y="13918522"/>
            <a:ext cx="201144" cy="4164245"/>
          </a:xfrm>
          <a:prstGeom prst="rightBrace">
            <a:avLst>
              <a:gd name="adj1" fmla="val 49734"/>
              <a:gd name="adj2" fmla="val 7689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406" name="Правая фигурная скобка 1405"/>
          <p:cNvSpPr/>
          <p:nvPr/>
        </p:nvSpPr>
        <p:spPr bwMode="auto">
          <a:xfrm rot="5400000" flipH="1">
            <a:off x="1594683" y="14989162"/>
            <a:ext cx="198722" cy="2025388"/>
          </a:xfrm>
          <a:prstGeom prst="rightBrace">
            <a:avLst>
              <a:gd name="adj1" fmla="val 49734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407" name="TextBox 1406"/>
          <p:cNvSpPr txBox="1"/>
          <p:nvPr/>
        </p:nvSpPr>
        <p:spPr>
          <a:xfrm>
            <a:off x="3137493" y="15392908"/>
            <a:ext cx="1167885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Stage 2</a:t>
            </a:r>
          </a:p>
          <a:p>
            <a:pPr algn="ctr"/>
            <a:r>
              <a:rPr lang="en-US" sz="1600" b="1" dirty="0" smtClean="0">
                <a:latin typeface="Cambria" pitchFamily="18" charset="0"/>
              </a:rPr>
              <a:t>Main cycle</a:t>
            </a:r>
            <a:endParaRPr lang="en-US" sz="1600" b="1" dirty="0">
              <a:latin typeface="Cambria" pitchFamily="18" charset="0"/>
            </a:endParaRPr>
          </a:p>
        </p:txBody>
      </p:sp>
      <p:cxnSp>
        <p:nvCxnSpPr>
          <p:cNvPr id="1415" name="Прямая соединительная линия 1414"/>
          <p:cNvCxnSpPr/>
          <p:nvPr/>
        </p:nvCxnSpPr>
        <p:spPr bwMode="auto">
          <a:xfrm>
            <a:off x="2706738" y="16187373"/>
            <a:ext cx="1" cy="73432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7" name="Прямая соединительная линия 1416"/>
          <p:cNvCxnSpPr/>
          <p:nvPr/>
        </p:nvCxnSpPr>
        <p:spPr bwMode="auto">
          <a:xfrm>
            <a:off x="681350" y="16164029"/>
            <a:ext cx="1" cy="73432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6" name="Прямая со стрелкой 875"/>
          <p:cNvCxnSpPr/>
          <p:nvPr/>
        </p:nvCxnSpPr>
        <p:spPr bwMode="auto">
          <a:xfrm>
            <a:off x="2693719" y="17397698"/>
            <a:ext cx="2024259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6" name="Прямая со стрелкой 1425"/>
          <p:cNvCxnSpPr/>
          <p:nvPr/>
        </p:nvCxnSpPr>
        <p:spPr bwMode="auto">
          <a:xfrm flipV="1">
            <a:off x="4725996" y="16896647"/>
            <a:ext cx="0" cy="5732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7" name="Прямая со стрелкой 1426"/>
          <p:cNvCxnSpPr/>
          <p:nvPr/>
        </p:nvCxnSpPr>
        <p:spPr bwMode="auto">
          <a:xfrm>
            <a:off x="4725996" y="17390012"/>
            <a:ext cx="2024259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8" name="Прямая со стрелкой 1427"/>
          <p:cNvCxnSpPr/>
          <p:nvPr/>
        </p:nvCxnSpPr>
        <p:spPr bwMode="auto">
          <a:xfrm flipV="1">
            <a:off x="6758230" y="16882660"/>
            <a:ext cx="0" cy="5732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9" name="TextBox 1428"/>
          <p:cNvSpPr txBox="1"/>
          <p:nvPr/>
        </p:nvSpPr>
        <p:spPr>
          <a:xfrm>
            <a:off x="3549266" y="17494396"/>
            <a:ext cx="248041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Stage 2</a:t>
            </a:r>
          </a:p>
          <a:p>
            <a:pPr algn="ctr"/>
            <a:r>
              <a:rPr lang="en-US" sz="1600" b="1" dirty="0" smtClean="0">
                <a:latin typeface="Cambria" pitchFamily="18" charset="0"/>
              </a:rPr>
              <a:t>End of window 1</a:t>
            </a:r>
          </a:p>
        </p:txBody>
      </p:sp>
      <p:sp>
        <p:nvSpPr>
          <p:cNvPr id="1431" name="TextBox 1430"/>
          <p:cNvSpPr txBox="1"/>
          <p:nvPr/>
        </p:nvSpPr>
        <p:spPr>
          <a:xfrm>
            <a:off x="3206232" y="16883787"/>
            <a:ext cx="10845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Window 1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432" name="TextBox 1431"/>
          <p:cNvSpPr txBox="1"/>
          <p:nvPr/>
        </p:nvSpPr>
        <p:spPr>
          <a:xfrm>
            <a:off x="5214867" y="16883787"/>
            <a:ext cx="10845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Window 2</a:t>
            </a:r>
            <a:endParaRPr lang="en-US" sz="16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TextBox 880"/>
              <p:cNvSpPr txBox="1"/>
              <p:nvPr/>
            </p:nvSpPr>
            <p:spPr>
              <a:xfrm>
                <a:off x="3524516" y="17134638"/>
                <a:ext cx="445956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81" name="TextBox 8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6" y="17134638"/>
                <a:ext cx="445956" cy="321306"/>
              </a:xfrm>
              <a:prstGeom prst="rect">
                <a:avLst/>
              </a:prstGeom>
              <a:blipFill rotWithShape="1"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Box 1433"/>
              <p:cNvSpPr txBox="1"/>
              <p:nvPr/>
            </p:nvSpPr>
            <p:spPr>
              <a:xfrm>
                <a:off x="5534153" y="17118964"/>
                <a:ext cx="445956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53" y="17118964"/>
                <a:ext cx="445956" cy="321306"/>
              </a:xfrm>
              <a:prstGeom prst="rect">
                <a:avLst/>
              </a:prstGeom>
              <a:blipFill rotWithShape="1"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2" name="TextBox 881"/>
              <p:cNvSpPr txBox="1"/>
              <p:nvPr/>
            </p:nvSpPr>
            <p:spPr>
              <a:xfrm>
                <a:off x="1744774" y="17864914"/>
                <a:ext cx="1905651" cy="601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mbria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stimating</m:t>
                    </m:r>
                    <m:r>
                      <a:rPr lang="en-US" sz="1600">
                        <a:latin typeface="Cambria Math"/>
                      </a:rPr>
                      <m:t> </m:t>
                    </m:r>
                  </m:oMath>
                </a14:m>
                <a:endParaRPr lang="en-US" sz="1600" dirty="0">
                  <a:latin typeface="Cambria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𝑑𝑒𝑡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𝑟𝑎𝑛</m:t>
                        </m:r>
                      </m:sup>
                    </m:sSup>
                  </m:oMath>
                </a14:m>
                <a:r>
                  <a:rPr lang="en-US" sz="1600" dirty="0">
                    <a:latin typeface="Cambria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𝑖𝑛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82" name="TextBox 8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74" y="17864914"/>
                <a:ext cx="1905651" cy="601190"/>
              </a:xfrm>
              <a:prstGeom prst="rect">
                <a:avLst/>
              </a:prstGeom>
              <a:blipFill rotWithShape="1">
                <a:blip r:embed="rId111"/>
                <a:stretch>
                  <a:fillRect t="-6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3" name="TextBox 882"/>
              <p:cNvSpPr txBox="1"/>
              <p:nvPr/>
            </p:nvSpPr>
            <p:spPr>
              <a:xfrm>
                <a:off x="3859458" y="18066918"/>
                <a:ext cx="1905651" cy="606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mbria" pitchFamily="18" charset="0"/>
                  </a:rPr>
                  <a:t>Updating estimates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𝑑𝑒𝑡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𝑟𝑎𝑛</m:t>
                        </m:r>
                      </m:sup>
                    </m:sSup>
                  </m:oMath>
                </a14:m>
                <a:r>
                  <a:rPr lang="en-US" sz="1600" dirty="0">
                    <a:latin typeface="Cambria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𝑖𝑛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883" name="TextBox 8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58" y="18066918"/>
                <a:ext cx="1905651" cy="606448"/>
              </a:xfrm>
              <a:prstGeom prst="rect">
                <a:avLst/>
              </a:prstGeom>
              <a:blipFill rotWithShape="1">
                <a:blip r:embed="rId112"/>
                <a:stretch>
                  <a:fillRect t="-6061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4" name="Овал 883"/>
          <p:cNvSpPr/>
          <p:nvPr/>
        </p:nvSpPr>
        <p:spPr bwMode="auto">
          <a:xfrm>
            <a:off x="1693932" y="17835046"/>
            <a:ext cx="1995069" cy="719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438" name="Овал 1437"/>
          <p:cNvSpPr/>
          <p:nvPr/>
        </p:nvSpPr>
        <p:spPr bwMode="auto">
          <a:xfrm>
            <a:off x="3747493" y="18018097"/>
            <a:ext cx="2120263" cy="7463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444" name="Прямоугольник с одним скругленным углом 1443"/>
          <p:cNvSpPr/>
          <p:nvPr/>
        </p:nvSpPr>
        <p:spPr bwMode="auto">
          <a:xfrm flipH="1" flipV="1">
            <a:off x="310232" y="19253819"/>
            <a:ext cx="6664997" cy="3469027"/>
          </a:xfrm>
          <a:prstGeom prst="round1Rect">
            <a:avLst>
              <a:gd name="adj" fmla="val 5491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886" name="Стрелка вверх 885"/>
          <p:cNvSpPr/>
          <p:nvPr/>
        </p:nvSpPr>
        <p:spPr bwMode="auto">
          <a:xfrm rot="9848849">
            <a:off x="3145870" y="18554350"/>
            <a:ext cx="243049" cy="377112"/>
          </a:xfrm>
          <a:prstGeom prst="upArrow">
            <a:avLst/>
          </a:prstGeom>
          <a:gradFill flip="none" rotWithShape="1">
            <a:gsLst>
              <a:gs pos="0">
                <a:srgbClr val="FEEAA0"/>
              </a:gs>
              <a:gs pos="100000">
                <a:srgbClr val="FE9802"/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446" name="Стрелка вверх 1445"/>
          <p:cNvSpPr/>
          <p:nvPr/>
        </p:nvSpPr>
        <p:spPr bwMode="auto">
          <a:xfrm rot="13007066">
            <a:off x="3599912" y="18561424"/>
            <a:ext cx="243049" cy="377112"/>
          </a:xfrm>
          <a:prstGeom prst="upArrow">
            <a:avLst/>
          </a:prstGeom>
          <a:gradFill flip="none" rotWithShape="1">
            <a:gsLst>
              <a:gs pos="0">
                <a:srgbClr val="FEEAA0"/>
              </a:gs>
              <a:gs pos="100000">
                <a:srgbClr val="FE9802"/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7" name="TextBox 1446"/>
              <p:cNvSpPr txBox="1"/>
              <p:nvPr/>
            </p:nvSpPr>
            <p:spPr>
              <a:xfrm>
                <a:off x="4725432" y="15014075"/>
                <a:ext cx="2063397" cy="77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" pitchFamily="18" charset="0"/>
                  </a:rPr>
                  <a:t>Setting reservation period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𝑟𝑒𝑠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,∗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found by the algorithm</a:t>
                </a:r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447" name="TextBox 14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2" y="15014075"/>
                <a:ext cx="2063397" cy="779252"/>
              </a:xfrm>
              <a:prstGeom prst="rect">
                <a:avLst/>
              </a:prstGeom>
              <a:blipFill rotWithShape="1">
                <a:blip r:embed="rId113"/>
                <a:stretch>
                  <a:fillRect t="-4688" b="-8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9" name="Скругленная соединительная линия 888"/>
          <p:cNvCxnSpPr>
            <a:stCxn id="1447" idx="2"/>
          </p:cNvCxnSpPr>
          <p:nvPr/>
        </p:nvCxnSpPr>
        <p:spPr bwMode="auto">
          <a:xfrm rot="5400000">
            <a:off x="4688716" y="15822590"/>
            <a:ext cx="1097678" cy="1039153"/>
          </a:xfrm>
          <a:prstGeom prst="curvedConnector3">
            <a:avLst>
              <a:gd name="adj1" fmla="val 32645"/>
            </a:avLst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2" name="Скругленная соединительная линия 891"/>
          <p:cNvCxnSpPr>
            <a:stCxn id="1447" idx="2"/>
          </p:cNvCxnSpPr>
          <p:nvPr/>
        </p:nvCxnSpPr>
        <p:spPr bwMode="auto">
          <a:xfrm rot="16200000" flipH="1">
            <a:off x="5716718" y="15833739"/>
            <a:ext cx="1081925" cy="1001099"/>
          </a:xfrm>
          <a:prstGeom prst="curvedConnector3">
            <a:avLst>
              <a:gd name="adj1" fmla="val 32393"/>
            </a:avLst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92548" y="23548542"/>
            <a:ext cx="553990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A real video flow </a:t>
            </a:r>
            <a:r>
              <a:rPr lang="en-US" sz="1600" dirty="0" smtClean="0">
                <a:latin typeface="Cambria" pitchFamily="18" charset="0"/>
              </a:rPr>
              <a:t>corresponding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smtClean="0">
                <a:latin typeface="Cambria" pitchFamily="18" charset="0"/>
              </a:rPr>
              <a:t>to </a:t>
            </a:r>
            <a:r>
              <a:rPr lang="en-US" sz="1600" dirty="0">
                <a:latin typeface="Cambria" pitchFamily="18" charset="0"/>
              </a:rPr>
              <a:t>“Dallas” serial is streamed </a:t>
            </a:r>
            <a:r>
              <a:rPr lang="en-US" sz="1600" dirty="0" smtClean="0">
                <a:latin typeface="Cambria" pitchFamily="18" charset="0"/>
              </a:rPr>
              <a:t>using the </a:t>
            </a:r>
            <a:r>
              <a:rPr lang="en-US" sz="1600" dirty="0">
                <a:latin typeface="Cambria" pitchFamily="18" charset="0"/>
              </a:rPr>
              <a:t>proposed </a:t>
            </a:r>
            <a:r>
              <a:rPr lang="en-US" sz="1600" dirty="0" smtClean="0">
                <a:latin typeface="Cambria" pitchFamily="18" charset="0"/>
              </a:rPr>
              <a:t>algorithm with </a:t>
            </a:r>
            <a:r>
              <a:rPr lang="en-US" sz="1600" dirty="0">
                <a:latin typeface="Cambria" pitchFamily="18" charset="0"/>
              </a:rPr>
              <a:t>the following </a:t>
            </a:r>
            <a:r>
              <a:rPr lang="en-US" sz="1600" dirty="0" smtClean="0">
                <a:latin typeface="Cambria" pitchFamily="18" charset="0"/>
              </a:rPr>
              <a:t>parameters:</a:t>
            </a:r>
            <a:endParaRPr lang="en-US" sz="16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1909" y="24123822"/>
                <a:ext cx="5601996" cy="50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𝑖𝑛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=40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ms</m:t>
                    </m:r>
                    <m:r>
                      <a:rPr lang="en-US" sz="1400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𝑄𝑜𝑆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ms</m:t>
                    </m:r>
                    <m:r>
                      <a:rPr lang="en-US" sz="1400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𝑃𝐿𝑅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𝑄𝑜𝑆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=0.001,  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𝑑𝑒𝑡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=0.05, 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𝑟𝑎𝑛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=0.3</m:t>
                    </m:r>
                  </m:oMath>
                </a14:m>
                <a:r>
                  <a:rPr lang="en-US" sz="14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1400" b="0" i="1" dirty="0" smtClean="0">
                            <a:latin typeface="Cambria Math"/>
                          </a:rPr>
                          <m:t>𝑑𝑒𝑡</m:t>
                        </m:r>
                      </m:sup>
                    </m:sSup>
                    <m:r>
                      <a:rPr lang="en-US" sz="1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1400" b="0" i="1" dirty="0" smtClean="0">
                            <a:latin typeface="Cambria Math"/>
                          </a:rPr>
                          <m:t>𝑟𝑎𝑛</m:t>
                        </m:r>
                      </m:sup>
                    </m:sSup>
                    <m:r>
                      <a:rPr lang="en-US" sz="1400" b="0" i="1" dirty="0" smtClean="0">
                        <a:latin typeface="Cambria Math"/>
                      </a:rPr>
                      <m:t>=120 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/>
                      </a:rPr>
                      <m:t>us</m:t>
                    </m:r>
                    <m:r>
                      <a:rPr lang="en-US" sz="1400" b="0" i="1" dirty="0" smtClean="0">
                        <a:latin typeface="Cambria Math"/>
                      </a:rPr>
                      <m:t>,  </m:t>
                    </m:r>
                    <m:f>
                      <m:fPr>
                        <m:type m:val="lin"/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400" b="0" i="1" dirty="0" smtClean="0">
                            <a:latin typeface="Cambria Math"/>
                          </a:rPr>
                          <m:t>λ</m:t>
                        </m:r>
                      </m:den>
                    </m:f>
                    <m:r>
                      <a:rPr lang="en-US" sz="1400" b="0" i="1" dirty="0" smtClean="0">
                        <a:latin typeface="Cambria Math"/>
                      </a:rPr>
                      <m:t>=650 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/>
                      </a:rPr>
                      <m:t>us</m:t>
                    </m:r>
                    <m:r>
                      <a:rPr lang="en-US" sz="1400" b="0" i="1" dirty="0" smtClean="0">
                        <a:latin typeface="Cambria Math"/>
                      </a:rPr>
                      <m:t>,  </m:t>
                    </m:r>
                    <m:r>
                      <a:rPr lang="en-US" sz="1400" i="1" dirty="0" smtClean="0">
                        <a:latin typeface="Cambria Math"/>
                      </a:rPr>
                      <m:t>𝑊</m:t>
                    </m:r>
                    <m:r>
                      <a:rPr lang="en-US" sz="1400" i="1" dirty="0" smtClean="0">
                        <a:latin typeface="Cambria Math"/>
                      </a:rPr>
                      <m:t> = 2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sz="14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1400" i="1" dirty="0" smtClean="0">
                        <a:latin typeface="Cambria Math"/>
                      </a:rPr>
                      <m:t>𝛼</m:t>
                    </m:r>
                    <m:r>
                      <a:rPr lang="en-US" sz="1400" i="1" dirty="0" smtClean="0">
                        <a:latin typeface="Cambria Math"/>
                      </a:rPr>
                      <m:t> = 0.99</m:t>
                    </m:r>
                  </m:oMath>
                </a14:m>
                <a:endParaRPr lang="en-US" sz="1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09" y="24123822"/>
                <a:ext cx="5601996" cy="503023"/>
              </a:xfrm>
              <a:prstGeom prst="rect">
                <a:avLst/>
              </a:prstGeom>
              <a:blipFill rotWithShape="1">
                <a:blip r:embed="rId114"/>
                <a:stretch>
                  <a:fillRect t="-18072" r="-653" b="-93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5" name="Прямая со стрелкой 784"/>
          <p:cNvCxnSpPr/>
          <p:nvPr/>
        </p:nvCxnSpPr>
        <p:spPr>
          <a:xfrm>
            <a:off x="9820904" y="25294525"/>
            <a:ext cx="496989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Прямая со стрелкой 786"/>
          <p:cNvCxnSpPr/>
          <p:nvPr/>
        </p:nvCxnSpPr>
        <p:spPr>
          <a:xfrm flipH="1">
            <a:off x="10110990" y="24979993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Прямая со стрелкой 789"/>
          <p:cNvCxnSpPr/>
          <p:nvPr/>
        </p:nvCxnSpPr>
        <p:spPr>
          <a:xfrm flipH="1">
            <a:off x="10537907" y="24988558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10416967" y="24709163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793" name="Прямоугольник 792"/>
          <p:cNvSpPr/>
          <p:nvPr/>
        </p:nvSpPr>
        <p:spPr>
          <a:xfrm>
            <a:off x="10416967" y="24566633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795" name="Прямоугольник 794"/>
          <p:cNvSpPr/>
          <p:nvPr/>
        </p:nvSpPr>
        <p:spPr>
          <a:xfrm>
            <a:off x="9987359" y="2485550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796" name="Прямоугольник 795"/>
          <p:cNvSpPr/>
          <p:nvPr/>
        </p:nvSpPr>
        <p:spPr>
          <a:xfrm>
            <a:off x="10415877" y="2485340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798" name="Прямоугольник 797"/>
          <p:cNvSpPr/>
          <p:nvPr/>
        </p:nvSpPr>
        <p:spPr>
          <a:xfrm>
            <a:off x="9987359" y="2485550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799" name="Прямоугольник 798"/>
          <p:cNvSpPr/>
          <p:nvPr/>
        </p:nvSpPr>
        <p:spPr>
          <a:xfrm>
            <a:off x="9987094" y="2471255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6" name="Прямая со стрелкой 805"/>
          <p:cNvCxnSpPr/>
          <p:nvPr/>
        </p:nvCxnSpPr>
        <p:spPr>
          <a:xfrm flipH="1">
            <a:off x="11318777" y="24999011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Прямая со стрелкой 806"/>
          <p:cNvCxnSpPr/>
          <p:nvPr/>
        </p:nvCxnSpPr>
        <p:spPr>
          <a:xfrm flipH="1">
            <a:off x="11676118" y="24992853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Прямая со стрелкой 808"/>
          <p:cNvCxnSpPr/>
          <p:nvPr/>
        </p:nvCxnSpPr>
        <p:spPr>
          <a:xfrm flipH="1">
            <a:off x="12050186" y="24991867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Прямая со стрелкой 811"/>
          <p:cNvCxnSpPr/>
          <p:nvPr/>
        </p:nvCxnSpPr>
        <p:spPr>
          <a:xfrm flipH="1">
            <a:off x="10946384" y="24986225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Прямоугольник 813"/>
          <p:cNvSpPr/>
          <p:nvPr/>
        </p:nvSpPr>
        <p:spPr>
          <a:xfrm>
            <a:off x="11197669" y="24589422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16" name="Прямоугольник 815"/>
          <p:cNvSpPr/>
          <p:nvPr/>
        </p:nvSpPr>
        <p:spPr>
          <a:xfrm>
            <a:off x="10817446" y="2486114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18" name="Прямоугольник 817"/>
          <p:cNvSpPr/>
          <p:nvPr/>
        </p:nvSpPr>
        <p:spPr>
          <a:xfrm>
            <a:off x="11195146" y="2487452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22" name="Прямоугольник 821"/>
          <p:cNvSpPr/>
          <p:nvPr/>
        </p:nvSpPr>
        <p:spPr>
          <a:xfrm>
            <a:off x="11921248" y="24862457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23" name="Прямоугольник 822"/>
          <p:cNvSpPr/>
          <p:nvPr/>
        </p:nvSpPr>
        <p:spPr>
          <a:xfrm>
            <a:off x="11554088" y="2485770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24" name="Прямоугольник 823"/>
          <p:cNvSpPr/>
          <p:nvPr/>
        </p:nvSpPr>
        <p:spPr>
          <a:xfrm>
            <a:off x="10817446" y="2486114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25" name="Прямоугольник 824"/>
          <p:cNvSpPr/>
          <p:nvPr/>
        </p:nvSpPr>
        <p:spPr>
          <a:xfrm>
            <a:off x="11195146" y="2487452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26" name="Прямоугольник 825"/>
          <p:cNvSpPr/>
          <p:nvPr/>
        </p:nvSpPr>
        <p:spPr>
          <a:xfrm>
            <a:off x="11921248" y="24862457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28" name="Прямоугольник 827"/>
          <p:cNvSpPr/>
          <p:nvPr/>
        </p:nvSpPr>
        <p:spPr>
          <a:xfrm>
            <a:off x="11194881" y="2473157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31" name="Прямоугольник 830"/>
          <p:cNvSpPr/>
          <p:nvPr/>
        </p:nvSpPr>
        <p:spPr>
          <a:xfrm>
            <a:off x="10817446" y="2471595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33" name="Прямоугольник 832"/>
          <p:cNvSpPr/>
          <p:nvPr/>
        </p:nvSpPr>
        <p:spPr>
          <a:xfrm>
            <a:off x="11921583" y="24581453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34" name="Прямоугольник 833"/>
          <p:cNvSpPr/>
          <p:nvPr/>
        </p:nvSpPr>
        <p:spPr>
          <a:xfrm>
            <a:off x="11921583" y="24437768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46" name="Прямоугольник 845"/>
          <p:cNvSpPr/>
          <p:nvPr/>
        </p:nvSpPr>
        <p:spPr>
          <a:xfrm>
            <a:off x="11921248" y="24717609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7" name="Прямая со стрелкой 846"/>
          <p:cNvCxnSpPr/>
          <p:nvPr/>
        </p:nvCxnSpPr>
        <p:spPr>
          <a:xfrm flipH="1">
            <a:off x="12382022" y="24999321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" name="Прямоугольник 847"/>
          <p:cNvSpPr/>
          <p:nvPr/>
        </p:nvSpPr>
        <p:spPr>
          <a:xfrm>
            <a:off x="12259992" y="24864171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2" name="Прямая со стрелкой 851"/>
          <p:cNvCxnSpPr/>
          <p:nvPr/>
        </p:nvCxnSpPr>
        <p:spPr>
          <a:xfrm flipH="1">
            <a:off x="12767749" y="24997343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Прямая со стрелкой 852"/>
          <p:cNvCxnSpPr/>
          <p:nvPr/>
        </p:nvCxnSpPr>
        <p:spPr>
          <a:xfrm flipH="1">
            <a:off x="13194666" y="25005908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12644118" y="2487285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65" name="Прямоугольник 864"/>
          <p:cNvSpPr/>
          <p:nvPr/>
        </p:nvSpPr>
        <p:spPr>
          <a:xfrm>
            <a:off x="13072636" y="2487075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66" name="Прямоугольник 865"/>
          <p:cNvSpPr/>
          <p:nvPr/>
        </p:nvSpPr>
        <p:spPr>
          <a:xfrm>
            <a:off x="12644118" y="2487285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67" name="Прямоугольник 866"/>
          <p:cNvSpPr/>
          <p:nvPr/>
        </p:nvSpPr>
        <p:spPr>
          <a:xfrm>
            <a:off x="12643853" y="2472990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8" name="Прямая со стрелкой 867"/>
          <p:cNvCxnSpPr/>
          <p:nvPr/>
        </p:nvCxnSpPr>
        <p:spPr>
          <a:xfrm flipH="1">
            <a:off x="13975536" y="25016361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Прямая со стрелкой 868"/>
          <p:cNvCxnSpPr/>
          <p:nvPr/>
        </p:nvCxnSpPr>
        <p:spPr>
          <a:xfrm flipH="1">
            <a:off x="14332877" y="25010203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Прямая со стрелкой 871"/>
          <p:cNvCxnSpPr/>
          <p:nvPr/>
        </p:nvCxnSpPr>
        <p:spPr>
          <a:xfrm flipH="1">
            <a:off x="13603143" y="25003575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Прямоугольник 876"/>
          <p:cNvSpPr/>
          <p:nvPr/>
        </p:nvSpPr>
        <p:spPr>
          <a:xfrm>
            <a:off x="13474205" y="2487849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79" name="Прямоугольник 878"/>
          <p:cNvSpPr/>
          <p:nvPr/>
        </p:nvSpPr>
        <p:spPr>
          <a:xfrm>
            <a:off x="13851905" y="2489187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85" name="Прямоугольник 884"/>
          <p:cNvSpPr/>
          <p:nvPr/>
        </p:nvSpPr>
        <p:spPr>
          <a:xfrm>
            <a:off x="14210847" y="2487505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87" name="Прямоугольник 886"/>
          <p:cNvSpPr/>
          <p:nvPr/>
        </p:nvSpPr>
        <p:spPr>
          <a:xfrm>
            <a:off x="13474205" y="2487849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88" name="Прямоугольник 887"/>
          <p:cNvSpPr/>
          <p:nvPr/>
        </p:nvSpPr>
        <p:spPr>
          <a:xfrm>
            <a:off x="13851905" y="2489187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93" name="Прямоугольник 892"/>
          <p:cNvSpPr/>
          <p:nvPr/>
        </p:nvSpPr>
        <p:spPr>
          <a:xfrm>
            <a:off x="13851640" y="2474892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94" name="Прямоугольник 893"/>
          <p:cNvSpPr/>
          <p:nvPr/>
        </p:nvSpPr>
        <p:spPr>
          <a:xfrm>
            <a:off x="13474205" y="2473330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895" name="Прямоугольник 894"/>
          <p:cNvSpPr/>
          <p:nvPr/>
        </p:nvSpPr>
        <p:spPr>
          <a:xfrm>
            <a:off x="13474205" y="24734805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03" name="Прямоугольник 902"/>
          <p:cNvSpPr/>
          <p:nvPr/>
        </p:nvSpPr>
        <p:spPr>
          <a:xfrm>
            <a:off x="11921583" y="24294777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04" name="Прямоугольник 903"/>
          <p:cNvSpPr/>
          <p:nvPr/>
        </p:nvSpPr>
        <p:spPr>
          <a:xfrm>
            <a:off x="11921583" y="24151092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05" name="Прямоугольник 904"/>
          <p:cNvSpPr/>
          <p:nvPr/>
        </p:nvSpPr>
        <p:spPr>
          <a:xfrm>
            <a:off x="12259992" y="24725138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06" name="Прямоугольник 905"/>
          <p:cNvSpPr/>
          <p:nvPr/>
        </p:nvSpPr>
        <p:spPr>
          <a:xfrm>
            <a:off x="12259992" y="24581453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08" name="Прямоугольник 907"/>
          <p:cNvSpPr/>
          <p:nvPr/>
        </p:nvSpPr>
        <p:spPr>
          <a:xfrm>
            <a:off x="12259992" y="2444029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09" name="Прямоугольник 908"/>
          <p:cNvSpPr/>
          <p:nvPr/>
        </p:nvSpPr>
        <p:spPr>
          <a:xfrm>
            <a:off x="12259992" y="24301265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0" name="Прямоугольник 909"/>
          <p:cNvSpPr/>
          <p:nvPr/>
        </p:nvSpPr>
        <p:spPr>
          <a:xfrm>
            <a:off x="12259992" y="24157580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1" name="Прямоугольник 910"/>
          <p:cNvSpPr/>
          <p:nvPr/>
        </p:nvSpPr>
        <p:spPr>
          <a:xfrm>
            <a:off x="12258652" y="24007407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2" name="Прямоугольник 911"/>
          <p:cNvSpPr/>
          <p:nvPr/>
        </p:nvSpPr>
        <p:spPr>
          <a:xfrm>
            <a:off x="12258652" y="24007407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3" name="Прямоугольник 912"/>
          <p:cNvSpPr/>
          <p:nvPr/>
        </p:nvSpPr>
        <p:spPr>
          <a:xfrm>
            <a:off x="12258387" y="23864455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5" name="Прямоугольник 914"/>
          <p:cNvSpPr/>
          <p:nvPr/>
        </p:nvSpPr>
        <p:spPr>
          <a:xfrm>
            <a:off x="12645457" y="24590168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6" name="Прямоугольник 915"/>
          <p:cNvSpPr/>
          <p:nvPr/>
        </p:nvSpPr>
        <p:spPr>
          <a:xfrm>
            <a:off x="12645457" y="24447177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7" name="Прямоугольник 916"/>
          <p:cNvSpPr/>
          <p:nvPr/>
        </p:nvSpPr>
        <p:spPr>
          <a:xfrm>
            <a:off x="12645457" y="24303492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8" name="Прямоугольник 917"/>
          <p:cNvSpPr/>
          <p:nvPr/>
        </p:nvSpPr>
        <p:spPr>
          <a:xfrm>
            <a:off x="13075423" y="24441835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19" name="Прямоугольник 918"/>
          <p:cNvSpPr/>
          <p:nvPr/>
        </p:nvSpPr>
        <p:spPr>
          <a:xfrm>
            <a:off x="13072900" y="24726935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20" name="Прямоугольник 919"/>
          <p:cNvSpPr/>
          <p:nvPr/>
        </p:nvSpPr>
        <p:spPr>
          <a:xfrm>
            <a:off x="13072900" y="24726935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21" name="Прямоугольник 920"/>
          <p:cNvSpPr/>
          <p:nvPr/>
        </p:nvSpPr>
        <p:spPr>
          <a:xfrm>
            <a:off x="13072635" y="2458398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22" name="Прямоугольник 921"/>
          <p:cNvSpPr/>
          <p:nvPr/>
        </p:nvSpPr>
        <p:spPr>
          <a:xfrm>
            <a:off x="13081988" y="24018392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23" name="Прямоугольник 922"/>
          <p:cNvSpPr/>
          <p:nvPr/>
        </p:nvSpPr>
        <p:spPr>
          <a:xfrm>
            <a:off x="13079465" y="2430349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26" name="Прямоугольник 925"/>
          <p:cNvSpPr/>
          <p:nvPr/>
        </p:nvSpPr>
        <p:spPr>
          <a:xfrm>
            <a:off x="13079465" y="2430349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27" name="Прямоугольник 926"/>
          <p:cNvSpPr/>
          <p:nvPr/>
        </p:nvSpPr>
        <p:spPr>
          <a:xfrm>
            <a:off x="13079200" y="24160540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0" name="Прямая соединительная линия 929"/>
          <p:cNvCxnSpPr/>
          <p:nvPr/>
        </p:nvCxnSpPr>
        <p:spPr bwMode="auto">
          <a:xfrm>
            <a:off x="14529623" y="24559252"/>
            <a:ext cx="1" cy="73432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" name="Прямая соединительная линия 930"/>
          <p:cNvCxnSpPr/>
          <p:nvPr/>
        </p:nvCxnSpPr>
        <p:spPr bwMode="auto">
          <a:xfrm>
            <a:off x="9931480" y="24568850"/>
            <a:ext cx="1" cy="73432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6" name="Правая фигурная скобка 1375"/>
          <p:cNvSpPr/>
          <p:nvPr/>
        </p:nvSpPr>
        <p:spPr bwMode="auto">
          <a:xfrm rot="16200000">
            <a:off x="12201986" y="21501518"/>
            <a:ext cx="127732" cy="4598142"/>
          </a:xfrm>
          <a:prstGeom prst="rightBrace">
            <a:avLst>
              <a:gd name="adj1" fmla="val 5461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7" name="TextBox 1376"/>
              <p:cNvSpPr txBox="1"/>
              <p:nvPr/>
            </p:nvSpPr>
            <p:spPr>
              <a:xfrm>
                <a:off x="11816775" y="23494482"/>
                <a:ext cx="1090555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Window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77" name="TextBox 1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775" y="23494482"/>
                <a:ext cx="1090555" cy="321306"/>
              </a:xfrm>
              <a:prstGeom prst="rect">
                <a:avLst/>
              </a:prstGeom>
              <a:blipFill rotWithShape="1">
                <a:blip r:embed="rId115"/>
                <a:stretch>
                  <a:fillRect l="-2793" t="-11321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2" name="Правая фигурная скобка 931"/>
          <p:cNvSpPr/>
          <p:nvPr/>
        </p:nvSpPr>
        <p:spPr bwMode="auto">
          <a:xfrm rot="16200000" flipH="1">
            <a:off x="12532253" y="24599545"/>
            <a:ext cx="144016" cy="1583707"/>
          </a:xfrm>
          <a:prstGeom prst="rightBrace">
            <a:avLst>
              <a:gd name="adj1" fmla="val 5461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933" name="TextBox 932"/>
          <p:cNvSpPr txBox="1"/>
          <p:nvPr/>
        </p:nvSpPr>
        <p:spPr>
          <a:xfrm>
            <a:off x="11967484" y="25403480"/>
            <a:ext cx="1273554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Packet burst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378" name="Стрелка вниз 1377"/>
          <p:cNvSpPr/>
          <p:nvPr/>
        </p:nvSpPr>
        <p:spPr bwMode="auto">
          <a:xfrm>
            <a:off x="12513991" y="25676800"/>
            <a:ext cx="155095" cy="144016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7" name="TextBox 936"/>
              <p:cNvSpPr txBox="1"/>
              <p:nvPr/>
            </p:nvSpPr>
            <p:spPr>
              <a:xfrm>
                <a:off x="10611273" y="25807395"/>
                <a:ext cx="3769943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FF0000"/>
                    </a:solidFill>
                    <a:latin typeface="Cambria" pitchFamily="18" charset="0"/>
                  </a:rPr>
                  <a:t>QoS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" pitchFamily="18" charset="0"/>
                  </a:rPr>
                  <a:t> requirements violation in window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Cambria" pitchFamily="18" charset="0"/>
                  </a:rPr>
                  <a:t>!</a:t>
                </a:r>
                <a:endParaRPr lang="en-US" sz="1600" dirty="0">
                  <a:solidFill>
                    <a:srgbClr val="FF0000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37" name="TextBox 9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273" y="25807395"/>
                <a:ext cx="3769943" cy="321306"/>
              </a:xfrm>
              <a:prstGeom prst="rect">
                <a:avLst/>
              </a:prstGeom>
              <a:blipFill rotWithShape="1">
                <a:blip r:embed="rId116"/>
                <a:stretch>
                  <a:fillRect l="-971" t="-11321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9" name="Прямая со стрелкой 938"/>
          <p:cNvCxnSpPr/>
          <p:nvPr/>
        </p:nvCxnSpPr>
        <p:spPr>
          <a:xfrm flipV="1">
            <a:off x="10372331" y="28123618"/>
            <a:ext cx="2560756" cy="12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Прямая со стрелкой 953"/>
          <p:cNvCxnSpPr/>
          <p:nvPr/>
        </p:nvCxnSpPr>
        <p:spPr>
          <a:xfrm flipH="1">
            <a:off x="10643400" y="27829664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Прямая со стрелкой 954"/>
          <p:cNvCxnSpPr/>
          <p:nvPr/>
        </p:nvCxnSpPr>
        <p:spPr>
          <a:xfrm flipH="1">
            <a:off x="11017468" y="27828678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0" name="Прямоугольник 959"/>
          <p:cNvSpPr/>
          <p:nvPr/>
        </p:nvSpPr>
        <p:spPr>
          <a:xfrm>
            <a:off x="10888530" y="2769926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61" name="Прямоугольник 960"/>
          <p:cNvSpPr/>
          <p:nvPr/>
        </p:nvSpPr>
        <p:spPr>
          <a:xfrm>
            <a:off x="10521370" y="2769451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72" name="Прямоугольник 971"/>
          <p:cNvSpPr/>
          <p:nvPr/>
        </p:nvSpPr>
        <p:spPr>
          <a:xfrm>
            <a:off x="10888530" y="27699268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75" name="Прямоугольник 974"/>
          <p:cNvSpPr/>
          <p:nvPr/>
        </p:nvSpPr>
        <p:spPr>
          <a:xfrm>
            <a:off x="10888530" y="2741826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76" name="Прямоугольник 975"/>
          <p:cNvSpPr/>
          <p:nvPr/>
        </p:nvSpPr>
        <p:spPr>
          <a:xfrm>
            <a:off x="10888530" y="27274579"/>
            <a:ext cx="257893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77" name="Прямоугольник 976"/>
          <p:cNvSpPr/>
          <p:nvPr/>
        </p:nvSpPr>
        <p:spPr>
          <a:xfrm>
            <a:off x="10888530" y="27554420"/>
            <a:ext cx="257893" cy="145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8" name="Прямая со стрелкой 977"/>
          <p:cNvCxnSpPr/>
          <p:nvPr/>
        </p:nvCxnSpPr>
        <p:spPr>
          <a:xfrm flipH="1">
            <a:off x="11349304" y="27836132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Прямоугольник 978"/>
          <p:cNvSpPr/>
          <p:nvPr/>
        </p:nvSpPr>
        <p:spPr>
          <a:xfrm>
            <a:off x="11227274" y="27700982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0" name="Прямая со стрелкой 979"/>
          <p:cNvCxnSpPr/>
          <p:nvPr/>
        </p:nvCxnSpPr>
        <p:spPr>
          <a:xfrm flipH="1">
            <a:off x="11735031" y="27834154"/>
            <a:ext cx="1958" cy="2894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Прямая со стрелкой 980"/>
          <p:cNvCxnSpPr/>
          <p:nvPr/>
        </p:nvCxnSpPr>
        <p:spPr>
          <a:xfrm flipH="1">
            <a:off x="12161948" y="27842719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Прямоугольник 981"/>
          <p:cNvSpPr/>
          <p:nvPr/>
        </p:nvSpPr>
        <p:spPr>
          <a:xfrm>
            <a:off x="11611587" y="27700525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84" name="Прямоугольник 983"/>
          <p:cNvSpPr/>
          <p:nvPr/>
        </p:nvSpPr>
        <p:spPr>
          <a:xfrm>
            <a:off x="12039918" y="27707569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85" name="Прямоугольник 984"/>
          <p:cNvSpPr/>
          <p:nvPr/>
        </p:nvSpPr>
        <p:spPr>
          <a:xfrm>
            <a:off x="11611587" y="27700525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86" name="Прямоугольник 985"/>
          <p:cNvSpPr/>
          <p:nvPr/>
        </p:nvSpPr>
        <p:spPr>
          <a:xfrm>
            <a:off x="11611322" y="27557573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9" name="Прямая со стрелкой 988"/>
          <p:cNvCxnSpPr/>
          <p:nvPr/>
        </p:nvCxnSpPr>
        <p:spPr>
          <a:xfrm flipH="1">
            <a:off x="12570425" y="27840386"/>
            <a:ext cx="8" cy="2952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/>
          <p:cNvSpPr/>
          <p:nvPr/>
        </p:nvSpPr>
        <p:spPr>
          <a:xfrm>
            <a:off x="12441487" y="27715301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94" name="Прямоугольник 993"/>
          <p:cNvSpPr/>
          <p:nvPr/>
        </p:nvSpPr>
        <p:spPr>
          <a:xfrm>
            <a:off x="12441487" y="27715301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97" name="Прямоугольник 996"/>
          <p:cNvSpPr/>
          <p:nvPr/>
        </p:nvSpPr>
        <p:spPr>
          <a:xfrm>
            <a:off x="12441487" y="27570119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98" name="Прямоугольник 997"/>
          <p:cNvSpPr/>
          <p:nvPr/>
        </p:nvSpPr>
        <p:spPr>
          <a:xfrm>
            <a:off x="12441487" y="27571616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99" name="Прямоугольник 998"/>
          <p:cNvSpPr/>
          <p:nvPr/>
        </p:nvSpPr>
        <p:spPr>
          <a:xfrm>
            <a:off x="10888530" y="27131588"/>
            <a:ext cx="257893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01" name="Прямоугольник 1000"/>
          <p:cNvSpPr/>
          <p:nvPr/>
        </p:nvSpPr>
        <p:spPr>
          <a:xfrm>
            <a:off x="10888530" y="26987903"/>
            <a:ext cx="257893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03" name="Прямоугольник 1002"/>
          <p:cNvSpPr/>
          <p:nvPr/>
        </p:nvSpPr>
        <p:spPr>
          <a:xfrm>
            <a:off x="11227274" y="27561949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04" name="Прямоугольник 1003"/>
          <p:cNvSpPr/>
          <p:nvPr/>
        </p:nvSpPr>
        <p:spPr>
          <a:xfrm>
            <a:off x="11227274" y="27418264"/>
            <a:ext cx="255214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05" name="Прямоугольник 1004"/>
          <p:cNvSpPr/>
          <p:nvPr/>
        </p:nvSpPr>
        <p:spPr>
          <a:xfrm>
            <a:off x="11227274" y="27277109"/>
            <a:ext cx="257893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06" name="Прямоугольник 1005"/>
          <p:cNvSpPr/>
          <p:nvPr/>
        </p:nvSpPr>
        <p:spPr>
          <a:xfrm>
            <a:off x="11227274" y="27138076"/>
            <a:ext cx="255214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07" name="Прямоугольник 1006"/>
          <p:cNvSpPr/>
          <p:nvPr/>
        </p:nvSpPr>
        <p:spPr>
          <a:xfrm>
            <a:off x="11227274" y="26994391"/>
            <a:ext cx="255214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08" name="Прямоугольник 1007"/>
          <p:cNvSpPr/>
          <p:nvPr/>
        </p:nvSpPr>
        <p:spPr>
          <a:xfrm>
            <a:off x="11225934" y="26844218"/>
            <a:ext cx="257893" cy="150173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10" name="Прямоугольник 1009"/>
          <p:cNvSpPr/>
          <p:nvPr/>
        </p:nvSpPr>
        <p:spPr>
          <a:xfrm>
            <a:off x="11225669" y="26701266"/>
            <a:ext cx="257893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11" name="Прямоугольник 1010"/>
          <p:cNvSpPr/>
          <p:nvPr/>
        </p:nvSpPr>
        <p:spPr>
          <a:xfrm>
            <a:off x="11611321" y="27417839"/>
            <a:ext cx="258345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14" name="Прямоугольник 1013"/>
          <p:cNvSpPr/>
          <p:nvPr/>
        </p:nvSpPr>
        <p:spPr>
          <a:xfrm>
            <a:off x="11611321" y="27274848"/>
            <a:ext cx="258345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15" name="Прямоугольник 1014"/>
          <p:cNvSpPr/>
          <p:nvPr/>
        </p:nvSpPr>
        <p:spPr>
          <a:xfrm>
            <a:off x="11611321" y="27131163"/>
            <a:ext cx="258345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16" name="Прямоугольник 1015"/>
          <p:cNvSpPr/>
          <p:nvPr/>
        </p:nvSpPr>
        <p:spPr>
          <a:xfrm>
            <a:off x="12039917" y="27278646"/>
            <a:ext cx="257893" cy="145919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17" name="Прямоугольник 1016"/>
          <p:cNvSpPr/>
          <p:nvPr/>
        </p:nvSpPr>
        <p:spPr>
          <a:xfrm>
            <a:off x="12040182" y="27563746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18" name="Прямоугольник 1017"/>
          <p:cNvSpPr/>
          <p:nvPr/>
        </p:nvSpPr>
        <p:spPr>
          <a:xfrm>
            <a:off x="12040182" y="27563746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19" name="Прямоугольник 1018"/>
          <p:cNvSpPr/>
          <p:nvPr/>
        </p:nvSpPr>
        <p:spPr>
          <a:xfrm>
            <a:off x="12039917" y="27420794"/>
            <a:ext cx="257893" cy="14368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20" name="Прямоугольник 1019"/>
          <p:cNvSpPr/>
          <p:nvPr/>
        </p:nvSpPr>
        <p:spPr>
          <a:xfrm>
            <a:off x="12040183" y="26855203"/>
            <a:ext cx="257628" cy="145919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21" name="Прямоугольник 1020"/>
          <p:cNvSpPr/>
          <p:nvPr/>
        </p:nvSpPr>
        <p:spPr>
          <a:xfrm>
            <a:off x="12039917" y="27140303"/>
            <a:ext cx="257893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23" name="Прямоугольник 1022"/>
          <p:cNvSpPr/>
          <p:nvPr/>
        </p:nvSpPr>
        <p:spPr>
          <a:xfrm>
            <a:off x="12040183" y="26997351"/>
            <a:ext cx="257628" cy="143685"/>
          </a:xfrm>
          <a:prstGeom prst="rect">
            <a:avLst/>
          </a:prstGeom>
          <a:solidFill>
            <a:srgbClr val="B5C6E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Cambria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TextBox 1028"/>
              <p:cNvSpPr txBox="1"/>
              <p:nvPr/>
            </p:nvSpPr>
            <p:spPr>
              <a:xfrm>
                <a:off x="10152379" y="28205244"/>
                <a:ext cx="3561881" cy="38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800" dirty="0" smtClean="0">
                    <a:latin typeface="Cambria" pitchFamily="18" charset="0"/>
                  </a:rPr>
                  <a:t> percentile of distribution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 smtClean="0">
                    <a:latin typeface="Cambria" pitchFamily="18" charset="0"/>
                  </a:rPr>
                  <a:t> </a:t>
                </a:r>
                <a:endParaRPr lang="en-US" sz="1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029" name="Text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379" y="28205244"/>
                <a:ext cx="3561881" cy="387542"/>
              </a:xfrm>
              <a:prstGeom prst="rect">
                <a:avLst/>
              </a:prstGeom>
              <a:blipFill rotWithShape="1">
                <a:blip r:embed="rId117"/>
                <a:stretch>
                  <a:fillRect t="-952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9" name="Дуга 1398"/>
          <p:cNvSpPr/>
          <p:nvPr/>
        </p:nvSpPr>
        <p:spPr bwMode="auto">
          <a:xfrm rot="16200000">
            <a:off x="9787111" y="27568582"/>
            <a:ext cx="986319" cy="704501"/>
          </a:xfrm>
          <a:prstGeom prst="arc">
            <a:avLst>
              <a:gd name="adj1" fmla="val 10539113"/>
              <a:gd name="adj2" fmla="val 2136225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grpSp>
        <p:nvGrpSpPr>
          <p:cNvPr id="1054" name="Группа 1053"/>
          <p:cNvGrpSpPr/>
          <p:nvPr/>
        </p:nvGrpSpPr>
        <p:grpSpPr>
          <a:xfrm rot="16200000">
            <a:off x="14737803" y="27793104"/>
            <a:ext cx="257895" cy="143685"/>
            <a:chOff x="12069386" y="29054364"/>
            <a:chExt cx="257893" cy="143685"/>
          </a:xfrm>
        </p:grpSpPr>
        <p:sp>
          <p:nvSpPr>
            <p:cNvPr id="1057" name="Прямоугольник 1056"/>
            <p:cNvSpPr/>
            <p:nvPr/>
          </p:nvSpPr>
          <p:spPr>
            <a:xfrm>
              <a:off x="12069386" y="29054364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8" name="Прямоугольник 1057"/>
            <p:cNvSpPr/>
            <p:nvPr/>
          </p:nvSpPr>
          <p:spPr>
            <a:xfrm>
              <a:off x="12069386" y="29054364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5" name="Группа 1404"/>
          <p:cNvGrpSpPr/>
          <p:nvPr/>
        </p:nvGrpSpPr>
        <p:grpSpPr>
          <a:xfrm>
            <a:off x="14313348" y="27736000"/>
            <a:ext cx="432552" cy="257895"/>
            <a:chOff x="13194034" y="28916756"/>
            <a:chExt cx="432552" cy="257895"/>
          </a:xfrm>
        </p:grpSpPr>
        <p:sp>
          <p:nvSpPr>
            <p:cNvPr id="1046" name="Прямоугольник 1045"/>
            <p:cNvSpPr/>
            <p:nvPr/>
          </p:nvSpPr>
          <p:spPr>
            <a:xfrm rot="16200000">
              <a:off x="13282112" y="28973862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Прямоугольник 1046"/>
            <p:cNvSpPr/>
            <p:nvPr/>
          </p:nvSpPr>
          <p:spPr>
            <a:xfrm rot="16200000">
              <a:off x="13282112" y="28973862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" name="Прямоугольник 1047"/>
            <p:cNvSpPr/>
            <p:nvPr/>
          </p:nvSpPr>
          <p:spPr>
            <a:xfrm rot="16200000">
              <a:off x="13136930" y="28973862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" name="Прямоугольник 1048"/>
            <p:cNvSpPr/>
            <p:nvPr/>
          </p:nvSpPr>
          <p:spPr>
            <a:xfrm rot="16200000">
              <a:off x="13138427" y="28973862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3" name="Прямоугольник 1062"/>
            <p:cNvSpPr/>
            <p:nvPr/>
          </p:nvSpPr>
          <p:spPr>
            <a:xfrm rot="16200000">
              <a:off x="13425797" y="28973860"/>
              <a:ext cx="257894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4" name="Группа 1063"/>
          <p:cNvGrpSpPr/>
          <p:nvPr/>
        </p:nvGrpSpPr>
        <p:grpSpPr>
          <a:xfrm>
            <a:off x="13833080" y="27736001"/>
            <a:ext cx="432552" cy="257894"/>
            <a:chOff x="13194034" y="28916757"/>
            <a:chExt cx="432552" cy="257894"/>
          </a:xfrm>
        </p:grpSpPr>
        <p:sp>
          <p:nvSpPr>
            <p:cNvPr id="1065" name="Прямоугольник 1064"/>
            <p:cNvSpPr/>
            <p:nvPr/>
          </p:nvSpPr>
          <p:spPr>
            <a:xfrm rot="16200000">
              <a:off x="13282112" y="28973862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" name="Прямоугольник 1065"/>
            <p:cNvSpPr/>
            <p:nvPr/>
          </p:nvSpPr>
          <p:spPr>
            <a:xfrm rot="16200000">
              <a:off x="13282112" y="28973862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7" name="Прямоугольник 1066"/>
            <p:cNvSpPr/>
            <p:nvPr/>
          </p:nvSpPr>
          <p:spPr>
            <a:xfrm rot="16200000">
              <a:off x="13136930" y="28973862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8" name="Прямоугольник 1067"/>
            <p:cNvSpPr/>
            <p:nvPr/>
          </p:nvSpPr>
          <p:spPr>
            <a:xfrm rot="16200000">
              <a:off x="13138427" y="28973862"/>
              <a:ext cx="257893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9" name="Прямоугольник 1068"/>
            <p:cNvSpPr/>
            <p:nvPr/>
          </p:nvSpPr>
          <p:spPr>
            <a:xfrm rot="16200000">
              <a:off x="13425798" y="28973860"/>
              <a:ext cx="257891" cy="1436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3395117" y="26617125"/>
            <a:ext cx="1695675" cy="651238"/>
            <a:chOff x="13395117" y="26540613"/>
            <a:chExt cx="1695675" cy="651238"/>
          </a:xfrm>
        </p:grpSpPr>
        <p:sp>
          <p:nvSpPr>
            <p:cNvPr id="1253" name="TextBox 1252"/>
            <p:cNvSpPr txBox="1"/>
            <p:nvPr/>
          </p:nvSpPr>
          <p:spPr>
            <a:xfrm>
              <a:off x="13395117" y="26540613"/>
              <a:ext cx="1695675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" pitchFamily="18" charset="0"/>
                </a:rPr>
                <a:t>Additional queue</a:t>
              </a:r>
              <a:endParaRPr lang="en-US" sz="1600" dirty="0">
                <a:latin typeface="Cambria" pitchFamily="18" charset="0"/>
              </a:endParaRPr>
            </a:p>
          </p:txBody>
        </p:sp>
        <p:grpSp>
          <p:nvGrpSpPr>
            <p:cNvPr id="1030" name="Группа 1029"/>
            <p:cNvGrpSpPr/>
            <p:nvPr/>
          </p:nvGrpSpPr>
          <p:grpSpPr>
            <a:xfrm rot="16200000">
              <a:off x="14186132" y="26361343"/>
              <a:ext cx="346900" cy="1314115"/>
              <a:chOff x="11172288" y="24476182"/>
              <a:chExt cx="407125" cy="897438"/>
            </a:xfrm>
          </p:grpSpPr>
          <p:cxnSp>
            <p:nvCxnSpPr>
              <p:cNvPr id="1031" name="Прямая соединительная линия 1030"/>
              <p:cNvCxnSpPr/>
              <p:nvPr/>
            </p:nvCxnSpPr>
            <p:spPr bwMode="auto">
              <a:xfrm>
                <a:off x="11172288" y="24476183"/>
                <a:ext cx="1" cy="897437"/>
              </a:xfrm>
              <a:prstGeom prst="line">
                <a:avLst/>
              </a:prstGeom>
              <a:solidFill>
                <a:srgbClr val="00B8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2" name="Прямая соединительная линия 1031"/>
              <p:cNvCxnSpPr/>
              <p:nvPr/>
            </p:nvCxnSpPr>
            <p:spPr bwMode="auto">
              <a:xfrm>
                <a:off x="11579412" y="24476182"/>
                <a:ext cx="1" cy="897437"/>
              </a:xfrm>
              <a:prstGeom prst="line">
                <a:avLst/>
              </a:prstGeom>
              <a:solidFill>
                <a:srgbClr val="00B8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3" name="Прямая соединительная линия 1032"/>
              <p:cNvCxnSpPr/>
              <p:nvPr/>
            </p:nvCxnSpPr>
            <p:spPr bwMode="auto">
              <a:xfrm>
                <a:off x="11172289" y="25373619"/>
                <a:ext cx="407123" cy="0"/>
              </a:xfrm>
              <a:prstGeom prst="line">
                <a:avLst/>
              </a:prstGeom>
              <a:solidFill>
                <a:srgbClr val="00B8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01" name="Группа 1400"/>
            <p:cNvGrpSpPr/>
            <p:nvPr/>
          </p:nvGrpSpPr>
          <p:grpSpPr>
            <a:xfrm rot="16200000">
              <a:off x="14630464" y="26802551"/>
              <a:ext cx="261199" cy="427216"/>
              <a:chOff x="11672509" y="28336414"/>
              <a:chExt cx="261199" cy="427216"/>
            </a:xfrm>
          </p:grpSpPr>
          <p:sp>
            <p:nvSpPr>
              <p:cNvPr id="1035" name="Прямоугольник 1034"/>
              <p:cNvSpPr/>
              <p:nvPr/>
            </p:nvSpPr>
            <p:spPr>
              <a:xfrm>
                <a:off x="11672509" y="28623053"/>
                <a:ext cx="261199" cy="140577"/>
              </a:xfrm>
              <a:prstGeom prst="rect">
                <a:avLst/>
              </a:prstGeom>
              <a:solidFill>
                <a:srgbClr val="B5C6E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 dirty="0">
                  <a:solidFill>
                    <a:schemeClr val="tx1"/>
                  </a:solidFill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7" name="Прямоугольник 1036"/>
              <p:cNvSpPr/>
              <p:nvPr/>
            </p:nvSpPr>
            <p:spPr>
              <a:xfrm>
                <a:off x="11674646" y="28479366"/>
                <a:ext cx="257893" cy="143685"/>
              </a:xfrm>
              <a:prstGeom prst="rect">
                <a:avLst/>
              </a:prstGeom>
              <a:solidFill>
                <a:srgbClr val="B5C6E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>
                  <a:solidFill>
                    <a:schemeClr val="tx1"/>
                  </a:solidFill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" name="Прямоугольник 1037"/>
              <p:cNvSpPr/>
              <p:nvPr/>
            </p:nvSpPr>
            <p:spPr>
              <a:xfrm>
                <a:off x="11674646" y="28479366"/>
                <a:ext cx="257893" cy="143685"/>
              </a:xfrm>
              <a:prstGeom prst="rect">
                <a:avLst/>
              </a:prstGeom>
              <a:solidFill>
                <a:srgbClr val="B5C6E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 dirty="0">
                  <a:solidFill>
                    <a:schemeClr val="tx1"/>
                  </a:solidFill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9" name="Прямоугольник 1038"/>
              <p:cNvSpPr/>
              <p:nvPr/>
            </p:nvSpPr>
            <p:spPr>
              <a:xfrm>
                <a:off x="11674381" y="28336414"/>
                <a:ext cx="257893" cy="143685"/>
              </a:xfrm>
              <a:prstGeom prst="rect">
                <a:avLst/>
              </a:prstGeom>
              <a:solidFill>
                <a:srgbClr val="B5C6E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 dirty="0">
                  <a:solidFill>
                    <a:schemeClr val="tx1"/>
                  </a:solidFill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0" name="Группа 1039"/>
            <p:cNvGrpSpPr/>
            <p:nvPr/>
          </p:nvGrpSpPr>
          <p:grpSpPr>
            <a:xfrm rot="16200000">
              <a:off x="14068494" y="26724863"/>
              <a:ext cx="257902" cy="579283"/>
              <a:chOff x="11675815" y="28174616"/>
              <a:chExt cx="257902" cy="579283"/>
            </a:xfrm>
          </p:grpSpPr>
          <p:sp>
            <p:nvSpPr>
              <p:cNvPr id="1041" name="Прямоугольник 1040"/>
              <p:cNvSpPr/>
              <p:nvPr/>
            </p:nvSpPr>
            <p:spPr>
              <a:xfrm>
                <a:off x="11675822" y="28607980"/>
                <a:ext cx="257895" cy="145919"/>
              </a:xfrm>
              <a:prstGeom prst="rect">
                <a:avLst/>
              </a:prstGeom>
              <a:solidFill>
                <a:srgbClr val="B5C6E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 dirty="0">
                  <a:solidFill>
                    <a:schemeClr val="tx1"/>
                  </a:solidFill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2" name="Прямоугольник 1041"/>
              <p:cNvSpPr/>
              <p:nvPr/>
            </p:nvSpPr>
            <p:spPr>
              <a:xfrm>
                <a:off x="11675816" y="28174616"/>
                <a:ext cx="257893" cy="145919"/>
              </a:xfrm>
              <a:prstGeom prst="rect">
                <a:avLst/>
              </a:prstGeom>
              <a:solidFill>
                <a:srgbClr val="B5C6E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 dirty="0">
                  <a:solidFill>
                    <a:schemeClr val="tx1"/>
                  </a:solidFill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" name="Прямоугольник 1042"/>
              <p:cNvSpPr/>
              <p:nvPr/>
            </p:nvSpPr>
            <p:spPr>
              <a:xfrm>
                <a:off x="11675821" y="28464294"/>
                <a:ext cx="257888" cy="143685"/>
              </a:xfrm>
              <a:prstGeom prst="rect">
                <a:avLst/>
              </a:prstGeom>
              <a:solidFill>
                <a:srgbClr val="B5C6E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>
                  <a:solidFill>
                    <a:schemeClr val="tx1"/>
                  </a:solidFill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5" name="Прямоугольник 1044"/>
              <p:cNvSpPr/>
              <p:nvPr/>
            </p:nvSpPr>
            <p:spPr>
              <a:xfrm>
                <a:off x="11675815" y="28320535"/>
                <a:ext cx="257893" cy="143685"/>
              </a:xfrm>
              <a:prstGeom prst="rect">
                <a:avLst/>
              </a:prstGeom>
              <a:solidFill>
                <a:srgbClr val="B5C6E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 dirty="0">
                  <a:solidFill>
                    <a:schemeClr val="tx1"/>
                  </a:solidFill>
                  <a:latin typeface="Cambria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0" name="Прямоугольник 1069"/>
            <p:cNvSpPr/>
            <p:nvPr/>
          </p:nvSpPr>
          <p:spPr>
            <a:xfrm rot="16200000">
              <a:off x="13711934" y="26947582"/>
              <a:ext cx="257893" cy="133840"/>
            </a:xfrm>
            <a:prstGeom prst="rect">
              <a:avLst/>
            </a:prstGeom>
            <a:solidFill>
              <a:srgbClr val="B5C6E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Cambria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Стрелка вверх 31"/>
          <p:cNvSpPr/>
          <p:nvPr/>
        </p:nvSpPr>
        <p:spPr bwMode="auto">
          <a:xfrm rot="4667252">
            <a:off x="13213552" y="26732985"/>
            <a:ext cx="107083" cy="860934"/>
          </a:xfrm>
          <a:prstGeom prst="upArrow">
            <a:avLst/>
          </a:prstGeom>
          <a:solidFill>
            <a:srgbClr val="B5C6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071" name="Стрелка вверх 1070"/>
          <p:cNvSpPr/>
          <p:nvPr/>
        </p:nvSpPr>
        <p:spPr bwMode="auto">
          <a:xfrm rot="6292262" flipH="1">
            <a:off x="13213748" y="27348480"/>
            <a:ext cx="106693" cy="828862"/>
          </a:xfrm>
          <a:prstGeom prst="upArrow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073" name="TextBox 1072"/>
          <p:cNvSpPr txBox="1"/>
          <p:nvPr/>
        </p:nvSpPr>
        <p:spPr>
          <a:xfrm>
            <a:off x="9826576" y="28562422"/>
            <a:ext cx="5334377" cy="1237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7975"/>
            <a:r>
              <a:rPr lang="en-US" sz="1600" b="1" dirty="0" smtClean="0">
                <a:latin typeface="Cambria" pitchFamily="18" charset="0"/>
              </a:rPr>
              <a:t>Main queue</a:t>
            </a:r>
            <a:r>
              <a:rPr lang="en-US" sz="1600" b="1" dirty="0">
                <a:latin typeface="Cambria" pitchFamily="18" charset="0"/>
              </a:rPr>
              <a:t>.</a:t>
            </a:r>
            <a:r>
              <a:rPr lang="en-US" sz="1600" b="1" dirty="0" smtClean="0">
                <a:latin typeface="Cambria" pitchFamily="18" charset="0"/>
              </a:rPr>
              <a:t> </a:t>
            </a:r>
            <a:r>
              <a:rPr lang="en-US" sz="1600" dirty="0" smtClean="0">
                <a:latin typeface="Cambria" pitchFamily="18" charset="0"/>
              </a:rPr>
              <a:t>Packets served in the same way as before: </a:t>
            </a:r>
          </a:p>
          <a:p>
            <a:pPr defTabSz="307975"/>
            <a:r>
              <a:rPr lang="en-US" sz="1600" dirty="0" smtClean="0">
                <a:latin typeface="Cambria" pitchFamily="18" charset="0"/>
              </a:rPr>
              <a:t>the random access is used only for expiring packets.</a:t>
            </a:r>
          </a:p>
          <a:p>
            <a:pPr defTabSz="307975"/>
            <a:endParaRPr lang="en-US" sz="1600" dirty="0">
              <a:latin typeface="Cambria" pitchFamily="18" charset="0"/>
            </a:endParaRPr>
          </a:p>
          <a:p>
            <a:pPr defTabSz="307975"/>
            <a:r>
              <a:rPr lang="en-US" sz="1600" b="1" dirty="0" smtClean="0">
                <a:latin typeface="Cambria" pitchFamily="18" charset="0"/>
              </a:rPr>
              <a:t>Additional queue. </a:t>
            </a:r>
            <a:r>
              <a:rPr lang="en-US" sz="1600" dirty="0" smtClean="0">
                <a:latin typeface="Cambria" pitchFamily="18" charset="0"/>
              </a:rPr>
              <a:t>Packets are transmitted immediately using the random access method.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074" name="Стрелка вниз 1073"/>
          <p:cNvSpPr/>
          <p:nvPr/>
        </p:nvSpPr>
        <p:spPr bwMode="auto">
          <a:xfrm rot="16200000">
            <a:off x="15141207" y="26194277"/>
            <a:ext cx="714473" cy="347316"/>
          </a:xfrm>
          <a:prstGeom prst="downArrow">
            <a:avLst>
              <a:gd name="adj1" fmla="val 42001"/>
              <a:gd name="adj2" fmla="val 50000"/>
            </a:avLst>
          </a:prstGeom>
          <a:gradFill>
            <a:gsLst>
              <a:gs pos="0">
                <a:srgbClr val="FE9802"/>
              </a:gs>
              <a:gs pos="100000">
                <a:srgbClr val="FEEAA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1075" name="TextBox 1074"/>
          <p:cNvSpPr txBox="1"/>
          <p:nvPr/>
        </p:nvSpPr>
        <p:spPr>
          <a:xfrm>
            <a:off x="16120811" y="24164311"/>
            <a:ext cx="4959149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ambria" pitchFamily="18" charset="0"/>
              </a:rPr>
              <a:t>QoS</a:t>
            </a:r>
            <a:r>
              <a:rPr lang="en-US" sz="1600" b="1" dirty="0" smtClean="0">
                <a:latin typeface="Cambria" pitchFamily="18" charset="0"/>
              </a:rPr>
              <a:t> requirements are </a:t>
            </a:r>
            <a:r>
              <a:rPr lang="en-US" sz="1600" b="1" smtClean="0">
                <a:latin typeface="Cambria" pitchFamily="18" charset="0"/>
              </a:rPr>
              <a:t>satisfied in </a:t>
            </a:r>
            <a:r>
              <a:rPr lang="en-US" sz="1600" b="1" dirty="0" smtClean="0">
                <a:latin typeface="Cambria" pitchFamily="18" charset="0"/>
              </a:rPr>
              <a:t>all windows!</a:t>
            </a:r>
            <a:endParaRPr lang="en-US" sz="1600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TextBox 1075"/>
              <p:cNvSpPr txBox="1"/>
              <p:nvPr/>
            </p:nvSpPr>
            <p:spPr>
              <a:xfrm>
                <a:off x="16081481" y="23566035"/>
                <a:ext cx="4998479" cy="60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mbria" pitchFamily="18" charset="0"/>
                  </a:rPr>
                  <a:t>Streaming with the algorithm and </a:t>
                </a:r>
              </a:p>
              <a:p>
                <a:pPr algn="ctr"/>
                <a:r>
                  <a:rPr lang="en-US" sz="1800" dirty="0" smtClean="0">
                    <a:latin typeface="Cambria" pitchFamily="18" charset="0"/>
                  </a:rPr>
                  <a:t>proposed packet service policy</a:t>
                </a:r>
                <a:r>
                  <a:rPr lang="ru-RU" sz="1800" dirty="0" smtClean="0">
                    <a:latin typeface="Cambria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ru-RU" sz="1800" b="0" i="1" smtClean="0">
                        <a:latin typeface="Cambria Math"/>
                        <a:ea typeface="Cambria Math"/>
                      </a:rPr>
                      <m:t>=0.8</m:t>
                    </m:r>
                  </m:oMath>
                </a14:m>
                <a:r>
                  <a:rPr lang="ru-RU" sz="1800" dirty="0" smtClean="0">
                    <a:latin typeface="Cambria" pitchFamily="18" charset="0"/>
                  </a:rPr>
                  <a:t>)</a:t>
                </a:r>
                <a:r>
                  <a:rPr lang="en-US" sz="1800" dirty="0" smtClean="0">
                    <a:latin typeface="Cambria" pitchFamily="18" charset="0"/>
                  </a:rPr>
                  <a:t> applied.</a:t>
                </a:r>
                <a:endParaRPr lang="en-US" sz="1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076" name="TextBox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481" y="23566035"/>
                <a:ext cx="4998479" cy="607602"/>
              </a:xfrm>
              <a:prstGeom prst="rect">
                <a:avLst/>
              </a:prstGeom>
              <a:blipFill rotWithShape="1">
                <a:blip r:embed="rId118"/>
                <a:stretch>
                  <a:fillRect l="-976" t="-9091" r="-109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8" name="Стрелка вниз 1077"/>
          <p:cNvSpPr/>
          <p:nvPr/>
        </p:nvSpPr>
        <p:spPr bwMode="auto">
          <a:xfrm rot="16200000">
            <a:off x="9194914" y="26186568"/>
            <a:ext cx="714473" cy="347316"/>
          </a:xfrm>
          <a:prstGeom prst="downArrow">
            <a:avLst>
              <a:gd name="adj1" fmla="val 39335"/>
              <a:gd name="adj2" fmla="val 50000"/>
            </a:avLst>
          </a:prstGeom>
          <a:gradFill flip="none" rotWithShape="1">
            <a:gsLst>
              <a:gs pos="0">
                <a:srgbClr val="FE9802"/>
              </a:gs>
              <a:gs pos="100000">
                <a:srgbClr val="FEEAA0"/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5611686" y="27414696"/>
            <a:ext cx="4076696" cy="2291649"/>
            <a:chOff x="5611686" y="27414696"/>
            <a:chExt cx="4076696" cy="2291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2" name="TextBox 1081"/>
                <p:cNvSpPr txBox="1"/>
                <p:nvPr/>
              </p:nvSpPr>
              <p:spPr>
                <a:xfrm>
                  <a:off x="5611686" y="27797681"/>
                  <a:ext cx="4076696" cy="190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𝑃𝐿𝑅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/>
                            </a:rPr>
                            <m:t>𝑎𝑛𝑎</m:t>
                          </m:r>
                        </m:sub>
                        <m:sup/>
                      </m:sSubSup>
                      <m:r>
                        <a:rPr lang="en-US" sz="1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400" i="1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and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𝑎𝑛𝑎</m:t>
                          </m:r>
                        </m:sub>
                        <m:sup/>
                      </m:sSubSup>
                      <m:r>
                        <a:rPr lang="en-US" sz="1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are 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 </a:t>
                  </a:r>
                  <a:r>
                    <a:rPr lang="en-US" sz="1400" dirty="0" err="1" smtClean="0">
                      <a:solidFill>
                        <a:schemeClr val="tx1"/>
                      </a:solidFill>
                      <a:latin typeface="Cambria" pitchFamily="18" charset="0"/>
                    </a:rPr>
                    <a:t>dependen</a:t>
                  </a:r>
                  <a:r>
                    <a:rPr lang="en-US" sz="1400" dirty="0" smtClean="0">
                      <a:latin typeface="Cambria" pitchFamily="18" charset="0"/>
                    </a:rPr>
                    <a:t>- </a:t>
                  </a:r>
                  <a:r>
                    <a:rPr lang="en-US" sz="1400" dirty="0" err="1" smtClean="0">
                      <a:solidFill>
                        <a:schemeClr val="tx1"/>
                      </a:solidFill>
                      <a:latin typeface="Cambria" pitchFamily="18" charset="0"/>
                    </a:rPr>
                    <a:t>cies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 of PLR and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 found using </a:t>
                  </a:r>
                  <a:r>
                    <a:rPr lang="en-US" sz="1400" dirty="0" err="1" smtClean="0">
                      <a:solidFill>
                        <a:schemeClr val="tx1"/>
                      </a:solidFill>
                      <a:latin typeface="Cambria" pitchFamily="18" charset="0"/>
                    </a:rPr>
                    <a:t>mathe-matical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 model.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𝑎𝑛𝑎</m:t>
                          </m:r>
                        </m:sub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𝑟𝑒𝑠</m:t>
                          </m:r>
                          <m:r>
                            <a:rPr lang="en-US" sz="1400" b="0" i="1" dirty="0" smtClean="0">
                              <a:latin typeface="Cambria Math"/>
                            </a:rPr>
                            <m:t>, ∗</m:t>
                          </m:r>
                        </m:sup>
                      </m:sSubSup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" pitchFamily="18" charset="0"/>
                    </a:rPr>
                    <a:t>is the reservation period proposed by the algorithm.</a:t>
                  </a:r>
                </a:p>
                <a:p>
                  <a:pPr algn="just"/>
                  <a:endParaRPr lang="en-US" sz="900" dirty="0" smtClean="0">
                    <a:solidFill>
                      <a:schemeClr val="tx1"/>
                    </a:solidFill>
                    <a:latin typeface="Cambria" pitchFamily="18" charset="0"/>
                  </a:endParaRPr>
                </a:p>
                <a:p>
                  <a:pPr algn="just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𝑃𝐿𝑅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/>
                            </a:rPr>
                            <m:t>𝑠𝑖𝑚</m:t>
                          </m:r>
                        </m:sub>
                        <m:sup/>
                      </m:sSubSup>
                      <m:r>
                        <a:rPr lang="en-US" sz="1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:r>
                    <a:rPr lang="en-US" sz="1400" dirty="0">
                      <a:latin typeface="Cambria" pitchFamily="18" charset="0"/>
                    </a:rPr>
                    <a:t>and</a:t>
                  </a:r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/>
                            </a:rPr>
                            <m:t>𝑠𝑖𝑚</m:t>
                          </m:r>
                        </m:sub>
                        <m:sup/>
                      </m:sSubSup>
                      <m:r>
                        <a:rPr lang="en-US" sz="1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:r>
                    <a:rPr lang="en-US" sz="1400" dirty="0">
                      <a:latin typeface="Cambria" pitchFamily="18" charset="0"/>
                    </a:rPr>
                    <a:t>are </a:t>
                  </a:r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:r>
                    <a:rPr lang="en-US" sz="1400" dirty="0" err="1">
                      <a:latin typeface="Cambria" pitchFamily="18" charset="0"/>
                    </a:rPr>
                    <a:t>dependen</a:t>
                  </a:r>
                  <a:r>
                    <a:rPr lang="en-US" sz="1400" dirty="0">
                      <a:latin typeface="Cambria" pitchFamily="18" charset="0"/>
                    </a:rPr>
                    <a:t>- </a:t>
                  </a:r>
                  <a:r>
                    <a:rPr lang="en-US" sz="1400" dirty="0" err="1">
                      <a:latin typeface="Cambria" pitchFamily="18" charset="0"/>
                    </a:rPr>
                    <a:t>cies</a:t>
                  </a:r>
                  <a:r>
                    <a:rPr lang="en-US" sz="1400" dirty="0">
                      <a:latin typeface="Cambria" pitchFamily="18" charset="0"/>
                    </a:rPr>
                    <a:t> of PLR and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/>
                        </a:rPr>
                        <m:t>𝐶</m:t>
                      </m:r>
                      <m:r>
                        <a:rPr lang="en-US" sz="1400" i="1" dirty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>
                      <a:latin typeface="Cambria" pitchFamily="18" charset="0"/>
                    </a:rPr>
                    <a:t>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</m:oMath>
                  </a14:m>
                  <a:r>
                    <a:rPr lang="en-US" sz="1400" dirty="0">
                      <a:latin typeface="Cambria" pitchFamily="18" charset="0"/>
                    </a:rPr>
                    <a:t> found using </a:t>
                  </a:r>
                  <a:r>
                    <a:rPr lang="en-US" sz="1400" dirty="0" smtClean="0">
                      <a:latin typeface="Cambria" pitchFamily="18" charset="0"/>
                    </a:rPr>
                    <a:t>simulation.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/>
                            </a:rPr>
                            <m:t>𝑠𝑖𝑚</m:t>
                          </m:r>
                        </m:sub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 ∗</m:t>
                          </m:r>
                        </m:sup>
                      </m:sSubSup>
                    </m:oMath>
                  </a14:m>
                  <a:r>
                    <a:rPr lang="en-US" sz="1400" dirty="0">
                      <a:latin typeface="Cambria" pitchFamily="18" charset="0"/>
                    </a:rPr>
                    <a:t>is </a:t>
                  </a:r>
                  <a:r>
                    <a:rPr lang="en-US" sz="1400" dirty="0" smtClean="0">
                      <a:latin typeface="Cambria" pitchFamily="18" charset="0"/>
                    </a:rPr>
                    <a:t>the reservation </a:t>
                  </a:r>
                  <a:r>
                    <a:rPr lang="en-US" sz="1400" dirty="0">
                      <a:latin typeface="Cambria" pitchFamily="18" charset="0"/>
                    </a:rPr>
                    <a:t>period proposed by the algorithm.</a:t>
                  </a:r>
                </a:p>
              </p:txBody>
            </p:sp>
          </mc:Choice>
          <mc:Fallback xmlns="">
            <p:sp>
              <p:nvSpPr>
                <p:cNvPr id="1082" name="TextBox 10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686" y="27797681"/>
                  <a:ext cx="4076696" cy="1908664"/>
                </a:xfrm>
                <a:prstGeom prst="rect">
                  <a:avLst/>
                </a:prstGeom>
                <a:blipFill rotWithShape="1">
                  <a:blip r:embed="rId119"/>
                  <a:stretch>
                    <a:fillRect l="-449" t="-1278" r="-599" b="-22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3" name="TextBox 1082"/>
                <p:cNvSpPr txBox="1"/>
                <p:nvPr/>
              </p:nvSpPr>
              <p:spPr>
                <a:xfrm>
                  <a:off x="5709027" y="27414696"/>
                  <a:ext cx="3814025" cy="321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atin typeface="Cambria" pitchFamily="18" charset="0"/>
                    </a:rPr>
                    <a:t>Window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latin typeface="Cambria Math"/>
                        </a:rPr>
                        <m:t>𝒌</m:t>
                      </m:r>
                    </m:oMath>
                  </a14:m>
                  <a:endParaRPr lang="en-US" sz="1600" b="1" dirty="0"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1083" name="TextBox 10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027" y="27414696"/>
                  <a:ext cx="3814025" cy="321306"/>
                </a:xfrm>
                <a:prstGeom prst="rect">
                  <a:avLst/>
                </a:prstGeom>
                <a:blipFill rotWithShape="1">
                  <a:blip r:embed="rId120"/>
                  <a:stretch>
                    <a:fillRect t="-11321" b="-226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/>
          <p:cNvGrpSpPr/>
          <p:nvPr/>
        </p:nvGrpSpPr>
        <p:grpSpPr>
          <a:xfrm>
            <a:off x="5738124" y="23576069"/>
            <a:ext cx="3814025" cy="2943913"/>
            <a:chOff x="5738124" y="23576069"/>
            <a:chExt cx="3814025" cy="2943913"/>
          </a:xfrm>
        </p:grpSpPr>
        <p:sp>
          <p:nvSpPr>
            <p:cNvPr id="1080" name="TextBox 1079"/>
            <p:cNvSpPr txBox="1"/>
            <p:nvPr/>
          </p:nvSpPr>
          <p:spPr>
            <a:xfrm>
              <a:off x="5738124" y="23576069"/>
              <a:ext cx="3814025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mbria" pitchFamily="18" charset="0"/>
                </a:rPr>
                <a:t>Simulation setup</a:t>
              </a:r>
              <a:endParaRPr lang="en-US" sz="1600" b="1" dirty="0">
                <a:latin typeface="Cambria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1" name="Скругленный прямоугольник 1080"/>
                <p:cNvSpPr/>
                <p:nvPr/>
              </p:nvSpPr>
              <p:spPr bwMode="auto">
                <a:xfrm>
                  <a:off x="6204978" y="24039396"/>
                  <a:ext cx="2690479" cy="710738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307975"/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</a:rPr>
                    <a:t>Running algorithm.</a:t>
                  </a:r>
                  <a:r>
                    <a:rPr kumimoji="0" lang="en-US" sz="1400" b="0" i="0" u="none" strike="noStrike" cap="none" normalizeH="0" dirty="0" smtClean="0">
                      <a:ln>
                        <a:noFill/>
                      </a:ln>
                      <a:effectLst/>
                      <a:latin typeface="Cambria" pitchFamily="18" charset="0"/>
                    </a:rPr>
                    <a:t> </a:t>
                  </a:r>
                </a:p>
                <a:p>
                  <a:pPr algn="ctr" defTabSz="307975"/>
                  <a:r>
                    <a:rPr kumimoji="0" lang="en-US" sz="1400" b="0" i="0" u="none" strike="noStrike" cap="none" normalizeH="0" dirty="0" smtClean="0">
                      <a:ln>
                        <a:noFill/>
                      </a:ln>
                      <a:effectLst/>
                      <a:latin typeface="Cambria" pitchFamily="18" charset="0"/>
                    </a:rPr>
                    <a:t>Obtaining dependencies </a:t>
                  </a:r>
                </a:p>
                <a:p>
                  <a:pPr algn="ctr" defTabSz="307975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𝑃𝐿𝑅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𝑎𝑛𝑎</m:t>
                          </m:r>
                        </m:sub>
                        <m:sup/>
                      </m:sSubSup>
                      <m:r>
                        <a:rPr lang="en-US" sz="1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:r>
                    <a:rPr lang="en-US" sz="1400" dirty="0">
                      <a:latin typeface="Cambria" pitchFamily="18" charset="0"/>
                    </a:rPr>
                    <a:t>and</a:t>
                  </a:r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𝑎𝑛𝑎</m:t>
                          </m:r>
                        </m:sub>
                        <m:sup/>
                      </m:sSubSup>
                      <m:r>
                        <a:rPr lang="en-US" sz="1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400" i="1" dirty="0" smtClean="0">
                      <a:latin typeface="Cambria" pitchFamily="18" charset="0"/>
                    </a:rPr>
                    <a:t>.</a:t>
                  </a:r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1081" name="Скругленный прямоугольник 10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04978" y="24039396"/>
                  <a:ext cx="2690479" cy="710738"/>
                </a:xfrm>
                <a:prstGeom prst="roundRect">
                  <a:avLst/>
                </a:prstGeom>
                <a:blipFill rotWithShape="1">
                  <a:blip r:embed="rId121"/>
                  <a:stretch>
                    <a:fillRect r="-226" b="-8403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4" name="Скругленный прямоугольник 1083"/>
                <p:cNvSpPr/>
                <p:nvPr/>
              </p:nvSpPr>
              <p:spPr bwMode="auto">
                <a:xfrm>
                  <a:off x="6223765" y="25781690"/>
                  <a:ext cx="2695138" cy="738292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307975"/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</a:rPr>
                    <a:t>Running simulation.</a:t>
                  </a:r>
                  <a:r>
                    <a:rPr kumimoji="0" lang="en-US" sz="1400" b="0" i="0" u="none" strike="noStrike" cap="none" normalizeH="0" dirty="0" smtClean="0">
                      <a:ln>
                        <a:noFill/>
                      </a:ln>
                      <a:effectLst/>
                      <a:latin typeface="Cambria" pitchFamily="18" charset="0"/>
                    </a:rPr>
                    <a:t> </a:t>
                  </a:r>
                </a:p>
                <a:p>
                  <a:pPr algn="ctr" defTabSz="307975"/>
                  <a:r>
                    <a:rPr kumimoji="0" lang="en-US" sz="1400" b="0" i="0" u="none" strike="noStrike" cap="none" normalizeH="0" dirty="0" smtClean="0">
                      <a:ln>
                        <a:noFill/>
                      </a:ln>
                      <a:effectLst/>
                      <a:latin typeface="Cambria" pitchFamily="18" charset="0"/>
                    </a:rPr>
                    <a:t>Obtaining dependencies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𝑃𝐿𝑅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/>
                            </a:rPr>
                            <m:t>𝑠𝑖𝑚</m:t>
                          </m:r>
                        </m:sub>
                        <m:sup/>
                      </m:sSubSup>
                      <m:r>
                        <a:rPr lang="en-US" sz="1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:r>
                    <a:rPr lang="en-US" sz="1400" dirty="0">
                      <a:latin typeface="Cambria" pitchFamily="18" charset="0"/>
                    </a:rPr>
                    <a:t>and</a:t>
                  </a:r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/>
                            </a:rPr>
                            <m:t>𝑠𝑖𝑚</m:t>
                          </m:r>
                        </m:sub>
                        <m:sup/>
                      </m:sSubSup>
                      <m:r>
                        <a:rPr lang="en-US" sz="1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1400" i="1" dirty="0">
                              <a:latin typeface="Cambria Math"/>
                            </a:rPr>
                            <m:t>𝑟𝑒𝑠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400" i="1" dirty="0" smtClean="0">
                      <a:latin typeface="Cambria" pitchFamily="18" charset="0"/>
                    </a:rPr>
                    <a:t>.</a:t>
                  </a:r>
                  <a:r>
                    <a:rPr lang="en-US" sz="1400" i="1" dirty="0">
                      <a:latin typeface="Cambria" pitchFamily="18" charset="0"/>
                    </a:rPr>
                    <a:t> 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1084" name="Скругленный прямоугольник 10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23765" y="25781690"/>
                  <a:ext cx="2695138" cy="738292"/>
                </a:xfrm>
                <a:prstGeom prst="roundRect">
                  <a:avLst/>
                </a:prstGeom>
                <a:blipFill rotWithShape="1">
                  <a:blip r:embed="rId122"/>
                  <a:stretch>
                    <a:fillRect b="-4878"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5" name="Выгнутая вправо стрелка 1084"/>
            <p:cNvSpPr/>
            <p:nvPr/>
          </p:nvSpPr>
          <p:spPr bwMode="auto">
            <a:xfrm rot="10800000">
              <a:off x="5888419" y="24326129"/>
              <a:ext cx="320729" cy="1874714"/>
            </a:xfrm>
            <a:prstGeom prst="curvedLeftArrow">
              <a:avLst>
                <a:gd name="adj1" fmla="val 25000"/>
                <a:gd name="adj2" fmla="val 46028"/>
                <a:gd name="adj3" fmla="val 36879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  <p:sp>
          <p:nvSpPr>
            <p:cNvPr id="1086" name="Выгнутая вправо стрелка 1085"/>
            <p:cNvSpPr/>
            <p:nvPr/>
          </p:nvSpPr>
          <p:spPr bwMode="auto">
            <a:xfrm>
              <a:off x="8897331" y="24391661"/>
              <a:ext cx="303238" cy="1809182"/>
            </a:xfrm>
            <a:prstGeom prst="curvedLeftArrow">
              <a:avLst>
                <a:gd name="adj1" fmla="val 25000"/>
                <a:gd name="adj2" fmla="val 46028"/>
                <a:gd name="adj3" fmla="val 36879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7" name="TextBox 1086"/>
                <p:cNvSpPr txBox="1"/>
                <p:nvPr/>
              </p:nvSpPr>
              <p:spPr>
                <a:xfrm>
                  <a:off x="5870499" y="25072848"/>
                  <a:ext cx="1520673" cy="493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Cambria" pitchFamily="18" charset="0"/>
                    </a:rPr>
                    <a:t>Window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𝑘</m:t>
                      </m:r>
                      <m:r>
                        <a:rPr lang="en-US" sz="1400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 smtClean="0">
                      <a:latin typeface="Cambria" pitchFamily="18" charset="0"/>
                    </a:rPr>
                    <a:t>ended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+1</m:t>
                        </m:r>
                      </m:oMath>
                    </m:oMathPara>
                  </a14:m>
                  <a:endParaRPr lang="en-US" sz="1400" dirty="0">
                    <a:latin typeface="Cambria" pitchFamily="18" charset="0"/>
                  </a:endParaRPr>
                </a:p>
              </p:txBody>
            </p:sp>
          </mc:Choice>
          <mc:Fallback xmlns="">
            <p:sp>
              <p:nvSpPr>
                <p:cNvPr id="1087" name="TextBox 10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499" y="25072848"/>
                  <a:ext cx="1520673" cy="493084"/>
                </a:xfrm>
                <a:prstGeom prst="rect">
                  <a:avLst/>
                </a:prstGeom>
                <a:blipFill rotWithShape="1">
                  <a:blip r:embed="rId123"/>
                  <a:stretch>
                    <a:fillRect l="-803" t="-4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8" name="TextBox 1087"/>
                <p:cNvSpPr txBox="1"/>
                <p:nvPr/>
              </p:nvSpPr>
              <p:spPr>
                <a:xfrm>
                  <a:off x="7529836" y="25072848"/>
                  <a:ext cx="1739150" cy="493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ambria" pitchFamily="18" charset="0"/>
                    </a:rPr>
                    <a:t>Reservation period for window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1400" dirty="0" smtClean="0">
                      <a:latin typeface="Cambria" pitchFamily="18" charset="0"/>
                    </a:rPr>
                    <a:t> found</a:t>
                  </a:r>
                </a:p>
              </p:txBody>
            </p:sp>
          </mc:Choice>
          <mc:Fallback xmlns="">
            <p:sp>
              <p:nvSpPr>
                <p:cNvPr id="1088" name="TextBox 10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836" y="25072848"/>
                  <a:ext cx="1739150" cy="493084"/>
                </a:xfrm>
                <a:prstGeom prst="rect">
                  <a:avLst/>
                </a:prstGeom>
                <a:blipFill rotWithShape="1">
                  <a:blip r:embed="rId124"/>
                  <a:stretch>
                    <a:fillRect t="-4938" r="-350" b="-9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9" name="TextBox 1088"/>
              <p:cNvSpPr txBox="1"/>
              <p:nvPr/>
            </p:nvSpPr>
            <p:spPr>
              <a:xfrm>
                <a:off x="2340640" y="29799620"/>
                <a:ext cx="1344535" cy="249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Cambria" pitchFamily="18" charset="0"/>
                  </a:rPr>
                  <a:t>Window number,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US" sz="11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089" name="TextBox 10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40" y="29799620"/>
                <a:ext cx="1344535" cy="249748"/>
              </a:xfrm>
              <a:prstGeom prst="rect">
                <a:avLst/>
              </a:prstGeom>
              <a:blipFill rotWithShape="1">
                <a:blip r:embed="rId5"/>
                <a:stretch>
                  <a:fillRect t="-7317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7" name="Прямоугольник с одним скругленным углом 776"/>
          <p:cNvSpPr/>
          <p:nvPr/>
        </p:nvSpPr>
        <p:spPr bwMode="auto">
          <a:xfrm flipH="1" flipV="1">
            <a:off x="159118" y="23467845"/>
            <a:ext cx="21082541" cy="6577797"/>
          </a:xfrm>
          <a:prstGeom prst="round1Rect">
            <a:avLst>
              <a:gd name="adj" fmla="val 4565"/>
            </a:avLst>
          </a:prstGeom>
          <a:noFill/>
          <a:ln w="285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7" name="Скругленный прямоугольник 596"/>
              <p:cNvSpPr/>
              <p:nvPr/>
            </p:nvSpPr>
            <p:spPr bwMode="auto">
              <a:xfrm>
                <a:off x="16071171" y="14280816"/>
                <a:ext cx="1371349" cy="314998"/>
              </a:xfrm>
              <a:prstGeom prst="roundRect">
                <a:avLst/>
              </a:prstGeom>
              <a:solidFill>
                <a:srgbClr val="DAF9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97" name="Скругленный прямоугольник 5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1171" y="14280816"/>
                <a:ext cx="1371349" cy="314998"/>
              </a:xfrm>
              <a:prstGeom prst="roundRect">
                <a:avLst/>
              </a:prstGeom>
              <a:blipFill rotWithShape="1">
                <a:blip r:embed="rId12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Скругленный прямоугольник 597"/>
              <p:cNvSpPr/>
              <p:nvPr/>
            </p:nvSpPr>
            <p:spPr bwMode="auto">
              <a:xfrm>
                <a:off x="14520562" y="14950840"/>
                <a:ext cx="1372140" cy="388161"/>
              </a:xfrm>
              <a:prstGeom prst="roundRect">
                <a:avLst/>
              </a:prstGeom>
              <a:solidFill>
                <a:srgbClr val="D7F6C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98" name="Скругленный прямоугольник 5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20562" y="14950840"/>
                <a:ext cx="1372140" cy="388161"/>
              </a:xfrm>
              <a:prstGeom prst="roundRect">
                <a:avLst/>
              </a:prstGeom>
              <a:blipFill rotWithShape="1">
                <a:blip r:embed="rId12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Скругленный прямоугольник 599"/>
              <p:cNvSpPr/>
              <p:nvPr/>
            </p:nvSpPr>
            <p:spPr bwMode="auto">
              <a:xfrm>
                <a:off x="16071171" y="14943542"/>
                <a:ext cx="1371349" cy="388161"/>
              </a:xfrm>
              <a:prstGeom prst="roundRect">
                <a:avLst/>
              </a:prstGeom>
              <a:solidFill>
                <a:srgbClr val="D7F6C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00" name="Скругленный прямоугольник 5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1171" y="14943542"/>
                <a:ext cx="1371349" cy="388161"/>
              </a:xfrm>
              <a:prstGeom prst="roundRect">
                <a:avLst/>
              </a:prstGeom>
              <a:blipFill rotWithShape="1">
                <a:blip r:embed="rId12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Скругленный прямоугольник 600"/>
              <p:cNvSpPr/>
              <p:nvPr/>
            </p:nvSpPr>
            <p:spPr bwMode="auto">
              <a:xfrm>
                <a:off x="18051896" y="14950840"/>
                <a:ext cx="1371350" cy="388161"/>
              </a:xfrm>
              <a:prstGeom prst="roundRect">
                <a:avLst/>
              </a:prstGeom>
              <a:solidFill>
                <a:srgbClr val="D7F6C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01" name="Скругленный прямоугольник 6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1896" y="14950840"/>
                <a:ext cx="1371350" cy="388161"/>
              </a:xfrm>
              <a:prstGeom prst="roundRect">
                <a:avLst/>
              </a:prstGeom>
              <a:blipFill rotWithShape="1">
                <a:blip r:embed="rId12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Скругленный прямоугольник 601"/>
              <p:cNvSpPr/>
              <p:nvPr/>
            </p:nvSpPr>
            <p:spPr bwMode="auto">
              <a:xfrm>
                <a:off x="14521352" y="15819093"/>
                <a:ext cx="1371349" cy="388161"/>
              </a:xfrm>
              <a:prstGeom prst="roundRect">
                <a:avLst/>
              </a:prstGeom>
              <a:solidFill>
                <a:srgbClr val="D3F3D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02" name="Скругленный прямоугольник 6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21352" y="15819093"/>
                <a:ext cx="1371349" cy="388161"/>
              </a:xfrm>
              <a:prstGeom prst="roundRect">
                <a:avLst/>
              </a:prstGeom>
              <a:blipFill rotWithShape="1">
                <a:blip r:embed="rId12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Скругленный прямоугольник 602"/>
              <p:cNvSpPr/>
              <p:nvPr/>
            </p:nvSpPr>
            <p:spPr bwMode="auto">
              <a:xfrm>
                <a:off x="16080857" y="15826633"/>
                <a:ext cx="1371349" cy="388161"/>
              </a:xfrm>
              <a:prstGeom prst="roundRect">
                <a:avLst/>
              </a:prstGeom>
              <a:solidFill>
                <a:srgbClr val="D3F3D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03" name="Скругленный прямоугольник 6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0857" y="15826633"/>
                <a:ext cx="1371349" cy="388161"/>
              </a:xfrm>
              <a:prstGeom prst="roundRect">
                <a:avLst/>
              </a:prstGeom>
              <a:blipFill rotWithShape="1">
                <a:blip r:embed="rId13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Скругленный прямоугольник 603"/>
              <p:cNvSpPr/>
              <p:nvPr/>
            </p:nvSpPr>
            <p:spPr bwMode="auto">
              <a:xfrm>
                <a:off x="18051897" y="15826633"/>
                <a:ext cx="1371349" cy="388161"/>
              </a:xfrm>
              <a:prstGeom prst="roundRect">
                <a:avLst/>
              </a:prstGeom>
              <a:solidFill>
                <a:srgbClr val="D3F3D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04" name="Скругленный прямоугольник 6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1897" y="15826633"/>
                <a:ext cx="1371349" cy="388161"/>
              </a:xfrm>
              <a:prstGeom prst="roundRect">
                <a:avLst/>
              </a:prstGeom>
              <a:blipFill rotWithShape="1">
                <a:blip r:embed="rId13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Скругленный прямоугольник 604"/>
              <p:cNvSpPr/>
              <p:nvPr/>
            </p:nvSpPr>
            <p:spPr bwMode="auto">
              <a:xfrm>
                <a:off x="14521352" y="16681116"/>
                <a:ext cx="1371349" cy="388161"/>
              </a:xfrm>
              <a:prstGeom prst="roundRect">
                <a:avLst/>
              </a:prstGeom>
              <a:solidFill>
                <a:srgbClr val="D0EFF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05" name="Скругленный прямоугольник 6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21352" y="16681116"/>
                <a:ext cx="1371349" cy="388161"/>
              </a:xfrm>
              <a:prstGeom prst="roundRect">
                <a:avLst/>
              </a:prstGeom>
              <a:blipFill rotWithShape="1">
                <a:blip r:embed="rId13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Скругленный прямоугольник 605"/>
              <p:cNvSpPr/>
              <p:nvPr/>
            </p:nvSpPr>
            <p:spPr bwMode="auto">
              <a:xfrm>
                <a:off x="16081481" y="16694890"/>
                <a:ext cx="1371349" cy="388161"/>
              </a:xfrm>
              <a:prstGeom prst="roundRect">
                <a:avLst/>
              </a:prstGeom>
              <a:solidFill>
                <a:srgbClr val="D0EFF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06" name="Скругленный прямоугольник 6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1481" y="16694890"/>
                <a:ext cx="1371349" cy="388161"/>
              </a:xfrm>
              <a:prstGeom prst="roundRect">
                <a:avLst/>
              </a:prstGeom>
              <a:blipFill rotWithShape="1">
                <a:blip r:embed="rId13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Скругленный прямоугольник 606"/>
              <p:cNvSpPr/>
              <p:nvPr/>
            </p:nvSpPr>
            <p:spPr bwMode="auto">
              <a:xfrm>
                <a:off x="18051896" y="16681116"/>
                <a:ext cx="1371349" cy="388161"/>
              </a:xfrm>
              <a:prstGeom prst="roundRect">
                <a:avLst/>
              </a:prstGeom>
              <a:solidFill>
                <a:srgbClr val="D0EFF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…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07" name="Скругленный прямоугольник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1896" y="16681116"/>
                <a:ext cx="1371349" cy="388161"/>
              </a:xfrm>
              <a:prstGeom prst="roundRect">
                <a:avLst/>
              </a:prstGeom>
              <a:blipFill rotWithShape="1">
                <a:blip r:embed="rId13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Скругленный прямоугольник 621"/>
              <p:cNvSpPr/>
              <p:nvPr/>
            </p:nvSpPr>
            <p:spPr bwMode="auto">
              <a:xfrm>
                <a:off x="16080856" y="17627715"/>
                <a:ext cx="1371349" cy="388161"/>
              </a:xfrm>
              <a:prstGeom prst="roundRect">
                <a:avLst/>
              </a:prstGeom>
              <a:solidFill>
                <a:srgbClr val="CCE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ru-RU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22" name="Скругленный прямоугольник 6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0856" y="17627715"/>
                <a:ext cx="1371349" cy="388161"/>
              </a:xfrm>
              <a:prstGeom prst="roundRect">
                <a:avLst/>
              </a:prstGeom>
              <a:blipFill rotWithShape="1">
                <a:blip r:embed="rId13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Скругленный прямоугольник 629"/>
              <p:cNvSpPr/>
              <p:nvPr/>
            </p:nvSpPr>
            <p:spPr bwMode="auto">
              <a:xfrm>
                <a:off x="14520561" y="17627714"/>
                <a:ext cx="1372141" cy="388161"/>
              </a:xfrm>
              <a:prstGeom prst="roundRect">
                <a:avLst/>
              </a:prstGeom>
              <a:solidFill>
                <a:srgbClr val="CCE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ru-RU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30" name="Скругленный прямоугольник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20561" y="17627714"/>
                <a:ext cx="1372141" cy="388161"/>
              </a:xfrm>
              <a:prstGeom prst="roundRect">
                <a:avLst/>
              </a:prstGeom>
              <a:blipFill rotWithShape="1">
                <a:blip r:embed="rId13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2" name="Скругленный прямоугольник 661"/>
              <p:cNvSpPr/>
              <p:nvPr/>
            </p:nvSpPr>
            <p:spPr bwMode="auto">
              <a:xfrm>
                <a:off x="18051896" y="17627714"/>
                <a:ext cx="1371350" cy="388161"/>
              </a:xfrm>
              <a:prstGeom prst="roundRect">
                <a:avLst/>
              </a:prstGeom>
              <a:solidFill>
                <a:srgbClr val="CCE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3079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400" b="0" i="1" u="none" strike="noStrike" cap="none" normalizeH="0" baseline="0" dirty="0" smtClean="0">
                              <a:ln>
                                <a:noFill/>
                              </a:ln>
                              <a:effectLst/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ru-RU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d>
                                <m:d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400" i="1" dirty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62" name="Скругленный прямоугольник 6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1896" y="17627714"/>
                <a:ext cx="1371350" cy="388161"/>
              </a:xfrm>
              <a:prstGeom prst="roundRect">
                <a:avLst/>
              </a:prstGeom>
              <a:blipFill rotWithShape="1">
                <a:blip r:embed="rId13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1" name="TextBox 1410"/>
          <p:cNvSpPr txBox="1"/>
          <p:nvPr/>
        </p:nvSpPr>
        <p:spPr>
          <a:xfrm>
            <a:off x="17388577" y="14950498"/>
            <a:ext cx="73533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. . .</a:t>
            </a:r>
            <a:endParaRPr lang="ru-RU" sz="2000" dirty="0">
              <a:latin typeface="Cambria" pitchFamily="18" charset="0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17388577" y="15831430"/>
            <a:ext cx="73533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. . .</a:t>
            </a:r>
            <a:endParaRPr lang="ru-RU" sz="2000" dirty="0">
              <a:latin typeface="Cambria" pitchFamily="18" charset="0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17397801" y="16696434"/>
            <a:ext cx="73533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. . .</a:t>
            </a:r>
            <a:endParaRPr lang="ru-RU" sz="2000" dirty="0">
              <a:latin typeface="Cambria" pitchFamily="18" charset="0"/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17379542" y="17632513"/>
            <a:ext cx="73533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. . .</a:t>
            </a:r>
            <a:endParaRPr lang="ru-RU" sz="20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8" name="Прямоугольник 947"/>
              <p:cNvSpPr/>
              <p:nvPr/>
            </p:nvSpPr>
            <p:spPr>
              <a:xfrm>
                <a:off x="13192926" y="18072709"/>
                <a:ext cx="8323401" cy="1579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07975"/>
                <a:r>
                  <a:rPr lang="en-US" sz="1600" dirty="0" smtClean="0">
                    <a:latin typeface="Cambria" pitchFamily="18" charset="0"/>
                  </a:rPr>
                  <a:t>The following values are associated with each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</a:rPr>
                          <m:t>(</m:t>
                        </m:r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  <m:r>
                          <a:rPr lang="en-US" sz="1600" i="1" dirty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sz="1600" i="1" dirty="0" smtClean="0">
                  <a:latin typeface="Cambria" pitchFamily="18" charset="0"/>
                </a:endParaRPr>
              </a:p>
              <a:p>
                <a:pPr marL="285750" indent="-285750" defTabSz="307975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</a:rPr>
                          <m:t>(</m:t>
                        </m:r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  <m:r>
                          <a:rPr lang="en-US" sz="1600" i="1" dirty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</a:t>
                </a:r>
                <a:r>
                  <a:rPr lang="en-US" sz="1600" dirty="0">
                    <a:latin typeface="Cambria" pitchFamily="18" charset="0"/>
                  </a:rPr>
                  <a:t>is the </a:t>
                </a:r>
                <a:r>
                  <a:rPr lang="en-US" sz="1600" dirty="0" smtClean="0">
                    <a:latin typeface="Cambria" pitchFamily="18" charset="0"/>
                  </a:rPr>
                  <a:t>probability of the process to be in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</a:rPr>
                          <m:t>(</m:t>
                        </m:r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  <m:r>
                          <a:rPr lang="en-US" sz="1600" i="1" dirty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mbria" pitchFamily="18" charset="0"/>
                  </a:rPr>
                  <a:t> at instant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𝑡</m:t>
                    </m:r>
                  </m:oMath>
                </a14:m>
                <a:endParaRPr lang="en-US" sz="1600" dirty="0">
                  <a:latin typeface="Cambria" pitchFamily="18" charset="0"/>
                </a:endParaRPr>
              </a:p>
              <a:p>
                <a:pPr marL="285750" indent="-285750" defTabSz="307975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</a:rPr>
                          <m:t>(</m:t>
                        </m:r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  <m:r>
                          <a:rPr lang="en-US" sz="1600" i="1" dirty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6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itchFamily="18" charset="0"/>
                  </a:rPr>
                  <a:t> is the </a:t>
                </a:r>
                <a:r>
                  <a:rPr lang="en-US" sz="1600" dirty="0" smtClean="0">
                    <a:latin typeface="Cambria" pitchFamily="18" charset="0"/>
                  </a:rPr>
                  <a:t>expected number of discarded packets</a:t>
                </a:r>
              </a:p>
              <a:p>
                <a:pPr marL="285750" indent="-285750" defTabSz="307975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</a:rPr>
                          <m:t>(</m:t>
                        </m:r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  <m:r>
                          <a:rPr lang="en-US" sz="1600" i="1" dirty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6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itchFamily="18" charset="0"/>
                  </a:rPr>
                  <a:t> is the </a:t>
                </a:r>
                <a:r>
                  <a:rPr lang="en-US" sz="1600" dirty="0" smtClean="0">
                    <a:latin typeface="Cambria" pitchFamily="18" charset="0"/>
                  </a:rPr>
                  <a:t>expected number of packets which left the queue</a:t>
                </a:r>
                <a:endParaRPr lang="en-US" sz="1600" dirty="0">
                  <a:latin typeface="Cambria" pitchFamily="18" charset="0"/>
                </a:endParaRPr>
              </a:p>
              <a:p>
                <a:pPr marL="285750" indent="-285750" defTabSz="307975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</a:rPr>
                          <m:t>(</m:t>
                        </m:r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  <m:r>
                          <a:rPr lang="en-US" sz="1600" i="1" dirty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6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itchFamily="18" charset="0"/>
                  </a:rPr>
                  <a:t> is </a:t>
                </a:r>
                <a:r>
                  <a:rPr lang="en-US" sz="1600" dirty="0" smtClean="0">
                    <a:latin typeface="Cambria" pitchFamily="18" charset="0"/>
                  </a:rPr>
                  <a:t>the expected number of the random access-based transmissions</a:t>
                </a:r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48" name="Прямоугольник 9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926" y="18072709"/>
                <a:ext cx="8323401" cy="1579215"/>
              </a:xfrm>
              <a:prstGeom prst="rect">
                <a:avLst/>
              </a:prstGeom>
              <a:blipFill rotWithShape="1">
                <a:blip r:embed="rId138"/>
                <a:stretch>
                  <a:fillRect l="-36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Прямоугольник 675"/>
              <p:cNvSpPr/>
              <p:nvPr/>
            </p:nvSpPr>
            <p:spPr>
              <a:xfrm>
                <a:off x="13126431" y="19629986"/>
                <a:ext cx="8146874" cy="3240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07975"/>
                <a:r>
                  <a:rPr lang="en-US" sz="1600" dirty="0" smtClean="0">
                    <a:latin typeface="Cambria" pitchFamily="18" charset="0"/>
                  </a:rPr>
                  <a:t>Values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mbria" pitchFamily="18" charset="0"/>
                  </a:rPr>
                  <a:t>are calculated recurrently:</a:t>
                </a:r>
              </a:p>
              <a:p>
                <a:pPr defTabSz="3079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𝜋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1600" b="0" i="1" dirty="0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16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𝑍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 dirty="0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i="1" dirty="0">
                              <a:latin typeface="Cambria Math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latin typeface="Cambria" pitchFamily="18" charset="0"/>
                            </a:rPr>
                            <m:t> ,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  <a:p>
                <a:pPr defTabSz="3079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𝜒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  <m:r>
                            <a:rPr lang="en-US" sz="1600" i="1" dirty="0">
                              <a:latin typeface="Cambria Math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𝑍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600" i="1" dirty="0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1600" i="1">
                              <a:latin typeface="Cambria Math"/>
                            </a:rPr>
                            <m:t>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 dirty="0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dirty="0" smtClean="0">
                              <a:latin typeface="Cambria Math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</a:rPr>
                            <m:t>𝜒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𝜒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" pitchFamily="18" charset="0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𝑢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Cambria" pitchFamily="18" charset="0"/>
                        </a:rPr>
                        <m:t>.</m:t>
                      </m:r>
                    </m:oMath>
                  </m:oMathPara>
                </a14:m>
                <a:endParaRPr lang="en-US" sz="1600" i="1" dirty="0" smtClean="0">
                  <a:latin typeface="Cambria" pitchFamily="18" charset="0"/>
                </a:endParaRPr>
              </a:p>
              <a:p>
                <a:pPr defTabSz="307975"/>
                <a:endParaRPr lang="en-US" i="1" dirty="0" smtClean="0">
                  <a:latin typeface="Cambria" pitchFamily="18" charset="0"/>
                </a:endParaRPr>
              </a:p>
              <a:p>
                <a:pPr defTabSz="3079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𝑃𝐿𝑅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𝑟𝑒𝑠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𝑍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𝜓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dirty="0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1600" i="1" dirty="0">
                  <a:latin typeface="Cambria" pitchFamily="18" charset="0"/>
                </a:endParaRPr>
              </a:p>
              <a:p>
                <a:pPr defTabSz="307975"/>
                <a:endParaRPr lang="en-US" sz="800" b="0" i="1" dirty="0" smtClean="0">
                  <a:latin typeface="Cambria" pitchFamily="18" charset="0"/>
                </a:endParaRPr>
              </a:p>
              <a:p>
                <a:pPr defTabSz="3079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𝑟𝑒𝑠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𝑍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𝑟𝑒𝑠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𝑟𝑒𝑠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𝑟𝑎𝑛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1600" i="1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76" name="Прямоугольник 6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431" y="19629986"/>
                <a:ext cx="8146874" cy="3240118"/>
              </a:xfrm>
              <a:prstGeom prst="rect">
                <a:avLst/>
              </a:prstGeom>
              <a:blipFill rotWithShape="1">
                <a:blip r:embed="rId139"/>
                <a:stretch>
                  <a:fillRect l="-374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0" name="Прямая соединительная линия 689"/>
          <p:cNvCxnSpPr/>
          <p:nvPr/>
        </p:nvCxnSpPr>
        <p:spPr bwMode="auto">
          <a:xfrm flipV="1">
            <a:off x="10211059" y="9495054"/>
            <a:ext cx="0" cy="4195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TextBox 690"/>
              <p:cNvSpPr txBox="1"/>
              <p:nvPr/>
            </p:nvSpPr>
            <p:spPr>
              <a:xfrm>
                <a:off x="9617388" y="9269753"/>
                <a:ext cx="506406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𝑟𝑎𝑛</m:t>
                          </m:r>
                        </m:sup>
                      </m:sSup>
                    </m:oMath>
                  </m:oMathPara>
                </a14:m>
                <a:endParaRPr lang="en-US" sz="1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91" name="TextBox 6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388" y="9269753"/>
                <a:ext cx="506406" cy="321306"/>
              </a:xfrm>
              <a:prstGeom prst="rect">
                <a:avLst/>
              </a:prstGeom>
              <a:blipFill rotWithShape="1">
                <a:blip r:embed="rId140"/>
                <a:stretch>
                  <a:fillRect r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3" name="Прямая со стрелкой 692"/>
          <p:cNvCxnSpPr/>
          <p:nvPr/>
        </p:nvCxnSpPr>
        <p:spPr bwMode="auto">
          <a:xfrm>
            <a:off x="9524807" y="9575407"/>
            <a:ext cx="68625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4" name="TextBox 693"/>
          <p:cNvSpPr txBox="1"/>
          <p:nvPr/>
        </p:nvSpPr>
        <p:spPr>
          <a:xfrm>
            <a:off x="12441487" y="10976306"/>
            <a:ext cx="3130383" cy="10082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 pitchFamily="18" charset="0"/>
              </a:rPr>
              <a:t>Only those packets which become outdated by the next reserved interval are transmitted using  the random access method!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41" name="Дуга 40"/>
          <p:cNvSpPr/>
          <p:nvPr/>
        </p:nvSpPr>
        <p:spPr bwMode="auto">
          <a:xfrm>
            <a:off x="-654812" y="5096193"/>
            <a:ext cx="2779710" cy="2682702"/>
          </a:xfrm>
          <a:prstGeom prst="arc">
            <a:avLst>
              <a:gd name="adj1" fmla="val 20540681"/>
              <a:gd name="adj2" fmla="val 874292"/>
            </a:avLst>
          </a:prstGeom>
          <a:solidFill>
            <a:srgbClr val="DAF9B5">
              <a:alpha val="77647"/>
            </a:srgb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ru-RU" sz="1200" b="0" i="0" u="none" strike="noStrike" cap="none" normalizeH="0" baseline="0" smtClean="0">
              <a:ln w="12700">
                <a:solidFill>
                  <a:schemeClr val="tx1"/>
                </a:solidFill>
              </a:ln>
              <a:effectLst/>
              <a:latin typeface="Arial" charset="0"/>
            </a:endParaRPr>
          </a:p>
        </p:txBody>
      </p:sp>
      <p:sp>
        <p:nvSpPr>
          <p:cNvPr id="706" name="Дуга 705"/>
          <p:cNvSpPr/>
          <p:nvPr/>
        </p:nvSpPr>
        <p:spPr bwMode="auto">
          <a:xfrm flipH="1">
            <a:off x="1339945" y="5123376"/>
            <a:ext cx="2716399" cy="2682702"/>
          </a:xfrm>
          <a:prstGeom prst="arc">
            <a:avLst>
              <a:gd name="adj1" fmla="val 20500936"/>
              <a:gd name="adj2" fmla="val 874292"/>
            </a:avLst>
          </a:prstGeom>
          <a:solidFill>
            <a:srgbClr val="99CCFF">
              <a:alpha val="69804"/>
            </a:srgb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ru-RU" sz="1200" b="0" i="0" u="none" strike="noStrike" cap="none" normalizeH="0" baseline="0" smtClean="0">
              <a:ln w="12700">
                <a:solidFill>
                  <a:schemeClr val="tx1"/>
                </a:solidFill>
              </a:ln>
              <a:effectLst/>
              <a:latin typeface="Cambria" pitchFamily="18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455806" y="3710218"/>
            <a:ext cx="6747876" cy="10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itchFamily="18" charset="0"/>
              </a:rPr>
              <a:t>Random channel access in Wi-Fi is supported by all stations (STAs). It is represented by DCF (Distributed Coordination Function) and EDCA (Enhanced Distributed Channel Access). Both these methods are derivatives of CSMA (Carrier Sense Multiple Access).</a:t>
            </a:r>
          </a:p>
          <a:p>
            <a:endParaRPr lang="en-US" sz="1400" dirty="0" smtClean="0">
              <a:latin typeface="Cambria" pitchFamily="18" charset="0"/>
            </a:endParaRPr>
          </a:p>
          <a:p>
            <a:r>
              <a:rPr lang="en-US" sz="1400" dirty="0">
                <a:latin typeface="Cambria" pitchFamily="18" charset="0"/>
              </a:rPr>
              <a:t>Using DCF or EDCA Wi-Fi STAs transmit at random time moments</a:t>
            </a:r>
            <a:r>
              <a:rPr lang="en-US" sz="1400" dirty="0" smtClean="0">
                <a:latin typeface="Cambria" pitchFamily="18" charset="0"/>
              </a:rPr>
              <a:t>.</a:t>
            </a:r>
            <a:endParaRPr lang="en-US" sz="1400" dirty="0">
              <a:latin typeface="Cambria" pitchFamily="18" charset="0"/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286424" y="3244995"/>
            <a:ext cx="7044232" cy="3596142"/>
            <a:chOff x="7346604" y="3225493"/>
            <a:chExt cx="6634730" cy="3596142"/>
          </a:xfrm>
        </p:grpSpPr>
        <p:sp>
          <p:nvSpPr>
            <p:cNvPr id="434" name="Прямоугольник с одним скругленным углом 433"/>
            <p:cNvSpPr/>
            <p:nvPr/>
          </p:nvSpPr>
          <p:spPr bwMode="auto">
            <a:xfrm>
              <a:off x="7346605" y="3225493"/>
              <a:ext cx="6634729" cy="360040"/>
            </a:xfrm>
            <a:prstGeom prst="round1Rect">
              <a:avLst/>
            </a:prstGeom>
            <a:gradFill flip="none" rotWithShape="1">
              <a:gsLst>
                <a:gs pos="0">
                  <a:srgbClr val="FEEAA0"/>
                </a:gs>
                <a:gs pos="100000">
                  <a:srgbClr val="FE9802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</a:rPr>
                <a:t>Random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effectLst/>
                  <a:latin typeface="Cambria" pitchFamily="18" charset="0"/>
                </a:rPr>
                <a:t> Channel Access Method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  <p:sp>
          <p:nvSpPr>
            <p:cNvPr id="435" name="Прямоугольник с одним скругленным углом 434"/>
            <p:cNvSpPr/>
            <p:nvPr/>
          </p:nvSpPr>
          <p:spPr bwMode="auto">
            <a:xfrm flipH="1" flipV="1">
              <a:off x="7346604" y="3585533"/>
              <a:ext cx="6631283" cy="3236102"/>
            </a:xfrm>
            <a:prstGeom prst="round1Rect">
              <a:avLst>
                <a:gd name="adj" fmla="val 9124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p:sp>
        <p:nvSpPr>
          <p:cNvPr id="437" name="Прямоугольник 436"/>
          <p:cNvSpPr/>
          <p:nvPr/>
        </p:nvSpPr>
        <p:spPr bwMode="auto">
          <a:xfrm>
            <a:off x="1730964" y="5190626"/>
            <a:ext cx="508008" cy="315175"/>
          </a:xfrm>
          <a:prstGeom prst="rect">
            <a:avLst/>
          </a:prstGeom>
          <a:solidFill>
            <a:srgbClr val="DAF9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445" name="Прямоугольник 444"/>
          <p:cNvSpPr/>
          <p:nvPr/>
        </p:nvSpPr>
        <p:spPr bwMode="auto">
          <a:xfrm>
            <a:off x="3001210" y="5185839"/>
            <a:ext cx="508008" cy="315175"/>
          </a:xfrm>
          <a:prstGeom prst="rect">
            <a:avLst/>
          </a:prstGeom>
          <a:solidFill>
            <a:srgbClr val="DAF9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446" name="Прямоугольник 445"/>
          <p:cNvSpPr/>
          <p:nvPr/>
        </p:nvSpPr>
        <p:spPr bwMode="auto">
          <a:xfrm>
            <a:off x="5357153" y="5190626"/>
            <a:ext cx="508008" cy="315175"/>
          </a:xfrm>
          <a:prstGeom prst="rect">
            <a:avLst/>
          </a:prstGeom>
          <a:solidFill>
            <a:srgbClr val="DAF9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448" name="Прямоугольник 447"/>
          <p:cNvSpPr/>
          <p:nvPr/>
        </p:nvSpPr>
        <p:spPr bwMode="auto">
          <a:xfrm>
            <a:off x="6042462" y="5184059"/>
            <a:ext cx="508008" cy="315175"/>
          </a:xfrm>
          <a:prstGeom prst="rect">
            <a:avLst/>
          </a:prstGeom>
          <a:solidFill>
            <a:srgbClr val="DAF9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680" name="Прямоугольник 679"/>
          <p:cNvSpPr/>
          <p:nvPr/>
        </p:nvSpPr>
        <p:spPr bwMode="auto">
          <a:xfrm>
            <a:off x="2386176" y="5509966"/>
            <a:ext cx="508008" cy="31517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695" name="Прямоугольник 694"/>
          <p:cNvSpPr/>
          <p:nvPr/>
        </p:nvSpPr>
        <p:spPr bwMode="auto">
          <a:xfrm>
            <a:off x="3330486" y="5499234"/>
            <a:ext cx="508008" cy="31517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696" name="Прямоугольник 695"/>
          <p:cNvSpPr/>
          <p:nvPr/>
        </p:nvSpPr>
        <p:spPr bwMode="auto">
          <a:xfrm>
            <a:off x="5112372" y="5504778"/>
            <a:ext cx="508008" cy="31517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790" y="5124879"/>
            <a:ext cx="575479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itchFamily="18" charset="0"/>
              </a:rPr>
              <a:t>STA1</a:t>
            </a:r>
            <a:endParaRPr lang="ru-RU" sz="1400" dirty="0">
              <a:latin typeface="Cambria" pitchFamily="18" charset="0"/>
            </a:endParaRPr>
          </a:p>
        </p:txBody>
      </p:sp>
      <p:sp>
        <p:nvSpPr>
          <p:cNvPr id="702" name="TextBox 701"/>
          <p:cNvSpPr txBox="1"/>
          <p:nvPr/>
        </p:nvSpPr>
        <p:spPr>
          <a:xfrm>
            <a:off x="521645" y="5580133"/>
            <a:ext cx="575479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itchFamily="18" charset="0"/>
              </a:rPr>
              <a:t>STA2</a:t>
            </a:r>
            <a:endParaRPr lang="ru-RU" sz="1400" dirty="0">
              <a:latin typeface="Cambria" pitchFamily="18" charset="0"/>
            </a:endParaRPr>
          </a:p>
        </p:txBody>
      </p:sp>
      <p:sp>
        <p:nvSpPr>
          <p:cNvPr id="707" name="TextBox 706"/>
          <p:cNvSpPr txBox="1"/>
          <p:nvPr/>
        </p:nvSpPr>
        <p:spPr>
          <a:xfrm>
            <a:off x="473348" y="6520975"/>
            <a:ext cx="575479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itchFamily="18" charset="0"/>
              </a:rPr>
              <a:t>STA1</a:t>
            </a:r>
            <a:endParaRPr lang="ru-RU" sz="1400" dirty="0">
              <a:latin typeface="Cambria" pitchFamily="18" charset="0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2362670" y="6520975"/>
            <a:ext cx="575479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" pitchFamily="18" charset="0"/>
              </a:rPr>
              <a:t>STA2</a:t>
            </a:r>
            <a:endParaRPr lang="ru-RU" sz="1400" dirty="0">
              <a:latin typeface="Cambria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8465" y="6377829"/>
            <a:ext cx="1780680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ambria" pitchFamily="18" charset="0"/>
              </a:rPr>
              <a:t>Hidden station effect</a:t>
            </a:r>
            <a:endParaRPr lang="ru-RU" sz="1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0" name="Стрелка вправо 49"/>
          <p:cNvSpPr/>
          <p:nvPr/>
        </p:nvSpPr>
        <p:spPr bwMode="auto">
          <a:xfrm>
            <a:off x="4916481" y="6443072"/>
            <a:ext cx="549701" cy="16222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ru-RU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5523164" y="6368246"/>
            <a:ext cx="1642053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ambria" pitchFamily="18" charset="0"/>
              </a:rPr>
              <a:t>Frequent collisions</a:t>
            </a:r>
            <a:endParaRPr lang="ru-RU" sz="1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6" name="Скругленная соединительная линия 55"/>
          <p:cNvCxnSpPr>
            <a:stCxn id="709" idx="0"/>
            <a:endCxn id="34" idx="2"/>
          </p:cNvCxnSpPr>
          <p:nvPr/>
        </p:nvCxnSpPr>
        <p:spPr bwMode="auto">
          <a:xfrm rot="16200000" flipV="1">
            <a:off x="4565186" y="4589241"/>
            <a:ext cx="752638" cy="2805372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Скругленная соединительная линия 59"/>
          <p:cNvCxnSpPr>
            <a:stCxn id="709" idx="0"/>
            <a:endCxn id="698" idx="2"/>
          </p:cNvCxnSpPr>
          <p:nvPr/>
        </p:nvCxnSpPr>
        <p:spPr bwMode="auto">
          <a:xfrm rot="16200000" flipV="1">
            <a:off x="5610730" y="5634784"/>
            <a:ext cx="738111" cy="72881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" name="Прямая со стрелкой 449"/>
          <p:cNvCxnSpPr/>
          <p:nvPr/>
        </p:nvCxnSpPr>
        <p:spPr bwMode="auto">
          <a:xfrm>
            <a:off x="662553" y="5499234"/>
            <a:ext cx="6394138" cy="554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3" name="Прямая соединительная линия 712"/>
          <p:cNvCxnSpPr/>
          <p:nvPr/>
        </p:nvCxnSpPr>
        <p:spPr bwMode="auto">
          <a:xfrm flipV="1">
            <a:off x="16259311" y="5514410"/>
            <a:ext cx="0" cy="3607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5" name="TextBox 714"/>
              <p:cNvSpPr txBox="1"/>
              <p:nvPr/>
            </p:nvSpPr>
            <p:spPr>
              <a:xfrm>
                <a:off x="16260913" y="5501014"/>
                <a:ext cx="506406" cy="292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𝑟𝑎𝑛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715" name="TextBox 7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913" y="5501014"/>
                <a:ext cx="506406" cy="292709"/>
              </a:xfrm>
              <a:prstGeom prst="rect">
                <a:avLst/>
              </a:prstGeom>
              <a:blipFill rotWithShape="1"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6" name="Прямая соединительная линия 715"/>
          <p:cNvCxnSpPr/>
          <p:nvPr/>
        </p:nvCxnSpPr>
        <p:spPr bwMode="auto">
          <a:xfrm flipV="1">
            <a:off x="16767320" y="5505179"/>
            <a:ext cx="0" cy="3607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" name="Прямая со стрелкой 716"/>
          <p:cNvCxnSpPr/>
          <p:nvPr/>
        </p:nvCxnSpPr>
        <p:spPr bwMode="auto">
          <a:xfrm>
            <a:off x="16247825" y="5782636"/>
            <a:ext cx="51949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9" name="Прямая со стрелкой 558"/>
          <p:cNvCxnSpPr/>
          <p:nvPr/>
        </p:nvCxnSpPr>
        <p:spPr bwMode="auto">
          <a:xfrm flipV="1">
            <a:off x="14725798" y="5507963"/>
            <a:ext cx="6051378" cy="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97" name="Группа 696"/>
          <p:cNvGrpSpPr/>
          <p:nvPr/>
        </p:nvGrpSpPr>
        <p:grpSpPr>
          <a:xfrm>
            <a:off x="5351352" y="5348584"/>
            <a:ext cx="491126" cy="322763"/>
            <a:chOff x="9692307" y="5779153"/>
            <a:chExt cx="491126" cy="322763"/>
          </a:xfrm>
        </p:grpSpPr>
        <p:sp>
          <p:nvSpPr>
            <p:cNvPr id="698" name="Пятно 2 697"/>
            <p:cNvSpPr/>
            <p:nvPr/>
          </p:nvSpPr>
          <p:spPr bwMode="auto">
            <a:xfrm>
              <a:off x="9692307" y="5779153"/>
              <a:ext cx="491126" cy="322763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ru-RU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  <p:sp>
          <p:nvSpPr>
            <p:cNvPr id="699" name="Пятно 1 698"/>
            <p:cNvSpPr/>
            <p:nvPr/>
          </p:nvSpPr>
          <p:spPr bwMode="auto">
            <a:xfrm>
              <a:off x="9831864" y="5875285"/>
              <a:ext cx="185678" cy="159553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ru-RU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3274793" y="5334057"/>
            <a:ext cx="491126" cy="322763"/>
            <a:chOff x="9692307" y="5779153"/>
            <a:chExt cx="491126" cy="322763"/>
          </a:xfrm>
        </p:grpSpPr>
        <p:sp>
          <p:nvSpPr>
            <p:cNvPr id="34" name="Пятно 2 33"/>
            <p:cNvSpPr/>
            <p:nvPr/>
          </p:nvSpPr>
          <p:spPr bwMode="auto">
            <a:xfrm>
              <a:off x="9692307" y="5779153"/>
              <a:ext cx="491126" cy="322763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ru-RU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  <p:sp>
          <p:nvSpPr>
            <p:cNvPr id="36" name="Пятно 1 35"/>
            <p:cNvSpPr/>
            <p:nvPr/>
          </p:nvSpPr>
          <p:spPr bwMode="auto">
            <a:xfrm>
              <a:off x="9831864" y="5875285"/>
              <a:ext cx="185678" cy="159553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7975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ru-RU" sz="1200" b="0" i="0" u="none" strike="noStrike" cap="none" normalizeH="0" baseline="0" smtClean="0">
                <a:ln>
                  <a:noFill/>
                </a:ln>
                <a:effectLst/>
                <a:latin typeface="Cambria" pitchFamily="18" charset="0"/>
              </a:endParaRPr>
            </a:p>
          </p:txBody>
        </p:sp>
      </p:grpSp>
      <p:pic>
        <p:nvPicPr>
          <p:cNvPr id="722" name="Рисунок 721"/>
          <p:cNvPicPr>
            <a:picLocks noChangeAspect="1"/>
          </p:cNvPicPr>
          <p:nvPr/>
        </p:nvPicPr>
        <p:blipFill>
          <a:blip r:embed="rId1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52" y="6138932"/>
            <a:ext cx="597224" cy="597224"/>
          </a:xfrm>
          <a:prstGeom prst="rect">
            <a:avLst/>
          </a:prstGeom>
        </p:spPr>
      </p:pic>
      <p:pic>
        <p:nvPicPr>
          <p:cNvPr id="723" name="Рисунок 722"/>
          <p:cNvPicPr>
            <a:picLocks noChangeAspect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3" y="6151872"/>
            <a:ext cx="451012" cy="451012"/>
          </a:xfrm>
          <a:prstGeom prst="rect">
            <a:avLst/>
          </a:prstGeom>
        </p:spPr>
      </p:pic>
      <p:pic>
        <p:nvPicPr>
          <p:cNvPr id="724" name="Рисунок 723"/>
          <p:cNvPicPr>
            <a:picLocks noChangeAspect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79" y="6181925"/>
            <a:ext cx="451012" cy="451012"/>
          </a:xfrm>
          <a:prstGeom prst="rect">
            <a:avLst/>
          </a:prstGeom>
        </p:spPr>
      </p:pic>
      <p:pic>
        <p:nvPicPr>
          <p:cNvPr id="725" name="Рисунок 724"/>
          <p:cNvPicPr>
            <a:picLocks noChangeAspect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39" y="5514495"/>
            <a:ext cx="451012" cy="451012"/>
          </a:xfrm>
          <a:prstGeom prst="rect">
            <a:avLst/>
          </a:prstGeom>
        </p:spPr>
      </p:pic>
      <p:pic>
        <p:nvPicPr>
          <p:cNvPr id="726" name="Рисунок 725"/>
          <p:cNvPicPr>
            <a:picLocks noChangeAspect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69" y="5048222"/>
            <a:ext cx="451012" cy="451012"/>
          </a:xfrm>
          <a:prstGeom prst="rect">
            <a:avLst/>
          </a:prstGeom>
        </p:spPr>
      </p:pic>
      <p:sp>
        <p:nvSpPr>
          <p:cNvPr id="1422" name="TextBox 1421"/>
          <p:cNvSpPr txBox="1"/>
          <p:nvPr/>
        </p:nvSpPr>
        <p:spPr>
          <a:xfrm>
            <a:off x="8119646" y="6305850"/>
            <a:ext cx="2498336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itchFamily="18" charset="0"/>
              </a:rPr>
              <a:t>Reservations of neighboring STAs do not </a:t>
            </a:r>
            <a:r>
              <a:rPr lang="en-US" sz="1400" dirty="0" smtClean="0">
                <a:latin typeface="Cambria" pitchFamily="18" charset="0"/>
              </a:rPr>
              <a:t>overlap</a:t>
            </a:r>
            <a:endParaRPr lang="en-US" sz="1400" dirty="0">
              <a:latin typeface="Cambria" pitchFamily="18" charset="0"/>
            </a:endParaRPr>
          </a:p>
        </p:txBody>
      </p:sp>
      <p:sp>
        <p:nvSpPr>
          <p:cNvPr id="1423" name="TextBox 1422"/>
          <p:cNvSpPr txBox="1"/>
          <p:nvPr/>
        </p:nvSpPr>
        <p:spPr>
          <a:xfrm>
            <a:off x="11269951" y="6305850"/>
            <a:ext cx="24749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itchFamily="18" charset="0"/>
              </a:rPr>
              <a:t>P</a:t>
            </a:r>
            <a:r>
              <a:rPr lang="en-US" sz="1400" dirty="0" smtClean="0">
                <a:latin typeface="Cambria" pitchFamily="18" charset="0"/>
              </a:rPr>
              <a:t>rotection </a:t>
            </a:r>
            <a:r>
              <a:rPr lang="en-US" sz="1400" dirty="0">
                <a:latin typeface="Cambria" pitchFamily="18" charset="0"/>
              </a:rPr>
              <a:t>from interference and collisions</a:t>
            </a:r>
            <a:endParaRPr lang="ru-RU" sz="1400" dirty="0">
              <a:latin typeface="Cambria" pitchFamily="18" charset="0"/>
            </a:endParaRPr>
          </a:p>
        </p:txBody>
      </p:sp>
      <p:sp>
        <p:nvSpPr>
          <p:cNvPr id="740" name="Стрелка вправо 739"/>
          <p:cNvSpPr/>
          <p:nvPr/>
        </p:nvSpPr>
        <p:spPr bwMode="auto">
          <a:xfrm>
            <a:off x="10624775" y="6471281"/>
            <a:ext cx="549701" cy="16222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ru-RU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p:cxnSp>
        <p:nvCxnSpPr>
          <p:cNvPr id="741" name="Прямая со стрелкой 740"/>
          <p:cNvCxnSpPr/>
          <p:nvPr/>
        </p:nvCxnSpPr>
        <p:spPr bwMode="auto">
          <a:xfrm>
            <a:off x="19826540" y="14460956"/>
            <a:ext cx="0" cy="355714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3" name="Прямоугольник с одним скругленным углом 1442"/>
          <p:cNvSpPr/>
          <p:nvPr/>
        </p:nvSpPr>
        <p:spPr bwMode="auto">
          <a:xfrm>
            <a:off x="310233" y="18958797"/>
            <a:ext cx="6664996" cy="349330"/>
          </a:xfrm>
          <a:prstGeom prst="round1Rect">
            <a:avLst/>
          </a:prstGeom>
          <a:gradFill flip="none" rotWithShape="1">
            <a:gsLst>
              <a:gs pos="0">
                <a:srgbClr val="FEEAA0"/>
              </a:gs>
              <a:gs pos="100000">
                <a:srgbClr val="FE9802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Exponential averaging</a:t>
            </a:r>
          </a:p>
        </p:txBody>
      </p:sp>
      <p:sp>
        <p:nvSpPr>
          <p:cNvPr id="1198" name="Прямоугольник с одним скругленным углом 1197"/>
          <p:cNvSpPr/>
          <p:nvPr/>
        </p:nvSpPr>
        <p:spPr bwMode="auto">
          <a:xfrm>
            <a:off x="9756414" y="26200843"/>
            <a:ext cx="5474703" cy="339770"/>
          </a:xfrm>
          <a:prstGeom prst="round1Rect">
            <a:avLst/>
          </a:prstGeom>
          <a:gradFill flip="none" rotWithShape="1">
            <a:gsLst>
              <a:gs pos="0">
                <a:srgbClr val="FEEAA0"/>
              </a:gs>
              <a:gs pos="100000">
                <a:srgbClr val="FE9802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</a:rPr>
              <a:t>Proposed Service Policy</a:t>
            </a:r>
          </a:p>
        </p:txBody>
      </p:sp>
      <p:cxnSp>
        <p:nvCxnSpPr>
          <p:cNvPr id="1028" name="Прямая соединительная линия 1027"/>
          <p:cNvCxnSpPr/>
          <p:nvPr/>
        </p:nvCxnSpPr>
        <p:spPr bwMode="auto">
          <a:xfrm flipV="1">
            <a:off x="10377597" y="27412716"/>
            <a:ext cx="2613115" cy="124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2" name="Овал 691"/>
          <p:cNvSpPr/>
          <p:nvPr/>
        </p:nvSpPr>
        <p:spPr bwMode="auto">
          <a:xfrm>
            <a:off x="9993095" y="18058246"/>
            <a:ext cx="100564" cy="1005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79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effectLst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TextBox 702"/>
              <p:cNvSpPr txBox="1"/>
              <p:nvPr/>
            </p:nvSpPr>
            <p:spPr>
              <a:xfrm>
                <a:off x="9991833" y="18271794"/>
                <a:ext cx="818366" cy="32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/>
                        </a:rPr>
                        <m:t>h</m:t>
                      </m:r>
                      <m:r>
                        <a:rPr lang="en-US" sz="1600" i="1" dirty="0">
                          <a:latin typeface="Cambria Math"/>
                        </a:rPr>
                        <m:t>≥</m:t>
                      </m:r>
                      <m:r>
                        <a:rPr lang="en-US" sz="1600" b="0" i="1" dirty="0" smtClean="0">
                          <a:latin typeface="Cambria Math"/>
                        </a:rPr>
                        <m:t>0 </m:t>
                      </m:r>
                    </m:oMath>
                  </m:oMathPara>
                </a14:m>
                <a:endParaRPr 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703" name="TextBox 7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833" y="18271794"/>
                <a:ext cx="818366" cy="321306"/>
              </a:xfrm>
              <a:prstGeom prst="rect">
                <a:avLst/>
              </a:prstGeom>
              <a:blipFill rotWithShape="1"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090614" y="21600573"/>
            <a:ext cx="3915800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Detailed explanation of the transitions and the subsequent calculations is provided in the corresponding </a:t>
            </a:r>
            <a:r>
              <a:rPr lang="en-US" sz="1600" dirty="0" err="1" smtClean="0">
                <a:latin typeface="Cambria" pitchFamily="18" charset="0"/>
              </a:rPr>
              <a:t>ITaS</a:t>
            </a:r>
            <a:r>
              <a:rPr lang="en-US" sz="1600" dirty="0" smtClean="0">
                <a:latin typeface="Cambria" pitchFamily="18" charset="0"/>
              </a:rPr>
              <a:t> 2017 paper.</a:t>
            </a:r>
            <a:endParaRPr lang="en-US" sz="1600" dirty="0">
              <a:latin typeface="Cambria" pitchFamily="18" charset="0"/>
            </a:endParaRPr>
          </a:p>
        </p:txBody>
      </p:sp>
      <p:cxnSp>
        <p:nvCxnSpPr>
          <p:cNvPr id="704" name="Прямая соединительная линия 703"/>
          <p:cNvCxnSpPr/>
          <p:nvPr/>
        </p:nvCxnSpPr>
        <p:spPr bwMode="auto">
          <a:xfrm flipH="1">
            <a:off x="9638813" y="18114542"/>
            <a:ext cx="4014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0" animBg="1"/>
      <p:bldP spid="62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7975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7975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9145</TotalTime>
  <Words>2385</Words>
  <Application>Microsoft Office PowerPoint</Application>
  <PresentationFormat>Произвольный</PresentationFormat>
  <Paragraphs>248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Default Design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Egor Kuznetsov</dc:creator>
  <cp:lastModifiedBy>Alexander</cp:lastModifiedBy>
  <cp:revision>652</cp:revision>
  <cp:lastPrinted>2013-08-07T14:58:58Z</cp:lastPrinted>
  <dcterms:created xsi:type="dcterms:W3CDTF">1601-01-01T00:00:00Z</dcterms:created>
  <dcterms:modified xsi:type="dcterms:W3CDTF">2017-09-20T08:28:17Z</dcterms:modified>
</cp:coreProperties>
</file>