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32"/>
  </p:notesMasterIdLst>
  <p:sldIdLst>
    <p:sldId id="258" r:id="rId2"/>
    <p:sldId id="259" r:id="rId3"/>
    <p:sldId id="261" r:id="rId4"/>
    <p:sldId id="284" r:id="rId5"/>
    <p:sldId id="285" r:id="rId6"/>
    <p:sldId id="286" r:id="rId7"/>
    <p:sldId id="287" r:id="rId8"/>
    <p:sldId id="288" r:id="rId9"/>
    <p:sldId id="295" r:id="rId10"/>
    <p:sldId id="289" r:id="rId11"/>
    <p:sldId id="314" r:id="rId12"/>
    <p:sldId id="297" r:id="rId13"/>
    <p:sldId id="315" r:id="rId14"/>
    <p:sldId id="291" r:id="rId15"/>
    <p:sldId id="298" r:id="rId16"/>
    <p:sldId id="299" r:id="rId17"/>
    <p:sldId id="300" r:id="rId18"/>
    <p:sldId id="301" r:id="rId19"/>
    <p:sldId id="309" r:id="rId20"/>
    <p:sldId id="307" r:id="rId21"/>
    <p:sldId id="308" r:id="rId22"/>
    <p:sldId id="304" r:id="rId23"/>
    <p:sldId id="305" r:id="rId24"/>
    <p:sldId id="306" r:id="rId25"/>
    <p:sldId id="310" r:id="rId26"/>
    <p:sldId id="311" r:id="rId27"/>
    <p:sldId id="312" r:id="rId28"/>
    <p:sldId id="283" r:id="rId29"/>
    <p:sldId id="316" r:id="rId30"/>
    <p:sldId id="313"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92" d="100"/>
          <a:sy n="92" d="100"/>
        </p:scale>
        <p:origin x="49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2B831BE-5D75-4055-86B7-AC01CBC4A6A0}" type="datetimeFigureOut">
              <a:rPr lang="fr-FR" smtClean="0"/>
              <a:t>28/04/2024</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7B4BD38-A12A-4527-9903-5AE62B5635F1}" type="slidenum">
              <a:rPr lang="fr-FR" smtClean="0"/>
              <a:t>‹#›</a:t>
            </a:fld>
            <a:endParaRPr lang="fr-FR"/>
          </a:p>
        </p:txBody>
      </p:sp>
    </p:spTree>
    <p:extLst>
      <p:ext uri="{BB962C8B-B14F-4D97-AF65-F5344CB8AC3E}">
        <p14:creationId xmlns:p14="http://schemas.microsoft.com/office/powerpoint/2010/main" val="30530215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7" name="PlaceHolder 1"/>
          <p:cNvSpPr>
            <a:spLocks noGrp="1"/>
          </p:cNvSpPr>
          <p:nvPr>
            <p:ph type="sldNum" idx="4"/>
          </p:nvPr>
        </p:nvSpPr>
        <p:spPr>
          <a:xfrm>
            <a:off x="0" y="0"/>
            <a:ext cx="360" cy="360"/>
          </a:xfrm>
          <a:prstGeom prst="rect">
            <a:avLst/>
          </a:prstGeom>
          <a:noFill/>
          <a:ln w="0">
            <a:noFill/>
          </a:ln>
        </p:spPr>
        <p:txBody>
          <a:bodyPr lIns="90000" tIns="0" rIns="90000" bIns="0" anchor="t">
            <a:noAutofit/>
          </a:bodyPr>
          <a:lstStyle>
            <a:lvl1pPr algn="r">
              <a:lnSpc>
                <a:spcPct val="100000"/>
              </a:lnSpc>
              <a:buNone/>
              <a:defRPr lang="en-US" sz="1400" b="0" strike="noStrike" spc="-1">
                <a:solidFill>
                  <a:srgbClr val="000000"/>
                </a:solidFill>
                <a:latin typeface="Arial"/>
                <a:ea typeface="Arial"/>
              </a:defRPr>
            </a:lvl1pPr>
          </a:lstStyle>
          <a:p>
            <a:pPr algn="r">
              <a:lnSpc>
                <a:spcPct val="100000"/>
              </a:lnSpc>
              <a:buNone/>
            </a:pPr>
            <a:fld id="{577A5F8D-3D41-4E65-B136-C95352F3B6C8}" type="slidenum">
              <a:rPr lang="en-US" sz="1400" b="0" strike="noStrike" spc="-1">
                <a:solidFill>
                  <a:srgbClr val="000000"/>
                </a:solidFill>
                <a:latin typeface="Arial"/>
                <a:ea typeface="Arial"/>
              </a:rPr>
              <a:t>1</a:t>
            </a:fld>
            <a:endParaRPr lang="en-US" sz="1400" b="0" strike="noStrike" spc="-1">
              <a:latin typeface="Times New Roman"/>
            </a:endParaRPr>
          </a:p>
        </p:txBody>
      </p:sp>
      <p:sp>
        <p:nvSpPr>
          <p:cNvPr id="348" name="PlaceHolder 2"/>
          <p:cNvSpPr>
            <a:spLocks noGrp="1" noRot="1" noChangeAspect="1"/>
          </p:cNvSpPr>
          <p:nvPr>
            <p:ph type="sldImg"/>
          </p:nvPr>
        </p:nvSpPr>
        <p:spPr>
          <a:xfrm>
            <a:off x="381000" y="685800"/>
            <a:ext cx="6094413" cy="3427413"/>
          </a:xfrm>
          <a:prstGeom prst="rect">
            <a:avLst/>
          </a:prstGeom>
          <a:ln w="0">
            <a:noFill/>
          </a:ln>
        </p:spPr>
      </p:sp>
      <p:sp>
        <p:nvSpPr>
          <p:cNvPr id="349" name="PlaceHolder 3"/>
          <p:cNvSpPr>
            <a:spLocks noGrp="1"/>
          </p:cNvSpPr>
          <p:nvPr>
            <p:ph type="body"/>
          </p:nvPr>
        </p:nvSpPr>
        <p:spPr>
          <a:xfrm>
            <a:off x="685800" y="4343400"/>
            <a:ext cx="5484600" cy="4113000"/>
          </a:xfrm>
          <a:prstGeom prst="rect">
            <a:avLst/>
          </a:prstGeom>
          <a:noFill/>
          <a:ln w="0">
            <a:noFill/>
          </a:ln>
        </p:spPr>
        <p:txBody>
          <a:bodyPr lIns="0" tIns="91440" rIns="0" bIns="91440" anchor="t">
            <a:noAutofit/>
          </a:bodyPr>
          <a:lstStyle/>
          <a:p>
            <a:endParaRPr lang="en-US" sz="2000" b="0" strike="noStrike" spc="-1">
              <a:latin typeface="Arial"/>
            </a:endParaRPr>
          </a:p>
        </p:txBody>
      </p:sp>
    </p:spTree>
    <p:extLst>
      <p:ext uri="{BB962C8B-B14F-4D97-AF65-F5344CB8AC3E}">
        <p14:creationId xmlns:p14="http://schemas.microsoft.com/office/powerpoint/2010/main" val="15014046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fr-FR"/>
              <a:t>Modifiez le style du titre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fr-FR"/>
              <a:t>Modifier le style des sous-titres du masque</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dirty="0"/>
              <a:t>4/28/2024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2E2D6473-DF6D-4702-B328-E0DD40540A4E}" type="datetimeFigureOut">
              <a:rPr lang="en-US" dirty="0"/>
              <a:t>4/28/2024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itre vertical et text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E26F7E3A-B166-407D-9866-32884E7D5B37}" type="datetimeFigureOut">
              <a:rPr lang="en-US" dirty="0"/>
              <a:t>4/28/2024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528FC5F6-F338-4AE4-BB23-26385BCFC423}" type="datetimeFigureOut">
              <a:rPr lang="en-US" dirty="0"/>
              <a:t>4/28/2024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fr-FR"/>
              <a:t>Modifiez le style du titre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20EBB0C4-6273-4C6E-B9BD-2EDC30F1CD52}" type="datetimeFigureOut">
              <a:rPr lang="en-US" dirty="0"/>
              <a:t>4/28/2024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fr-FR"/>
              <a:t>Modifiez le style du titre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19AB4D41-86C1-4908-B66A-0B50CEB3BF29}" type="datetimeFigureOut">
              <a:rPr lang="en-US" dirty="0"/>
              <a:t>4/28/2024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fr-FR"/>
              <a:t>Modifiez le style du titre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4" name="Content Placeholder 3"/>
          <p:cNvSpPr>
            <a:spLocks noGrp="1"/>
          </p:cNvSpPr>
          <p:nvPr>
            <p:ph sz="half" idx="2"/>
          </p:nvPr>
        </p:nvSpPr>
        <p:spPr>
          <a:xfrm>
            <a:off x="1097280" y="2582334"/>
            <a:ext cx="4937760" cy="3378200"/>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6" name="Content Placeholder 5"/>
          <p:cNvSpPr>
            <a:spLocks noGrp="1"/>
          </p:cNvSpPr>
          <p:nvPr>
            <p:ph sz="quarter" idx="4"/>
          </p:nvPr>
        </p:nvSpPr>
        <p:spPr>
          <a:xfrm>
            <a:off x="6217920" y="2582334"/>
            <a:ext cx="4937760" cy="3378200"/>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E6426E2C-56C1-4E0D-A793-0088A7FDD37E}" type="datetimeFigureOut">
              <a:rPr lang="en-US" dirty="0"/>
              <a:t>4/28/2024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C8C39B41-D8B5-4052-B551-9B5525EAA8B6}" type="datetimeFigureOut">
              <a:rPr lang="en-US" dirty="0"/>
              <a:t>4/28/2024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D94136C-8742-45B2-AF27-D93DF72833A9}" type="datetimeFigureOut">
              <a:rPr lang="en-US" dirty="0"/>
              <a:t>4/28/2024</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fr-FR"/>
              <a:t>Modifiez le style du titre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2ABBEA6-7C60-4B02-AE87-00D78D8422AF}" type="datetimeFigureOut">
              <a:rPr lang="en-US" dirty="0"/>
              <a:t>4/28/2024</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fr-FR"/>
              <a:t>Modifiez le style du titre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5" name="Date Placeholder 4"/>
          <p:cNvSpPr>
            <a:spLocks noGrp="1"/>
          </p:cNvSpPr>
          <p:nvPr>
            <p:ph type="dt" sz="half" idx="10"/>
          </p:nvPr>
        </p:nvSpPr>
        <p:spPr/>
        <p:txBody>
          <a:bodyPr/>
          <a:lstStyle/>
          <a:p>
            <a:fld id="{C9CAD897-D46E-4AD2-BD9B-49DD3E640873}" type="datetimeFigureOut">
              <a:rPr lang="en-US" dirty="0"/>
              <a:t>4/28/2024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fr-FR"/>
              <a:t>Modifiez le style du titre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8624D31-43A5-475A-80CF-332C9F6DCF35}" type="datetimeFigureOut">
              <a:rPr lang="en-US" dirty="0"/>
              <a:t>4/28/2024</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7" name="Image 4"/>
          <p:cNvPicPr/>
          <p:nvPr/>
        </p:nvPicPr>
        <p:blipFill>
          <a:blip r:embed="rId3"/>
          <a:stretch/>
        </p:blipFill>
        <p:spPr>
          <a:xfrm>
            <a:off x="169920" y="118560"/>
            <a:ext cx="2400000" cy="1128960"/>
          </a:xfrm>
          <a:prstGeom prst="rect">
            <a:avLst/>
          </a:prstGeom>
          <a:ln w="0">
            <a:noFill/>
          </a:ln>
        </p:spPr>
      </p:pic>
      <p:pic>
        <p:nvPicPr>
          <p:cNvPr id="198" name="Image 5"/>
          <p:cNvPicPr/>
          <p:nvPr/>
        </p:nvPicPr>
        <p:blipFill>
          <a:blip r:embed="rId4"/>
          <a:stretch/>
        </p:blipFill>
        <p:spPr>
          <a:xfrm>
            <a:off x="9213120" y="143040"/>
            <a:ext cx="2688960" cy="1104960"/>
          </a:xfrm>
          <a:prstGeom prst="rect">
            <a:avLst/>
          </a:prstGeom>
          <a:ln w="0">
            <a:noFill/>
          </a:ln>
        </p:spPr>
      </p:pic>
      <p:sp>
        <p:nvSpPr>
          <p:cNvPr id="199" name="ZoneTexte 8"/>
          <p:cNvSpPr/>
          <p:nvPr/>
        </p:nvSpPr>
        <p:spPr>
          <a:xfrm>
            <a:off x="169920" y="5828641"/>
            <a:ext cx="3065760" cy="449403"/>
          </a:xfrm>
          <a:prstGeom prst="rect">
            <a:avLst/>
          </a:prstGeom>
          <a:noFill/>
          <a:ln w="0">
            <a:noFill/>
          </a:ln>
        </p:spPr>
        <p:style>
          <a:lnRef idx="0">
            <a:scrgbClr r="0" g="0" b="0"/>
          </a:lnRef>
          <a:fillRef idx="0">
            <a:scrgbClr r="0" g="0" b="0"/>
          </a:fillRef>
          <a:effectRef idx="0">
            <a:scrgbClr r="0" g="0" b="0"/>
          </a:effectRef>
          <a:fontRef idx="minor"/>
        </p:style>
        <p:txBody>
          <a:bodyPr lIns="120000" tIns="60000" rIns="120000" bIns="60000" anchor="t">
            <a:spAutoFit/>
          </a:bodyPr>
          <a:lstStyle/>
          <a:p>
            <a:pPr>
              <a:lnSpc>
                <a:spcPct val="100000"/>
              </a:lnSpc>
              <a:buNone/>
            </a:pPr>
            <a:r>
              <a:rPr lang="fr-FR" sz="2133" spc="-1">
                <a:solidFill>
                  <a:srgbClr val="FFFFFF"/>
                </a:solidFill>
                <a:latin typeface="Arial"/>
                <a:ea typeface="Arial"/>
              </a:rPr>
              <a:t>SAMA E. S. Souvenir</a:t>
            </a:r>
            <a:endParaRPr lang="en-US" sz="2133" spc="-1">
              <a:latin typeface="Arial"/>
            </a:endParaRPr>
          </a:p>
        </p:txBody>
      </p:sp>
      <p:sp>
        <p:nvSpPr>
          <p:cNvPr id="203" name="ZoneTexte 10"/>
          <p:cNvSpPr/>
          <p:nvPr/>
        </p:nvSpPr>
        <p:spPr>
          <a:xfrm>
            <a:off x="8278080" y="5828640"/>
            <a:ext cx="3065760" cy="505893"/>
          </a:xfrm>
          <a:prstGeom prst="rect">
            <a:avLst/>
          </a:prstGeom>
          <a:noFill/>
          <a:ln w="0">
            <a:noFill/>
          </a:ln>
        </p:spPr>
        <p:style>
          <a:lnRef idx="0">
            <a:scrgbClr r="0" g="0" b="0"/>
          </a:lnRef>
          <a:fillRef idx="0">
            <a:scrgbClr r="0" g="0" b="0"/>
          </a:fillRef>
          <a:effectRef idx="0">
            <a:scrgbClr r="0" g="0" b="0"/>
          </a:effectRef>
          <a:fontRef idx="minor"/>
        </p:style>
        <p:txBody>
          <a:bodyPr lIns="120000" tIns="60000" rIns="120000" bIns="60000" anchor="t">
            <a:spAutoFit/>
          </a:bodyPr>
          <a:lstStyle/>
          <a:p>
            <a:pPr>
              <a:lnSpc>
                <a:spcPct val="100000"/>
              </a:lnSpc>
              <a:buNone/>
            </a:pPr>
            <a:r>
              <a:rPr lang="fr-FR" sz="2500" spc="-1" dirty="0">
                <a:solidFill>
                  <a:srgbClr val="FFFFFF"/>
                </a:solidFill>
                <a:latin typeface="Cambria" panose="02040503050406030204" pitchFamily="18" charset="0"/>
                <a:ea typeface="Cambria" panose="02040503050406030204" pitchFamily="18" charset="0"/>
              </a:rPr>
              <a:t>Dr APEKE Séna</a:t>
            </a:r>
            <a:endParaRPr lang="en-US" sz="2500" spc="-1" dirty="0">
              <a:latin typeface="Cambria" panose="02040503050406030204" pitchFamily="18" charset="0"/>
              <a:ea typeface="Cambria" panose="02040503050406030204" pitchFamily="18" charset="0"/>
            </a:endParaRPr>
          </a:p>
        </p:txBody>
      </p:sp>
      <p:sp>
        <p:nvSpPr>
          <p:cNvPr id="11" name="ZoneTexte 7"/>
          <p:cNvSpPr/>
          <p:nvPr/>
        </p:nvSpPr>
        <p:spPr>
          <a:xfrm>
            <a:off x="4747286" y="1308155"/>
            <a:ext cx="1679400" cy="629488"/>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buNone/>
            </a:pPr>
            <a:r>
              <a:rPr lang="fr-FR" sz="3500" b="0" u="sng" strike="noStrike" spc="-1" dirty="0">
                <a:latin typeface="Cambria" panose="02040503050406030204" pitchFamily="18" charset="0"/>
                <a:ea typeface="Cambria" panose="02040503050406030204" pitchFamily="18" charset="0"/>
              </a:rPr>
              <a:t>Thème</a:t>
            </a:r>
            <a:endParaRPr lang="en-US" sz="3500" b="0" u="sng" strike="noStrike" spc="-1" dirty="0">
              <a:latin typeface="Cambria" panose="02040503050406030204" pitchFamily="18" charset="0"/>
              <a:ea typeface="Cambria" panose="02040503050406030204" pitchFamily="18" charset="0"/>
            </a:endParaRPr>
          </a:p>
        </p:txBody>
      </p:sp>
      <p:sp>
        <p:nvSpPr>
          <p:cNvPr id="13" name="ZoneTexte 8"/>
          <p:cNvSpPr/>
          <p:nvPr/>
        </p:nvSpPr>
        <p:spPr>
          <a:xfrm>
            <a:off x="875466" y="5605986"/>
            <a:ext cx="3388908" cy="475600"/>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pPr>
              <a:lnSpc>
                <a:spcPct val="100000"/>
              </a:lnSpc>
              <a:buNone/>
            </a:pPr>
            <a:r>
              <a:rPr lang="fr-FR" sz="2500" b="0" strike="noStrike" spc="-1" dirty="0">
                <a:latin typeface="Bell MT" panose="02020503060305020303" pitchFamily="18" charset="0"/>
                <a:ea typeface="Cambria" panose="02040503050406030204" pitchFamily="18" charset="0"/>
              </a:rPr>
              <a:t>  SAMA E. S. Souvenir</a:t>
            </a:r>
            <a:endParaRPr lang="en-US" sz="2500" b="0" strike="noStrike" spc="-1" dirty="0">
              <a:latin typeface="Bell MT" panose="02020503060305020303" pitchFamily="18" charset="0"/>
              <a:ea typeface="Cambria" panose="02040503050406030204" pitchFamily="18" charset="0"/>
            </a:endParaRPr>
          </a:p>
        </p:txBody>
      </p:sp>
      <p:sp>
        <p:nvSpPr>
          <p:cNvPr id="14" name="ZoneTexte 13"/>
          <p:cNvSpPr/>
          <p:nvPr/>
        </p:nvSpPr>
        <p:spPr>
          <a:xfrm>
            <a:off x="1006618" y="5044341"/>
            <a:ext cx="2707094" cy="521766"/>
          </a:xfrm>
          <a:prstGeom prst="rect">
            <a:avLst/>
          </a:prstGeom>
          <a:solidFill>
            <a:schemeClr val="bg1"/>
          </a:solidFill>
          <a:ln w="0">
            <a:no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pPr>
              <a:lnSpc>
                <a:spcPct val="100000"/>
              </a:lnSpc>
              <a:buNone/>
            </a:pPr>
            <a:r>
              <a:rPr lang="fr-FR" sz="2800" b="0" strike="noStrike" spc="-1" dirty="0">
                <a:latin typeface="Bell MT" panose="02020503060305020303" pitchFamily="18" charset="0"/>
                <a:ea typeface="Cambria" panose="02040503050406030204" pitchFamily="18" charset="0"/>
              </a:rPr>
              <a:t>Présenter par:</a:t>
            </a:r>
            <a:endParaRPr lang="en-US" sz="2800" b="0" strike="noStrike" spc="-1" dirty="0">
              <a:latin typeface="Bell MT" panose="02020503060305020303" pitchFamily="18" charset="0"/>
              <a:ea typeface="Cambria" panose="02040503050406030204" pitchFamily="18" charset="0"/>
            </a:endParaRPr>
          </a:p>
        </p:txBody>
      </p:sp>
      <p:sp>
        <p:nvSpPr>
          <p:cNvPr id="15" name="ZoneTexte 10"/>
          <p:cNvSpPr/>
          <p:nvPr/>
        </p:nvSpPr>
        <p:spPr>
          <a:xfrm>
            <a:off x="4790743" y="5577065"/>
            <a:ext cx="3388908" cy="475600"/>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pPr>
              <a:lnSpc>
                <a:spcPct val="100000"/>
              </a:lnSpc>
              <a:buNone/>
            </a:pPr>
            <a:r>
              <a:rPr lang="fr-FR" sz="2500" b="0" strike="noStrike" spc="-1" dirty="0">
                <a:latin typeface="Bell MT" panose="02020503060305020303" pitchFamily="18" charset="0"/>
                <a:ea typeface="Cambria" panose="02040503050406030204" pitchFamily="18" charset="0"/>
              </a:rPr>
              <a:t>  Dr APEKE Séna</a:t>
            </a:r>
            <a:endParaRPr lang="en-US" sz="2500" b="0" strike="noStrike" spc="-1" dirty="0">
              <a:latin typeface="Bell MT" panose="02020503060305020303" pitchFamily="18" charset="0"/>
              <a:ea typeface="Cambria" panose="02040503050406030204" pitchFamily="18" charset="0"/>
            </a:endParaRPr>
          </a:p>
        </p:txBody>
      </p:sp>
      <p:sp>
        <p:nvSpPr>
          <p:cNvPr id="16" name="ZoneTexte 11"/>
          <p:cNvSpPr/>
          <p:nvPr/>
        </p:nvSpPr>
        <p:spPr>
          <a:xfrm>
            <a:off x="4921895" y="5036727"/>
            <a:ext cx="2707094" cy="521766"/>
          </a:xfrm>
          <a:prstGeom prst="rect">
            <a:avLst/>
          </a:prstGeom>
          <a:solidFill>
            <a:schemeClr val="bg1"/>
          </a:solidFill>
          <a:ln w="0">
            <a:no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pPr>
              <a:lnSpc>
                <a:spcPct val="100000"/>
              </a:lnSpc>
              <a:buNone/>
            </a:pPr>
            <a:r>
              <a:rPr lang="fr-FR" sz="2800" b="0" strike="noStrike" spc="-1" dirty="0">
                <a:latin typeface="Bell MT" panose="02020503060305020303" pitchFamily="18" charset="0"/>
                <a:ea typeface="Cambria" panose="02040503050406030204" pitchFamily="18" charset="0"/>
              </a:rPr>
              <a:t>Maître de stage:</a:t>
            </a:r>
            <a:endParaRPr lang="en-US" sz="2800" b="0" strike="noStrike" spc="-1" dirty="0">
              <a:latin typeface="Bell MT" panose="02020503060305020303" pitchFamily="18" charset="0"/>
              <a:ea typeface="Cambria" panose="02040503050406030204" pitchFamily="18" charset="0"/>
            </a:endParaRPr>
          </a:p>
        </p:txBody>
      </p:sp>
      <p:sp>
        <p:nvSpPr>
          <p:cNvPr id="4" name="Titre 3"/>
          <p:cNvSpPr>
            <a:spLocks noGrp="1"/>
          </p:cNvSpPr>
          <p:nvPr>
            <p:ph type="ctrTitle"/>
          </p:nvPr>
        </p:nvSpPr>
        <p:spPr>
          <a:xfrm>
            <a:off x="1178746" y="1999526"/>
            <a:ext cx="10058400" cy="2259636"/>
          </a:xfrm>
        </p:spPr>
        <p:txBody>
          <a:bodyPr>
            <a:noAutofit/>
          </a:bodyPr>
          <a:lstStyle/>
          <a:p>
            <a:pPr algn="ctr">
              <a:spcBef>
                <a:spcPts val="100"/>
              </a:spcBef>
              <a:spcAft>
                <a:spcPts val="200"/>
              </a:spcAft>
            </a:pPr>
            <a:br>
              <a:rPr lang="fr-FR" sz="4000" spc="-1" dirty="0">
                <a:latin typeface="Bell MT" panose="02020503060305020303" pitchFamily="18" charset="0"/>
                <a:ea typeface="Cambria" panose="02040503050406030204" pitchFamily="18" charset="0"/>
              </a:rPr>
            </a:br>
            <a:br>
              <a:rPr lang="fr-FR" sz="4000" spc="-1" dirty="0">
                <a:latin typeface="Bell MT" panose="02020503060305020303" pitchFamily="18" charset="0"/>
                <a:ea typeface="Cambria" panose="02040503050406030204" pitchFamily="18" charset="0"/>
              </a:rPr>
            </a:br>
            <a:br>
              <a:rPr lang="fr-FR" sz="4000" spc="-1" dirty="0">
                <a:latin typeface="Bell MT" panose="02020503060305020303" pitchFamily="18" charset="0"/>
                <a:ea typeface="Cambria" panose="02040503050406030204" pitchFamily="18" charset="0"/>
              </a:rPr>
            </a:br>
            <a:br>
              <a:rPr lang="fr-FR" sz="4000" spc="-1" dirty="0">
                <a:latin typeface="Bell MT" panose="02020503060305020303" pitchFamily="18" charset="0"/>
                <a:ea typeface="Cambria" panose="02040503050406030204" pitchFamily="18" charset="0"/>
              </a:rPr>
            </a:br>
            <a:br>
              <a:rPr lang="fr-FR" sz="4000" spc="-1" dirty="0">
                <a:latin typeface="Bell MT" panose="02020503060305020303" pitchFamily="18" charset="0"/>
                <a:ea typeface="Cambria" panose="02040503050406030204" pitchFamily="18" charset="0"/>
              </a:rPr>
            </a:br>
            <a:r>
              <a:rPr lang="fr-FR" sz="3800" spc="-1" dirty="0">
                <a:latin typeface="Bell MT" panose="02020503060305020303" pitchFamily="18" charset="0"/>
                <a:ea typeface="Cambria" panose="02040503050406030204" pitchFamily="18" charset="0"/>
              </a:rPr>
              <a:t>Mise en place d’un Outil de Diagnostic et de pronostic basé sur la radiomique pour l ’aide à la prise en charge clinique</a:t>
            </a:r>
            <a:br>
              <a:rPr lang="en-US" sz="3500" spc="-1" dirty="0">
                <a:latin typeface="Cambria" panose="02040503050406030204" pitchFamily="18" charset="0"/>
                <a:ea typeface="Cambria" panose="02040503050406030204" pitchFamily="18" charset="0"/>
              </a:rPr>
            </a:br>
            <a:endParaRPr lang="fr-FR" sz="3500" dirty="0"/>
          </a:p>
        </p:txBody>
      </p:sp>
      <p:sp>
        <p:nvSpPr>
          <p:cNvPr id="5" name="Sous-titre 4"/>
          <p:cNvSpPr>
            <a:spLocks noGrp="1"/>
          </p:cNvSpPr>
          <p:nvPr>
            <p:ph type="subTitle" idx="1"/>
          </p:nvPr>
        </p:nvSpPr>
        <p:spPr>
          <a:xfrm>
            <a:off x="1100051" y="4455620"/>
            <a:ext cx="10058400" cy="599679"/>
          </a:xfrm>
        </p:spPr>
        <p:txBody>
          <a:bodyPr/>
          <a:lstStyle/>
          <a:p>
            <a:r>
              <a:rPr lang="fr-FR" b="1" dirty="0">
                <a:solidFill>
                  <a:schemeClr val="tx1">
                    <a:lumMod val="75000"/>
                    <a:lumOff val="25000"/>
                  </a:schemeClr>
                </a:solidFill>
                <a:latin typeface="Bell MT" panose="02020503060305020303" pitchFamily="18" charset="0"/>
                <a:ea typeface="Cambria" panose="02040503050406030204" pitchFamily="18" charset="0"/>
              </a:rPr>
              <a:t>Application a la tumeur de la prostate</a:t>
            </a:r>
          </a:p>
        </p:txBody>
      </p:sp>
      <p:sp>
        <p:nvSpPr>
          <p:cNvPr id="17" name="ZoneTexte 10"/>
          <p:cNvSpPr/>
          <p:nvPr/>
        </p:nvSpPr>
        <p:spPr>
          <a:xfrm>
            <a:off x="8179651" y="5539921"/>
            <a:ext cx="3388908" cy="860320"/>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pPr>
              <a:lnSpc>
                <a:spcPct val="100000"/>
              </a:lnSpc>
              <a:buNone/>
            </a:pPr>
            <a:r>
              <a:rPr lang="fr-FR" sz="2500" b="0" strike="noStrike" spc="-1" dirty="0">
                <a:latin typeface="Bell MT" panose="02020503060305020303" pitchFamily="18" charset="0"/>
                <a:ea typeface="Cambria" panose="02040503050406030204" pitchFamily="18" charset="0"/>
              </a:rPr>
              <a:t>Dr Amir HAJJAM EL HASSANI</a:t>
            </a:r>
            <a:endParaRPr lang="en-US" sz="2500" b="0" strike="noStrike" spc="-1" dirty="0">
              <a:latin typeface="Bell MT" panose="02020503060305020303" pitchFamily="18" charset="0"/>
              <a:ea typeface="Cambria" panose="02040503050406030204" pitchFamily="18" charset="0"/>
            </a:endParaRPr>
          </a:p>
        </p:txBody>
      </p:sp>
      <p:sp>
        <p:nvSpPr>
          <p:cNvPr id="18" name="ZoneTexte 11"/>
          <p:cNvSpPr/>
          <p:nvPr/>
        </p:nvSpPr>
        <p:spPr>
          <a:xfrm>
            <a:off x="8191412" y="5018155"/>
            <a:ext cx="3409296" cy="521766"/>
          </a:xfrm>
          <a:prstGeom prst="rect">
            <a:avLst/>
          </a:prstGeom>
          <a:solidFill>
            <a:schemeClr val="bg1"/>
          </a:solidFill>
          <a:ln w="0">
            <a:no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pPr>
              <a:lnSpc>
                <a:spcPct val="100000"/>
              </a:lnSpc>
              <a:buNone/>
            </a:pPr>
            <a:r>
              <a:rPr lang="fr-FR" sz="2800" b="0" strike="noStrike" spc="-1" dirty="0">
                <a:latin typeface="Bell MT" panose="02020503060305020303" pitchFamily="18" charset="0"/>
                <a:ea typeface="Cambria" panose="02040503050406030204" pitchFamily="18" charset="0"/>
              </a:rPr>
              <a:t>Directeur de mémoire</a:t>
            </a:r>
            <a:endParaRPr lang="en-US" sz="2800" b="0" strike="noStrike" spc="-1" dirty="0">
              <a:latin typeface="Bell MT" panose="02020503060305020303" pitchFamily="18" charset="0"/>
              <a:ea typeface="Cambria" panose="02040503050406030204" pitchFamily="18" charset="0"/>
            </a:endParaRPr>
          </a:p>
        </p:txBody>
      </p:sp>
    </p:spTree>
    <p:extLst>
      <p:ext uri="{BB962C8B-B14F-4D97-AF65-F5344CB8AC3E}">
        <p14:creationId xmlns:p14="http://schemas.microsoft.com/office/powerpoint/2010/main" val="1261201931"/>
      </p:ext>
    </p:extLst>
  </p:cSld>
  <p:clrMapOvr>
    <a:masterClrMapping/>
  </p:clrMapOvr>
  <mc:AlternateContent xmlns:mc="http://schemas.openxmlformats.org/markup-compatibility/2006" xmlns:p14="http://schemas.microsoft.com/office/powerpoint/2010/main">
    <mc:Choice Requires="p14">
      <p:transition spd="slow" p14:dur="2000" advTm="11000"/>
    </mc:Choice>
    <mc:Fallback xmlns="" xmlns:p15="http://schemas.microsoft.com/office/powerpoint/2012/main">
      <p:transition spd="slow" advTm="1100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 name="PlaceHolder 1"/>
          <p:cNvSpPr>
            <a:spLocks noGrp="1"/>
          </p:cNvSpPr>
          <p:nvPr>
            <p:ph type="title"/>
          </p:nvPr>
        </p:nvSpPr>
        <p:spPr>
          <a:prstGeom prst="rect">
            <a:avLst/>
          </a:prstGeom>
          <a:noFill/>
          <a:ln w="0">
            <a:noFill/>
          </a:ln>
        </p:spPr>
        <p:txBody>
          <a:bodyPr vert="horz" lIns="0" tIns="121920" rIns="0" bIns="121920" rtlCol="0" anchor="b">
            <a:noAutofit/>
          </a:bodyPr>
          <a:lstStyle/>
          <a:p>
            <a:pPr algn="ctr">
              <a:lnSpc>
                <a:spcPct val="100000"/>
              </a:lnSpc>
              <a:tabLst>
                <a:tab pos="0" algn="l"/>
              </a:tabLst>
            </a:pPr>
            <a:r>
              <a:rPr lang="fr-FR" sz="4000" dirty="0">
                <a:latin typeface="Cambria" panose="02040503050406030204" pitchFamily="18" charset="0"/>
                <a:ea typeface="Cambria" panose="02040503050406030204" pitchFamily="18" charset="0"/>
              </a:rPr>
              <a:t>Résultats obtenus</a:t>
            </a:r>
            <a:endParaRPr lang="en-US" sz="4000" spc="-1" dirty="0">
              <a:solidFill>
                <a:schemeClr val="tx1"/>
              </a:solidFill>
              <a:latin typeface="Cambria" panose="02040503050406030204" pitchFamily="18" charset="0"/>
              <a:ea typeface="Cambria" panose="02040503050406030204" pitchFamily="18" charset="0"/>
            </a:endParaRPr>
          </a:p>
        </p:txBody>
      </p:sp>
      <p:pic>
        <p:nvPicPr>
          <p:cNvPr id="11" name="Espace réservé du contenu 10"/>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361611" y="3148149"/>
            <a:ext cx="4794069" cy="2781029"/>
          </a:xfrm>
        </p:spPr>
      </p:pic>
      <p:sp>
        <p:nvSpPr>
          <p:cNvPr id="4" name="ZoneTexte 3"/>
          <p:cNvSpPr txBox="1"/>
          <p:nvPr/>
        </p:nvSpPr>
        <p:spPr>
          <a:xfrm>
            <a:off x="1097280" y="1946366"/>
            <a:ext cx="4938395" cy="707886"/>
          </a:xfrm>
          <a:prstGeom prst="rect">
            <a:avLst/>
          </a:prstGeom>
          <a:solidFill>
            <a:schemeClr val="bg2">
              <a:lumMod val="50000"/>
            </a:schemeClr>
          </a:solidFill>
        </p:spPr>
        <p:txBody>
          <a:bodyPr wrap="square" rtlCol="0">
            <a:spAutoFit/>
          </a:bodyPr>
          <a:lstStyle/>
          <a:p>
            <a:r>
              <a:rPr lang="fr-FR" sz="4000" dirty="0">
                <a:solidFill>
                  <a:schemeClr val="bg1"/>
                </a:solidFill>
                <a:latin typeface="Cambria" panose="02040503050406030204" pitchFamily="18" charset="0"/>
                <a:ea typeface="Cambria" panose="02040503050406030204" pitchFamily="18" charset="0"/>
              </a:rPr>
              <a:t>Source des données</a:t>
            </a:r>
          </a:p>
        </p:txBody>
      </p:sp>
      <p:pic>
        <p:nvPicPr>
          <p:cNvPr id="12" name="Espace réservé du contenu 11"/>
          <p:cNvPicPr>
            <a:picLocks noGrp="1"/>
          </p:cNvPicPr>
          <p:nvPr>
            <p:ph sz="half" idx="1"/>
          </p:nvPr>
        </p:nvPicPr>
        <p:blipFill>
          <a:blip r:embed="rId3">
            <a:extLst>
              <a:ext uri="{28A0092B-C50C-407E-A947-70E740481C1C}">
                <a14:useLocalDpi xmlns:a14="http://schemas.microsoft.com/office/drawing/2010/main" val="0"/>
              </a:ext>
            </a:extLst>
          </a:blip>
          <a:stretch>
            <a:fillRect/>
          </a:stretch>
        </p:blipFill>
        <p:spPr>
          <a:xfrm>
            <a:off x="1096963" y="2704009"/>
            <a:ext cx="4938712" cy="3165085"/>
          </a:xfrm>
          <a:prstGeom prst="rect">
            <a:avLst/>
          </a:prstGeom>
        </p:spPr>
      </p:pic>
    </p:spTree>
    <p:extLst>
      <p:ext uri="{BB962C8B-B14F-4D97-AF65-F5344CB8AC3E}">
        <p14:creationId xmlns:p14="http://schemas.microsoft.com/office/powerpoint/2010/main" val="1400614888"/>
      </p:ext>
    </p:extLst>
  </p:cSld>
  <p:clrMapOvr>
    <a:masterClrMapping/>
  </p:clrMapOvr>
  <p:transition spd="med" advTm="1000">
    <p:pull/>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ctr"/>
            <a:r>
              <a:rPr lang="fr-FR" sz="4000" dirty="0">
                <a:latin typeface="Cambria" panose="02040503050406030204" pitchFamily="18" charset="0"/>
                <a:ea typeface="Cambria" panose="02040503050406030204" pitchFamily="18" charset="0"/>
              </a:rPr>
              <a:t>Résultats obtenus</a:t>
            </a:r>
          </a:p>
        </p:txBody>
      </p:sp>
      <p:sp>
        <p:nvSpPr>
          <p:cNvPr id="3" name="Espace réservé du contenu 2"/>
          <p:cNvSpPr>
            <a:spLocks noGrp="1"/>
          </p:cNvSpPr>
          <p:nvPr>
            <p:ph sz="half" idx="1"/>
          </p:nvPr>
        </p:nvSpPr>
        <p:spPr>
          <a:xfrm>
            <a:off x="1097280" y="2723864"/>
            <a:ext cx="4937760" cy="2475153"/>
          </a:xfrm>
        </p:spPr>
        <p:txBody>
          <a:bodyPr>
            <a:normAutofit/>
          </a:bodyPr>
          <a:lstStyle/>
          <a:p>
            <a:pPr algn="just"/>
            <a:r>
              <a:rPr lang="fr-FR" sz="2200" dirty="0">
                <a:latin typeface="Cambria" panose="02040503050406030204" pitchFamily="18" charset="0"/>
                <a:ea typeface="Cambria" panose="02040503050406030204" pitchFamily="18" charset="0"/>
              </a:rPr>
              <a:t>Nos données sont constitués de deux types d’images à savoir:</a:t>
            </a:r>
          </a:p>
          <a:p>
            <a:pPr algn="just">
              <a:lnSpc>
                <a:spcPct val="150000"/>
              </a:lnSpc>
              <a:buClr>
                <a:schemeClr val="tx1"/>
              </a:buClr>
              <a:buFont typeface="Wingdings" panose="05000000000000000000" pitchFamily="2" charset="2"/>
              <a:buChar char="q"/>
            </a:pPr>
            <a:r>
              <a:rPr lang="fr-FR" sz="2200" dirty="0">
                <a:latin typeface="Cambria" panose="02040503050406030204" pitchFamily="18" charset="0"/>
                <a:ea typeface="Cambria" panose="02040503050406030204" pitchFamily="18" charset="0"/>
              </a:rPr>
              <a:t> Données en pondération diffusion ADC</a:t>
            </a:r>
          </a:p>
        </p:txBody>
      </p:sp>
      <p:sp>
        <p:nvSpPr>
          <p:cNvPr id="4" name="ZoneTexte 3"/>
          <p:cNvSpPr txBox="1"/>
          <p:nvPr/>
        </p:nvSpPr>
        <p:spPr>
          <a:xfrm>
            <a:off x="1097280" y="1867988"/>
            <a:ext cx="3487783" cy="523220"/>
          </a:xfrm>
          <a:prstGeom prst="rect">
            <a:avLst/>
          </a:prstGeom>
          <a:solidFill>
            <a:schemeClr val="bg2">
              <a:lumMod val="50000"/>
            </a:schemeClr>
          </a:solidFill>
        </p:spPr>
        <p:txBody>
          <a:bodyPr wrap="square" rtlCol="0">
            <a:spAutoFit/>
          </a:bodyPr>
          <a:lstStyle/>
          <a:p>
            <a:r>
              <a:rPr lang="fr-FR" sz="2800" dirty="0">
                <a:solidFill>
                  <a:schemeClr val="bg1"/>
                </a:solidFill>
                <a:latin typeface="Cambria" panose="02040503050406030204" pitchFamily="18" charset="0"/>
                <a:ea typeface="Cambria" panose="02040503050406030204" pitchFamily="18" charset="0"/>
              </a:rPr>
              <a:t>Les données</a:t>
            </a:r>
          </a:p>
        </p:txBody>
      </p:sp>
      <p:sp>
        <p:nvSpPr>
          <p:cNvPr id="6" name="Espace réservé du contenu 4"/>
          <p:cNvSpPr txBox="1">
            <a:spLocks/>
          </p:cNvSpPr>
          <p:nvPr/>
        </p:nvSpPr>
        <p:spPr>
          <a:xfrm>
            <a:off x="6370320" y="1998135"/>
            <a:ext cx="4937760" cy="402336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endParaRPr lang="fr-FR" dirty="0"/>
          </a:p>
        </p:txBody>
      </p:sp>
      <p:pic>
        <p:nvPicPr>
          <p:cNvPr id="11" name="Espace réservé du contenu 10"/>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rot="5400000">
            <a:off x="6974669" y="1790339"/>
            <a:ext cx="3367998" cy="4278637"/>
          </a:xfrm>
        </p:spPr>
      </p:pic>
    </p:spTree>
    <p:extLst>
      <p:ext uri="{BB962C8B-B14F-4D97-AF65-F5344CB8AC3E}">
        <p14:creationId xmlns:p14="http://schemas.microsoft.com/office/powerpoint/2010/main" val="367268503"/>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ctr"/>
            <a:r>
              <a:rPr lang="fr-FR" sz="4000" dirty="0">
                <a:latin typeface="Cambria" panose="02040503050406030204" pitchFamily="18" charset="0"/>
                <a:ea typeface="Cambria" panose="02040503050406030204" pitchFamily="18" charset="0"/>
              </a:rPr>
              <a:t>Résultats obtenus</a:t>
            </a:r>
          </a:p>
        </p:txBody>
      </p:sp>
      <p:sp>
        <p:nvSpPr>
          <p:cNvPr id="3" name="Espace réservé du contenu 2"/>
          <p:cNvSpPr>
            <a:spLocks noGrp="1"/>
          </p:cNvSpPr>
          <p:nvPr>
            <p:ph sz="half" idx="1"/>
          </p:nvPr>
        </p:nvSpPr>
        <p:spPr>
          <a:xfrm>
            <a:off x="1097280" y="2932869"/>
            <a:ext cx="4937760" cy="1521565"/>
          </a:xfrm>
        </p:spPr>
        <p:txBody>
          <a:bodyPr>
            <a:normAutofit/>
          </a:bodyPr>
          <a:lstStyle/>
          <a:p>
            <a:pPr algn="just">
              <a:lnSpc>
                <a:spcPct val="150000"/>
              </a:lnSpc>
              <a:buClr>
                <a:schemeClr val="tx1"/>
              </a:buClr>
              <a:buFont typeface="Wingdings" panose="05000000000000000000" pitchFamily="2" charset="2"/>
              <a:buChar char="q"/>
            </a:pPr>
            <a:r>
              <a:rPr lang="fr-FR" sz="2200" dirty="0">
                <a:latin typeface="Cambria" panose="02040503050406030204" pitchFamily="18" charset="0"/>
                <a:ea typeface="Cambria" panose="02040503050406030204" pitchFamily="18" charset="0"/>
              </a:rPr>
              <a:t> Données en pondération de diffusion en temps de relaxation T2</a:t>
            </a:r>
          </a:p>
        </p:txBody>
      </p:sp>
      <p:pic>
        <p:nvPicPr>
          <p:cNvPr id="7" name="Espace réservé du contenu 6"/>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rot="16200000">
            <a:off x="7145929" y="1995706"/>
            <a:ext cx="3041405" cy="3832407"/>
          </a:xfrm>
        </p:spPr>
      </p:pic>
      <p:sp>
        <p:nvSpPr>
          <p:cNvPr id="4" name="ZoneTexte 3"/>
          <p:cNvSpPr txBox="1"/>
          <p:nvPr/>
        </p:nvSpPr>
        <p:spPr>
          <a:xfrm>
            <a:off x="1097280" y="1867988"/>
            <a:ext cx="2717074" cy="523220"/>
          </a:xfrm>
          <a:prstGeom prst="rect">
            <a:avLst/>
          </a:prstGeom>
          <a:solidFill>
            <a:schemeClr val="bg2">
              <a:lumMod val="50000"/>
            </a:schemeClr>
          </a:solidFill>
        </p:spPr>
        <p:txBody>
          <a:bodyPr wrap="square" rtlCol="0">
            <a:spAutoFit/>
          </a:bodyPr>
          <a:lstStyle/>
          <a:p>
            <a:r>
              <a:rPr lang="fr-FR" sz="2800" dirty="0">
                <a:solidFill>
                  <a:schemeClr val="bg1"/>
                </a:solidFill>
                <a:latin typeface="Cambria" panose="02040503050406030204" pitchFamily="18" charset="0"/>
                <a:ea typeface="Cambria" panose="02040503050406030204" pitchFamily="18" charset="0"/>
              </a:rPr>
              <a:t>Les données</a:t>
            </a:r>
          </a:p>
        </p:txBody>
      </p:sp>
      <p:sp>
        <p:nvSpPr>
          <p:cNvPr id="6" name="Espace réservé du contenu 4"/>
          <p:cNvSpPr txBox="1">
            <a:spLocks/>
          </p:cNvSpPr>
          <p:nvPr/>
        </p:nvSpPr>
        <p:spPr>
          <a:xfrm>
            <a:off x="6370320" y="1998135"/>
            <a:ext cx="4937760" cy="402336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endParaRPr lang="fr-FR" dirty="0"/>
          </a:p>
        </p:txBody>
      </p:sp>
    </p:spTree>
    <p:extLst>
      <p:ext uri="{BB962C8B-B14F-4D97-AF65-F5344CB8AC3E}">
        <p14:creationId xmlns:p14="http://schemas.microsoft.com/office/powerpoint/2010/main" val="2830598533"/>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 name="PlaceHolder 1"/>
          <p:cNvSpPr>
            <a:spLocks noGrp="1"/>
          </p:cNvSpPr>
          <p:nvPr>
            <p:ph type="title"/>
          </p:nvPr>
        </p:nvSpPr>
        <p:spPr>
          <a:prstGeom prst="rect">
            <a:avLst/>
          </a:prstGeom>
          <a:noFill/>
          <a:ln w="0">
            <a:noFill/>
          </a:ln>
        </p:spPr>
        <p:txBody>
          <a:bodyPr vert="horz" lIns="0" tIns="121920" rIns="0" bIns="121920" rtlCol="0" anchor="b">
            <a:noAutofit/>
          </a:bodyPr>
          <a:lstStyle/>
          <a:p>
            <a:pPr algn="ctr">
              <a:lnSpc>
                <a:spcPct val="100000"/>
              </a:lnSpc>
              <a:tabLst>
                <a:tab pos="0" algn="l"/>
              </a:tabLst>
            </a:pPr>
            <a:r>
              <a:rPr lang="fr-FR" sz="4000" dirty="0">
                <a:latin typeface="Cambria" panose="02040503050406030204" pitchFamily="18" charset="0"/>
                <a:ea typeface="Cambria" panose="02040503050406030204" pitchFamily="18" charset="0"/>
              </a:rPr>
              <a:t>Résultats obtenus</a:t>
            </a:r>
            <a:endParaRPr lang="en-US" sz="4000" spc="-1" dirty="0">
              <a:solidFill>
                <a:schemeClr val="tx1"/>
              </a:solidFill>
              <a:latin typeface="Cambria" panose="02040503050406030204" pitchFamily="18" charset="0"/>
              <a:ea typeface="Cambria" panose="02040503050406030204" pitchFamily="18" charset="0"/>
            </a:endParaRPr>
          </a:p>
        </p:txBody>
      </p:sp>
      <p:sp>
        <p:nvSpPr>
          <p:cNvPr id="4" name="ZoneTexte 3"/>
          <p:cNvSpPr txBox="1"/>
          <p:nvPr/>
        </p:nvSpPr>
        <p:spPr>
          <a:xfrm>
            <a:off x="1097281" y="1946366"/>
            <a:ext cx="3326802" cy="553998"/>
          </a:xfrm>
          <a:prstGeom prst="rect">
            <a:avLst/>
          </a:prstGeom>
          <a:solidFill>
            <a:schemeClr val="bg2">
              <a:lumMod val="50000"/>
            </a:schemeClr>
          </a:solidFill>
        </p:spPr>
        <p:txBody>
          <a:bodyPr wrap="square" rtlCol="0">
            <a:spAutoFit/>
          </a:bodyPr>
          <a:lstStyle/>
          <a:p>
            <a:r>
              <a:rPr lang="fr-FR" sz="3000" dirty="0">
                <a:solidFill>
                  <a:schemeClr val="bg1"/>
                </a:solidFill>
                <a:latin typeface="Cambria" panose="02040503050406030204" pitchFamily="18" charset="0"/>
                <a:ea typeface="Cambria" panose="02040503050406030204" pitchFamily="18" charset="0"/>
              </a:rPr>
              <a:t>Taille des données</a:t>
            </a:r>
          </a:p>
        </p:txBody>
      </p:sp>
      <p:grpSp>
        <p:nvGrpSpPr>
          <p:cNvPr id="8" name="Groupe 7"/>
          <p:cNvGrpSpPr/>
          <p:nvPr/>
        </p:nvGrpSpPr>
        <p:grpSpPr>
          <a:xfrm>
            <a:off x="825108" y="2752601"/>
            <a:ext cx="10330571" cy="3517569"/>
            <a:chOff x="2387218" y="2594138"/>
            <a:chExt cx="5917565" cy="2371725"/>
          </a:xfrm>
        </p:grpSpPr>
        <p:grpSp>
          <p:nvGrpSpPr>
            <p:cNvPr id="9" name="Groupe 8"/>
            <p:cNvGrpSpPr/>
            <p:nvPr/>
          </p:nvGrpSpPr>
          <p:grpSpPr>
            <a:xfrm>
              <a:off x="2387218" y="2594138"/>
              <a:ext cx="5917565" cy="2371725"/>
              <a:chOff x="0" y="0"/>
              <a:chExt cx="6298661" cy="3023558"/>
            </a:xfrm>
          </p:grpSpPr>
          <p:sp>
            <p:nvSpPr>
              <p:cNvPr id="10" name="Rectangle 9"/>
              <p:cNvSpPr/>
              <p:nvPr/>
            </p:nvSpPr>
            <p:spPr>
              <a:xfrm>
                <a:off x="0" y="0"/>
                <a:ext cx="6298650" cy="3023550"/>
              </a:xfrm>
              <a:prstGeom prst="rect">
                <a:avLst/>
              </a:prstGeom>
              <a:noFill/>
              <a:ln>
                <a:noFill/>
              </a:ln>
            </p:spPr>
            <p:txBody>
              <a:bodyPr spcFirstLastPara="1" wrap="square" lIns="91425" tIns="91425" rIns="91425" bIns="91425" anchor="ctr" anchorCtr="0">
                <a:noAutofit/>
              </a:bodyPr>
              <a:lstStyle/>
              <a:p>
                <a:pPr>
                  <a:lnSpc>
                    <a:spcPct val="107000"/>
                  </a:lnSpc>
                  <a:spcAft>
                    <a:spcPts val="0"/>
                  </a:spcAft>
                </a:pPr>
                <a:r>
                  <a:rPr lang="fr-FR" sz="1100">
                    <a:effectLst/>
                    <a:latin typeface="Calibri" panose="020F0502020204030204" pitchFamily="34" charset="0"/>
                    <a:ea typeface="Calibri" panose="020F0502020204030204" pitchFamily="34" charset="0"/>
                  </a:rPr>
                  <a:t> </a:t>
                </a:r>
              </a:p>
            </p:txBody>
          </p:sp>
          <p:pic>
            <p:nvPicPr>
              <p:cNvPr id="13" name="Shape 97"/>
              <p:cNvPicPr preferRelativeResize="0"/>
              <p:nvPr/>
            </p:nvPicPr>
            <p:blipFill rotWithShape="1">
              <a:blip r:embed="rId2">
                <a:alphaModFix/>
              </a:blip>
              <a:srcRect/>
              <a:stretch/>
            </p:blipFill>
            <p:spPr>
              <a:xfrm>
                <a:off x="3114136" y="0"/>
                <a:ext cx="3184525" cy="2967355"/>
              </a:xfrm>
              <a:prstGeom prst="rect">
                <a:avLst/>
              </a:prstGeom>
              <a:noFill/>
              <a:ln>
                <a:noFill/>
              </a:ln>
            </p:spPr>
          </p:pic>
          <p:pic>
            <p:nvPicPr>
              <p:cNvPr id="14" name="Shape 98"/>
              <p:cNvPicPr preferRelativeResize="0"/>
              <p:nvPr/>
            </p:nvPicPr>
            <p:blipFill rotWithShape="1">
              <a:blip r:embed="rId3">
                <a:alphaModFix/>
              </a:blip>
              <a:srcRect/>
              <a:stretch/>
            </p:blipFill>
            <p:spPr>
              <a:xfrm>
                <a:off x="0" y="51758"/>
                <a:ext cx="3006725" cy="2971800"/>
              </a:xfrm>
              <a:prstGeom prst="rect">
                <a:avLst/>
              </a:prstGeom>
              <a:noFill/>
              <a:ln>
                <a:noFill/>
              </a:ln>
            </p:spPr>
          </p:pic>
        </p:grpSp>
      </p:grpSp>
    </p:spTree>
    <p:extLst>
      <p:ext uri="{BB962C8B-B14F-4D97-AF65-F5344CB8AC3E}">
        <p14:creationId xmlns:p14="http://schemas.microsoft.com/office/powerpoint/2010/main" val="3518466674"/>
      </p:ext>
    </p:extLst>
  </p:cSld>
  <p:clrMapOvr>
    <a:masterClrMapping/>
  </p:clrMapOvr>
  <p:transition spd="slow" advTm="1000">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 name="PlaceHolder 1"/>
          <p:cNvSpPr>
            <a:spLocks noGrp="1"/>
          </p:cNvSpPr>
          <p:nvPr>
            <p:ph type="title"/>
          </p:nvPr>
        </p:nvSpPr>
        <p:spPr>
          <a:prstGeom prst="rect">
            <a:avLst/>
          </a:prstGeom>
          <a:noFill/>
          <a:ln w="0">
            <a:noFill/>
          </a:ln>
        </p:spPr>
        <p:txBody>
          <a:bodyPr vert="horz" lIns="0" tIns="121920" rIns="0" bIns="121920" rtlCol="0" anchor="b">
            <a:noAutofit/>
          </a:bodyPr>
          <a:lstStyle/>
          <a:p>
            <a:pPr algn="ctr">
              <a:lnSpc>
                <a:spcPct val="100000"/>
              </a:lnSpc>
              <a:tabLst>
                <a:tab pos="0" algn="l"/>
              </a:tabLst>
            </a:pPr>
            <a:r>
              <a:rPr lang="fr-FR" sz="4000" dirty="0">
                <a:latin typeface="Cambria" panose="02040503050406030204" pitchFamily="18" charset="0"/>
                <a:ea typeface="Cambria" panose="02040503050406030204" pitchFamily="18" charset="0"/>
              </a:rPr>
              <a:t>Résultats obtenus</a:t>
            </a:r>
            <a:endParaRPr lang="en-US" sz="4000" spc="-1" dirty="0">
              <a:solidFill>
                <a:schemeClr val="tx1"/>
              </a:solidFill>
              <a:latin typeface="Cambria" panose="02040503050406030204" pitchFamily="18" charset="0"/>
              <a:ea typeface="Cambria" panose="02040503050406030204" pitchFamily="18" charset="0"/>
            </a:endParaRPr>
          </a:p>
        </p:txBody>
      </p:sp>
      <p:pic>
        <p:nvPicPr>
          <p:cNvPr id="13" name="Espace réservé du contenu 12"/>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4206239" y="1927405"/>
            <a:ext cx="6949123" cy="4042321"/>
          </a:xfrm>
          <a:prstGeom prst="rect">
            <a:avLst/>
          </a:prstGeom>
          <a:ln>
            <a:noFill/>
          </a:ln>
          <a:effectLst>
            <a:outerShdw blurRad="190500" algn="tl" rotWithShape="0">
              <a:srgbClr val="000000">
                <a:alpha val="70000"/>
              </a:srgbClr>
            </a:outerShdw>
          </a:effectLst>
        </p:spPr>
      </p:pic>
      <p:sp>
        <p:nvSpPr>
          <p:cNvPr id="5" name="ZoneTexte 4"/>
          <p:cNvSpPr txBox="1"/>
          <p:nvPr/>
        </p:nvSpPr>
        <p:spPr>
          <a:xfrm>
            <a:off x="1123406" y="1789129"/>
            <a:ext cx="2873828" cy="861774"/>
          </a:xfrm>
          <a:prstGeom prst="rect">
            <a:avLst/>
          </a:prstGeom>
          <a:solidFill>
            <a:schemeClr val="bg2">
              <a:lumMod val="50000"/>
            </a:schemeClr>
          </a:solidFill>
        </p:spPr>
        <p:txBody>
          <a:bodyPr wrap="square" rtlCol="0">
            <a:spAutoFit/>
          </a:bodyPr>
          <a:lstStyle/>
          <a:p>
            <a:r>
              <a:rPr lang="fr-FR" sz="2500" dirty="0">
                <a:solidFill>
                  <a:schemeClr val="bg1"/>
                </a:solidFill>
                <a:latin typeface="Cambria" panose="02040503050406030204" pitchFamily="18" charset="0"/>
                <a:ea typeface="Cambria" panose="02040503050406030204" pitchFamily="18" charset="0"/>
              </a:rPr>
              <a:t>Architecture des réseaux U-Net</a:t>
            </a:r>
          </a:p>
        </p:txBody>
      </p:sp>
    </p:spTree>
    <p:extLst>
      <p:ext uri="{BB962C8B-B14F-4D97-AF65-F5344CB8AC3E}">
        <p14:creationId xmlns:p14="http://schemas.microsoft.com/office/powerpoint/2010/main" val="696260711"/>
      </p:ext>
    </p:extLst>
  </p:cSld>
  <p:clrMapOvr>
    <a:masterClrMapping/>
  </p:clrMapOvr>
  <p:transition spd="slow" advTm="1000">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ctr"/>
            <a:r>
              <a:rPr lang="fr-FR" sz="4000" dirty="0">
                <a:latin typeface="Cambria" panose="02040503050406030204" pitchFamily="18" charset="0"/>
                <a:ea typeface="Cambria" panose="02040503050406030204" pitchFamily="18" charset="0"/>
              </a:rPr>
              <a:t>Résultats obtenus</a:t>
            </a:r>
          </a:p>
        </p:txBody>
      </p:sp>
      <p:sp>
        <p:nvSpPr>
          <p:cNvPr id="4" name="ZoneTexte 3"/>
          <p:cNvSpPr txBox="1"/>
          <p:nvPr/>
        </p:nvSpPr>
        <p:spPr>
          <a:xfrm>
            <a:off x="1123406" y="1789129"/>
            <a:ext cx="4454434" cy="477054"/>
          </a:xfrm>
          <a:prstGeom prst="rect">
            <a:avLst/>
          </a:prstGeom>
          <a:solidFill>
            <a:schemeClr val="bg2">
              <a:lumMod val="50000"/>
            </a:schemeClr>
          </a:solidFill>
        </p:spPr>
        <p:txBody>
          <a:bodyPr wrap="square" rtlCol="0">
            <a:spAutoFit/>
          </a:bodyPr>
          <a:lstStyle/>
          <a:p>
            <a:r>
              <a:rPr lang="fr-FR" sz="2500" dirty="0">
                <a:solidFill>
                  <a:schemeClr val="bg1"/>
                </a:solidFill>
                <a:latin typeface="Cambria" panose="02040503050406030204" pitchFamily="18" charset="0"/>
                <a:ea typeface="Cambria" panose="02040503050406030204" pitchFamily="18" charset="0"/>
              </a:rPr>
              <a:t>Segmentation des données IRM</a:t>
            </a:r>
          </a:p>
        </p:txBody>
      </p:sp>
      <p:sp>
        <p:nvSpPr>
          <p:cNvPr id="6" name="Espace réservé du contenu 4"/>
          <p:cNvSpPr txBox="1">
            <a:spLocks/>
          </p:cNvSpPr>
          <p:nvPr/>
        </p:nvSpPr>
        <p:spPr>
          <a:xfrm>
            <a:off x="6370320" y="1998135"/>
            <a:ext cx="4937760" cy="402336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endParaRPr lang="fr-FR" dirty="0"/>
          </a:p>
        </p:txBody>
      </p:sp>
      <p:pic>
        <p:nvPicPr>
          <p:cNvPr id="10" name="Image47"/>
          <p:cNvPicPr>
            <a:picLocks noGrp="1"/>
          </p:cNvPicPr>
          <p:nvPr>
            <p:ph sz="half" idx="1"/>
          </p:nvPr>
        </p:nvPicPr>
        <p:blipFill>
          <a:blip r:embed="rId2"/>
          <a:stretch>
            <a:fillRect/>
          </a:stretch>
        </p:blipFill>
        <p:spPr bwMode="auto">
          <a:xfrm>
            <a:off x="2050710" y="2918362"/>
            <a:ext cx="7054260" cy="3154902"/>
          </a:xfrm>
          <a:prstGeom prst="rect">
            <a:avLst/>
          </a:prstGeom>
        </p:spPr>
      </p:pic>
      <p:sp>
        <p:nvSpPr>
          <p:cNvPr id="12" name="ZoneTexte 11"/>
          <p:cNvSpPr txBox="1"/>
          <p:nvPr/>
        </p:nvSpPr>
        <p:spPr>
          <a:xfrm>
            <a:off x="1123406" y="2317952"/>
            <a:ext cx="2899954" cy="430887"/>
          </a:xfrm>
          <a:prstGeom prst="rect">
            <a:avLst/>
          </a:prstGeom>
          <a:solidFill>
            <a:schemeClr val="accent1"/>
          </a:solidFill>
        </p:spPr>
        <p:txBody>
          <a:bodyPr wrap="square" rtlCol="0">
            <a:spAutoFit/>
          </a:bodyPr>
          <a:lstStyle/>
          <a:p>
            <a:r>
              <a:rPr lang="fr-FR" sz="2200" dirty="0">
                <a:solidFill>
                  <a:schemeClr val="bg1"/>
                </a:solidFill>
                <a:latin typeface="Cambria" panose="02040503050406030204" pitchFamily="18" charset="0"/>
                <a:ea typeface="Cambria" panose="02040503050406030204" pitchFamily="18" charset="0"/>
              </a:rPr>
              <a:t>Courbe de validation</a:t>
            </a:r>
          </a:p>
        </p:txBody>
      </p:sp>
    </p:spTree>
    <p:extLst>
      <p:ext uri="{BB962C8B-B14F-4D97-AF65-F5344CB8AC3E}">
        <p14:creationId xmlns:p14="http://schemas.microsoft.com/office/powerpoint/2010/main" val="3723481360"/>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ctr"/>
            <a:r>
              <a:rPr lang="fr-FR" sz="4000" dirty="0">
                <a:latin typeface="Cambria" panose="02040503050406030204" pitchFamily="18" charset="0"/>
                <a:ea typeface="Cambria" panose="02040503050406030204" pitchFamily="18" charset="0"/>
              </a:rPr>
              <a:t>Résultats obtenus</a:t>
            </a:r>
          </a:p>
        </p:txBody>
      </p:sp>
      <p:sp>
        <p:nvSpPr>
          <p:cNvPr id="4" name="ZoneTexte 3"/>
          <p:cNvSpPr txBox="1"/>
          <p:nvPr/>
        </p:nvSpPr>
        <p:spPr>
          <a:xfrm>
            <a:off x="1123406" y="1789129"/>
            <a:ext cx="4454434" cy="477054"/>
          </a:xfrm>
          <a:prstGeom prst="rect">
            <a:avLst/>
          </a:prstGeom>
          <a:solidFill>
            <a:schemeClr val="bg2">
              <a:lumMod val="50000"/>
            </a:schemeClr>
          </a:solidFill>
        </p:spPr>
        <p:txBody>
          <a:bodyPr wrap="square" rtlCol="0">
            <a:spAutoFit/>
          </a:bodyPr>
          <a:lstStyle/>
          <a:p>
            <a:r>
              <a:rPr lang="fr-FR" sz="2500" dirty="0">
                <a:solidFill>
                  <a:schemeClr val="bg1"/>
                </a:solidFill>
                <a:latin typeface="Cambria" panose="02040503050406030204" pitchFamily="18" charset="0"/>
                <a:ea typeface="Cambria" panose="02040503050406030204" pitchFamily="18" charset="0"/>
              </a:rPr>
              <a:t>Segmentation des données IRM</a:t>
            </a:r>
          </a:p>
        </p:txBody>
      </p:sp>
      <p:sp>
        <p:nvSpPr>
          <p:cNvPr id="6" name="Espace réservé du contenu 4"/>
          <p:cNvSpPr txBox="1">
            <a:spLocks/>
          </p:cNvSpPr>
          <p:nvPr/>
        </p:nvSpPr>
        <p:spPr>
          <a:xfrm>
            <a:off x="6370320" y="1998135"/>
            <a:ext cx="4937760" cy="402336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endParaRPr lang="fr-FR" dirty="0"/>
          </a:p>
        </p:txBody>
      </p:sp>
      <p:sp>
        <p:nvSpPr>
          <p:cNvPr id="12" name="ZoneTexte 11"/>
          <p:cNvSpPr txBox="1"/>
          <p:nvPr/>
        </p:nvSpPr>
        <p:spPr>
          <a:xfrm>
            <a:off x="1123405" y="2317952"/>
            <a:ext cx="3553097" cy="430887"/>
          </a:xfrm>
          <a:prstGeom prst="rect">
            <a:avLst/>
          </a:prstGeom>
          <a:solidFill>
            <a:schemeClr val="accent1"/>
          </a:solidFill>
        </p:spPr>
        <p:txBody>
          <a:bodyPr wrap="square" rtlCol="0">
            <a:spAutoFit/>
          </a:bodyPr>
          <a:lstStyle/>
          <a:p>
            <a:r>
              <a:rPr lang="fr-FR" sz="2200" dirty="0">
                <a:solidFill>
                  <a:schemeClr val="bg1"/>
                </a:solidFill>
                <a:latin typeface="Cambria" panose="02040503050406030204" pitchFamily="18" charset="0"/>
                <a:ea typeface="Cambria" panose="02040503050406030204" pitchFamily="18" charset="0"/>
              </a:rPr>
              <a:t>Courbe de fonction de perte</a:t>
            </a:r>
          </a:p>
        </p:txBody>
      </p:sp>
      <p:pic>
        <p:nvPicPr>
          <p:cNvPr id="8" name="Image48"/>
          <p:cNvPicPr>
            <a:picLocks noGrp="1"/>
          </p:cNvPicPr>
          <p:nvPr>
            <p:ph sz="half" idx="1"/>
          </p:nvPr>
        </p:nvPicPr>
        <p:blipFill>
          <a:blip r:embed="rId2"/>
          <a:stretch>
            <a:fillRect/>
          </a:stretch>
        </p:blipFill>
        <p:spPr bwMode="auto">
          <a:xfrm>
            <a:off x="2113847" y="3009614"/>
            <a:ext cx="7720466" cy="2963227"/>
          </a:xfrm>
          <a:prstGeom prst="rect">
            <a:avLst/>
          </a:prstGeom>
        </p:spPr>
      </p:pic>
    </p:spTree>
    <p:extLst>
      <p:ext uri="{BB962C8B-B14F-4D97-AF65-F5344CB8AC3E}">
        <p14:creationId xmlns:p14="http://schemas.microsoft.com/office/powerpoint/2010/main" val="712656278"/>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ctr"/>
            <a:r>
              <a:rPr lang="fr-FR" sz="4000" dirty="0">
                <a:latin typeface="Cambria" panose="02040503050406030204" pitchFamily="18" charset="0"/>
                <a:ea typeface="Cambria" panose="02040503050406030204" pitchFamily="18" charset="0"/>
              </a:rPr>
              <a:t>Résultats obtenus</a:t>
            </a:r>
          </a:p>
        </p:txBody>
      </p:sp>
      <p:sp>
        <p:nvSpPr>
          <p:cNvPr id="4" name="ZoneTexte 3"/>
          <p:cNvSpPr txBox="1"/>
          <p:nvPr/>
        </p:nvSpPr>
        <p:spPr>
          <a:xfrm>
            <a:off x="1123406" y="1789129"/>
            <a:ext cx="4454434" cy="477054"/>
          </a:xfrm>
          <a:prstGeom prst="rect">
            <a:avLst/>
          </a:prstGeom>
          <a:solidFill>
            <a:schemeClr val="bg2">
              <a:lumMod val="50000"/>
            </a:schemeClr>
          </a:solidFill>
        </p:spPr>
        <p:txBody>
          <a:bodyPr wrap="square" rtlCol="0">
            <a:spAutoFit/>
          </a:bodyPr>
          <a:lstStyle/>
          <a:p>
            <a:r>
              <a:rPr lang="fr-FR" sz="2500" dirty="0">
                <a:solidFill>
                  <a:schemeClr val="bg1"/>
                </a:solidFill>
                <a:latin typeface="Cambria" panose="02040503050406030204" pitchFamily="18" charset="0"/>
                <a:ea typeface="Cambria" panose="02040503050406030204" pitchFamily="18" charset="0"/>
              </a:rPr>
              <a:t>Segmentation des données IRM</a:t>
            </a:r>
          </a:p>
        </p:txBody>
      </p:sp>
      <p:sp>
        <p:nvSpPr>
          <p:cNvPr id="6" name="Espace réservé du contenu 4"/>
          <p:cNvSpPr txBox="1">
            <a:spLocks/>
          </p:cNvSpPr>
          <p:nvPr/>
        </p:nvSpPr>
        <p:spPr>
          <a:xfrm>
            <a:off x="6370320" y="1998135"/>
            <a:ext cx="4937760" cy="402336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endParaRPr lang="fr-FR" dirty="0"/>
          </a:p>
        </p:txBody>
      </p:sp>
      <p:sp>
        <p:nvSpPr>
          <p:cNvPr id="12" name="ZoneTexte 11"/>
          <p:cNvSpPr txBox="1"/>
          <p:nvPr/>
        </p:nvSpPr>
        <p:spPr>
          <a:xfrm>
            <a:off x="1123405" y="2317952"/>
            <a:ext cx="3553097" cy="769441"/>
          </a:xfrm>
          <a:prstGeom prst="rect">
            <a:avLst/>
          </a:prstGeom>
          <a:solidFill>
            <a:schemeClr val="accent1"/>
          </a:solidFill>
        </p:spPr>
        <p:txBody>
          <a:bodyPr wrap="square" rtlCol="0">
            <a:spAutoFit/>
          </a:bodyPr>
          <a:lstStyle/>
          <a:p>
            <a:r>
              <a:rPr lang="fr-FR" sz="2200" dirty="0">
                <a:solidFill>
                  <a:schemeClr val="bg1"/>
                </a:solidFill>
                <a:latin typeface="Cambria" panose="02040503050406030204" pitchFamily="18" charset="0"/>
                <a:ea typeface="Cambria" panose="02040503050406030204" pitchFamily="18" charset="0"/>
              </a:rPr>
              <a:t>Images segmenté à partir du model 3D U-Net</a:t>
            </a:r>
          </a:p>
        </p:txBody>
      </p:sp>
      <p:pic>
        <p:nvPicPr>
          <p:cNvPr id="9" name="Image49"/>
          <p:cNvPicPr>
            <a:picLocks noGrp="1"/>
          </p:cNvPicPr>
          <p:nvPr>
            <p:ph sz="half" idx="1"/>
          </p:nvPr>
        </p:nvPicPr>
        <p:blipFill>
          <a:blip r:embed="rId2"/>
          <a:stretch>
            <a:fillRect/>
          </a:stretch>
        </p:blipFill>
        <p:spPr bwMode="auto">
          <a:xfrm>
            <a:off x="5769428" y="1789129"/>
            <a:ext cx="5386252" cy="4273531"/>
          </a:xfrm>
          <a:prstGeom prst="rect">
            <a:avLst/>
          </a:prstGeom>
          <a:ln>
            <a:noFill/>
          </a:ln>
          <a:effectLst>
            <a:outerShdw blurRad="190500" algn="tl" rotWithShape="0">
              <a:srgbClr val="000000">
                <a:alpha val="70000"/>
              </a:srgbClr>
            </a:outerShdw>
          </a:effectLst>
        </p:spPr>
      </p:pic>
      <p:sp>
        <p:nvSpPr>
          <p:cNvPr id="5" name="ZoneTexte 4"/>
          <p:cNvSpPr txBox="1"/>
          <p:nvPr/>
        </p:nvSpPr>
        <p:spPr>
          <a:xfrm>
            <a:off x="1005839" y="3200338"/>
            <a:ext cx="4611189" cy="2987036"/>
          </a:xfrm>
          <a:prstGeom prst="rect">
            <a:avLst/>
          </a:prstGeom>
          <a:noFill/>
        </p:spPr>
        <p:txBody>
          <a:bodyPr wrap="square" rtlCol="0">
            <a:spAutoFit/>
          </a:bodyPr>
          <a:lstStyle/>
          <a:p>
            <a:pPr algn="just">
              <a:lnSpc>
                <a:spcPct val="150000"/>
              </a:lnSpc>
            </a:pPr>
            <a:r>
              <a:rPr lang="fr-FR" sz="2000" dirty="0">
                <a:latin typeface="Bell MT" panose="02020503060305020303" pitchFamily="18" charset="0"/>
                <a:ea typeface="Cambria" panose="02040503050406030204" pitchFamily="18" charset="0"/>
              </a:rPr>
              <a:t>Comme résultat, nous avons au premier et au second diapos, une image et son masque, au troisième diapos, son masque prédit à partir de l’image, et dernière position la localisation du masque dans l’image. </a:t>
            </a:r>
            <a:r>
              <a:rPr lang="fr-FR" sz="2200" b="1" dirty="0">
                <a:solidFill>
                  <a:srgbClr val="FF0000"/>
                </a:solidFill>
                <a:latin typeface="Bell MT" panose="02020503060305020303" pitchFamily="18" charset="0"/>
                <a:ea typeface="Cambria" panose="02040503050406030204" pitchFamily="18" charset="0"/>
              </a:rPr>
              <a:t>ACC</a:t>
            </a:r>
            <a:r>
              <a:rPr lang="fr-FR" sz="2500" b="1" dirty="0">
                <a:solidFill>
                  <a:srgbClr val="FF0000"/>
                </a:solidFill>
                <a:latin typeface="Bell MT" panose="02020503060305020303" pitchFamily="18" charset="0"/>
                <a:ea typeface="Cambria" panose="02040503050406030204" pitchFamily="18" charset="0"/>
              </a:rPr>
              <a:t> : 0,87</a:t>
            </a:r>
          </a:p>
        </p:txBody>
      </p:sp>
    </p:spTree>
    <p:extLst>
      <p:ext uri="{BB962C8B-B14F-4D97-AF65-F5344CB8AC3E}">
        <p14:creationId xmlns:p14="http://schemas.microsoft.com/office/powerpoint/2010/main" val="3559819163"/>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ctr"/>
            <a:r>
              <a:rPr lang="fr-FR" sz="4000" dirty="0">
                <a:latin typeface="Cambria" panose="02040503050406030204" pitchFamily="18" charset="0"/>
                <a:ea typeface="Cambria" panose="02040503050406030204" pitchFamily="18" charset="0"/>
              </a:rPr>
              <a:t>Résultats obtenus</a:t>
            </a:r>
          </a:p>
        </p:txBody>
      </p:sp>
      <p:sp>
        <p:nvSpPr>
          <p:cNvPr id="5" name="Espace réservé du contenu 4"/>
          <p:cNvSpPr>
            <a:spLocks noGrp="1"/>
          </p:cNvSpPr>
          <p:nvPr>
            <p:ph idx="1"/>
          </p:nvPr>
        </p:nvSpPr>
        <p:spPr>
          <a:xfrm>
            <a:off x="1097280" y="2526957"/>
            <a:ext cx="10058400" cy="3703543"/>
          </a:xfrm>
        </p:spPr>
        <p:txBody>
          <a:bodyPr/>
          <a:lstStyle/>
          <a:p>
            <a:pPr>
              <a:lnSpc>
                <a:spcPct val="150000"/>
              </a:lnSpc>
            </a:pPr>
            <a:r>
              <a:rPr lang="fr-FR" dirty="0">
                <a:latin typeface="Cambria" panose="02040503050406030204" pitchFamily="18" charset="0"/>
                <a:ea typeface="Cambria" panose="02040503050406030204" pitchFamily="18" charset="0"/>
              </a:rPr>
              <a:t>L’extraction des caractéristique a été fait par le biais de la bibliothèque PyRadiomics et on comptait au total 104 caractéristiques organisé en catégorie tel que:</a:t>
            </a:r>
          </a:p>
          <a:p>
            <a:pPr>
              <a:lnSpc>
                <a:spcPct val="150000"/>
              </a:lnSpc>
              <a:buClr>
                <a:schemeClr val="tx1"/>
              </a:buClr>
              <a:buFont typeface="Wingdings" panose="05000000000000000000" pitchFamily="2" charset="2"/>
              <a:buChar char="q"/>
            </a:pPr>
            <a:r>
              <a:rPr lang="fr-FR" dirty="0">
                <a:latin typeface="Cambria" panose="02040503050406030204" pitchFamily="18" charset="0"/>
                <a:ea typeface="Cambria" panose="02040503050406030204" pitchFamily="18" charset="0"/>
              </a:rPr>
              <a:t> Les caractéristiques de forme (2D et 3D)</a:t>
            </a:r>
          </a:p>
          <a:p>
            <a:pPr>
              <a:lnSpc>
                <a:spcPct val="150000"/>
              </a:lnSpc>
              <a:buClr>
                <a:schemeClr val="tx1"/>
              </a:buClr>
              <a:buFont typeface="Wingdings" panose="05000000000000000000" pitchFamily="2" charset="2"/>
              <a:buChar char="q"/>
            </a:pPr>
            <a:r>
              <a:rPr lang="fr-FR" dirty="0">
                <a:latin typeface="Cambria" panose="02040503050406030204" pitchFamily="18" charset="0"/>
                <a:ea typeface="Cambria" panose="02040503050406030204" pitchFamily="18" charset="0"/>
              </a:rPr>
              <a:t> Les caractéristiques statistique de premier ordre</a:t>
            </a:r>
          </a:p>
          <a:p>
            <a:pPr>
              <a:lnSpc>
                <a:spcPct val="150000"/>
              </a:lnSpc>
              <a:buClr>
                <a:schemeClr val="tx1"/>
              </a:buClr>
              <a:buFont typeface="Wingdings" panose="05000000000000000000" pitchFamily="2" charset="2"/>
              <a:buChar char="q"/>
            </a:pPr>
            <a:r>
              <a:rPr lang="fr-FR" dirty="0">
                <a:latin typeface="Cambria" panose="02040503050406030204" pitchFamily="18" charset="0"/>
                <a:ea typeface="Cambria" panose="02040503050406030204" pitchFamily="18" charset="0"/>
              </a:rPr>
              <a:t> Les caractéristiques de texture </a:t>
            </a:r>
            <a:r>
              <a:rPr lang="fr-FR" dirty="0"/>
              <a:t>(GLCM, GLRLM, GLSZM, NGTDM, GLDM)</a:t>
            </a:r>
          </a:p>
        </p:txBody>
      </p:sp>
      <p:sp>
        <p:nvSpPr>
          <p:cNvPr id="4" name="ZoneTexte 3"/>
          <p:cNvSpPr txBox="1"/>
          <p:nvPr/>
        </p:nvSpPr>
        <p:spPr>
          <a:xfrm>
            <a:off x="1123405" y="1789129"/>
            <a:ext cx="6165669" cy="477054"/>
          </a:xfrm>
          <a:prstGeom prst="rect">
            <a:avLst/>
          </a:prstGeom>
          <a:solidFill>
            <a:schemeClr val="bg2">
              <a:lumMod val="50000"/>
            </a:schemeClr>
          </a:solidFill>
        </p:spPr>
        <p:txBody>
          <a:bodyPr wrap="square" rtlCol="0">
            <a:spAutoFit/>
          </a:bodyPr>
          <a:lstStyle/>
          <a:p>
            <a:r>
              <a:rPr lang="fr-FR" sz="2500" dirty="0">
                <a:solidFill>
                  <a:schemeClr val="bg1"/>
                </a:solidFill>
                <a:latin typeface="Cambria" panose="02040503050406030204" pitchFamily="18" charset="0"/>
                <a:ea typeface="Cambria" panose="02040503050406030204" pitchFamily="18" charset="0"/>
              </a:rPr>
              <a:t>Extraction des caractéristiques radiomique</a:t>
            </a:r>
          </a:p>
        </p:txBody>
      </p:sp>
      <p:sp>
        <p:nvSpPr>
          <p:cNvPr id="6" name="Espace réservé du contenu 4"/>
          <p:cNvSpPr txBox="1">
            <a:spLocks/>
          </p:cNvSpPr>
          <p:nvPr/>
        </p:nvSpPr>
        <p:spPr>
          <a:xfrm>
            <a:off x="6370320" y="1998135"/>
            <a:ext cx="4937760" cy="402336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endParaRPr lang="fr-FR" dirty="0"/>
          </a:p>
        </p:txBody>
      </p:sp>
    </p:spTree>
    <p:extLst>
      <p:ext uri="{BB962C8B-B14F-4D97-AF65-F5344CB8AC3E}">
        <p14:creationId xmlns:p14="http://schemas.microsoft.com/office/powerpoint/2010/main" val="4200488958"/>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ctr"/>
            <a:r>
              <a:rPr lang="fr-FR" sz="4000" dirty="0">
                <a:latin typeface="Cambria" panose="02040503050406030204" pitchFamily="18" charset="0"/>
                <a:ea typeface="Cambria" panose="02040503050406030204" pitchFamily="18" charset="0"/>
              </a:rPr>
              <a:t>Résultats obtenus</a:t>
            </a:r>
          </a:p>
        </p:txBody>
      </p:sp>
      <p:sp>
        <p:nvSpPr>
          <p:cNvPr id="5" name="Espace réservé du contenu 4"/>
          <p:cNvSpPr>
            <a:spLocks noGrp="1"/>
          </p:cNvSpPr>
          <p:nvPr>
            <p:ph idx="1"/>
          </p:nvPr>
        </p:nvSpPr>
        <p:spPr>
          <a:xfrm>
            <a:off x="1097280" y="2526957"/>
            <a:ext cx="10058400" cy="3703543"/>
          </a:xfrm>
        </p:spPr>
        <p:txBody>
          <a:bodyPr>
            <a:normAutofit/>
          </a:bodyPr>
          <a:lstStyle/>
          <a:p>
            <a:pPr marL="0" indent="0">
              <a:lnSpc>
                <a:spcPct val="150000"/>
              </a:lnSpc>
              <a:buClr>
                <a:schemeClr val="tx1"/>
              </a:buClr>
              <a:buNone/>
            </a:pPr>
            <a:r>
              <a:rPr lang="fr-FR" sz="2400" dirty="0">
                <a:latin typeface="Times New Roman" panose="02020603050405020304" pitchFamily="18" charset="0"/>
                <a:cs typeface="Times New Roman" panose="02020603050405020304" pitchFamily="18" charset="0"/>
              </a:rPr>
              <a:t>Échantillon  des données extraites.</a:t>
            </a:r>
          </a:p>
        </p:txBody>
      </p:sp>
      <p:sp>
        <p:nvSpPr>
          <p:cNvPr id="4" name="ZoneTexte 3"/>
          <p:cNvSpPr txBox="1"/>
          <p:nvPr/>
        </p:nvSpPr>
        <p:spPr>
          <a:xfrm>
            <a:off x="1123405" y="1789129"/>
            <a:ext cx="6165669" cy="477054"/>
          </a:xfrm>
          <a:prstGeom prst="rect">
            <a:avLst/>
          </a:prstGeom>
          <a:solidFill>
            <a:schemeClr val="bg2">
              <a:lumMod val="50000"/>
            </a:schemeClr>
          </a:solidFill>
        </p:spPr>
        <p:txBody>
          <a:bodyPr wrap="square" rtlCol="0">
            <a:spAutoFit/>
          </a:bodyPr>
          <a:lstStyle/>
          <a:p>
            <a:r>
              <a:rPr lang="fr-FR" sz="2500" dirty="0">
                <a:solidFill>
                  <a:schemeClr val="bg1"/>
                </a:solidFill>
                <a:latin typeface="Cambria" panose="02040503050406030204" pitchFamily="18" charset="0"/>
                <a:ea typeface="Cambria" panose="02040503050406030204" pitchFamily="18" charset="0"/>
              </a:rPr>
              <a:t>Extraction des caractéristiques radiomique</a:t>
            </a:r>
          </a:p>
        </p:txBody>
      </p:sp>
      <p:pic>
        <p:nvPicPr>
          <p:cNvPr id="8" name="Imag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87792" y="3138055"/>
            <a:ext cx="9477375" cy="2690685"/>
          </a:xfrm>
          <a:prstGeom prst="rect">
            <a:avLst/>
          </a:prstGeom>
        </p:spPr>
      </p:pic>
    </p:spTree>
    <p:extLst>
      <p:ext uri="{BB962C8B-B14F-4D97-AF65-F5344CB8AC3E}">
        <p14:creationId xmlns:p14="http://schemas.microsoft.com/office/powerpoint/2010/main" val="676609026"/>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 name="PlaceHolder 1"/>
          <p:cNvSpPr>
            <a:spLocks noGrp="1"/>
          </p:cNvSpPr>
          <p:nvPr>
            <p:ph type="title" idx="4294967295"/>
          </p:nvPr>
        </p:nvSpPr>
        <p:spPr>
          <a:xfrm>
            <a:off x="415680" y="859200"/>
            <a:ext cx="11358240" cy="806400"/>
          </a:xfrm>
          <a:prstGeom prst="rect">
            <a:avLst/>
          </a:prstGeom>
          <a:noFill/>
          <a:ln w="0">
            <a:noFill/>
          </a:ln>
        </p:spPr>
        <p:txBody>
          <a:bodyPr vert="horz" lIns="0" tIns="121920" rIns="0" bIns="121920" rtlCol="0" anchor="b">
            <a:noAutofit/>
          </a:bodyPr>
          <a:lstStyle/>
          <a:p>
            <a:pPr algn="ctr">
              <a:lnSpc>
                <a:spcPct val="100000"/>
              </a:lnSpc>
              <a:tabLst>
                <a:tab pos="0" algn="l"/>
              </a:tabLst>
            </a:pPr>
            <a:r>
              <a:rPr lang="es" sz="4000" spc="-1">
                <a:solidFill>
                  <a:schemeClr val="tx1"/>
                </a:solidFill>
                <a:latin typeface="Roboto Black"/>
                <a:ea typeface="Roboto Black"/>
              </a:rPr>
              <a:t>PLAN</a:t>
            </a:r>
            <a:endParaRPr lang="en-US" sz="4000" spc="-1">
              <a:solidFill>
                <a:schemeClr val="tx1"/>
              </a:solidFill>
              <a:latin typeface="Arial"/>
            </a:endParaRPr>
          </a:p>
        </p:txBody>
      </p:sp>
      <p:sp>
        <p:nvSpPr>
          <p:cNvPr id="214" name="Google Shape;257;p 2"/>
          <p:cNvSpPr/>
          <p:nvPr/>
        </p:nvSpPr>
        <p:spPr>
          <a:xfrm>
            <a:off x="415680" y="1588800"/>
            <a:ext cx="11358240" cy="480"/>
          </a:xfrm>
          <a:custGeom>
            <a:avLst/>
            <a:gdLst/>
            <a:ahLst/>
            <a:cxnLst/>
            <a:rect l="l" t="t" r="r" b="b"/>
            <a:pathLst>
              <a:path w="21600" h="21600">
                <a:moveTo>
                  <a:pt x="0" y="0"/>
                </a:moveTo>
                <a:lnTo>
                  <a:pt x="21600" y="21600"/>
                </a:lnTo>
              </a:path>
            </a:pathLst>
          </a:custGeom>
          <a:noFill/>
          <a:ln w="9360">
            <a:solidFill>
              <a:srgbClr val="0070C0"/>
            </a:solidFill>
            <a:round/>
          </a:ln>
          <a:scene3d>
            <a:camera prst="orthographicFront"/>
            <a:lightRig rig="threePt" dir="t"/>
          </a:scene3d>
          <a:sp3d>
            <a:bevelT prst="angle"/>
          </a:sp3d>
        </p:spPr>
        <p:style>
          <a:lnRef idx="0">
            <a:scrgbClr r="0" g="0" b="0"/>
          </a:lnRef>
          <a:fillRef idx="0">
            <a:scrgbClr r="0" g="0" b="0"/>
          </a:fillRef>
          <a:effectRef idx="0">
            <a:scrgbClr r="0" g="0" b="0"/>
          </a:effectRef>
          <a:fontRef idx="minor"/>
        </p:style>
      </p:sp>
      <p:grpSp>
        <p:nvGrpSpPr>
          <p:cNvPr id="215" name="Google Shape;248;p 3"/>
          <p:cNvGrpSpPr/>
          <p:nvPr/>
        </p:nvGrpSpPr>
        <p:grpSpPr>
          <a:xfrm>
            <a:off x="1201294" y="3530385"/>
            <a:ext cx="344212" cy="380158"/>
            <a:chOff x="1048320" y="2849400"/>
            <a:chExt cx="431280" cy="429840"/>
          </a:xfrm>
        </p:grpSpPr>
        <p:sp>
          <p:nvSpPr>
            <p:cNvPr id="216" name="Google Shape;249;p 3"/>
            <p:cNvSpPr/>
            <p:nvPr/>
          </p:nvSpPr>
          <p:spPr>
            <a:xfrm>
              <a:off x="1074600" y="2849400"/>
              <a:ext cx="83160" cy="83160"/>
            </a:xfrm>
            <a:custGeom>
              <a:avLst/>
              <a:gdLst/>
              <a:ahLst/>
              <a:cxnLst/>
              <a:rect l="l" t="t" r="r" b="b"/>
              <a:pathLst>
                <a:path w="6036" h="6036">
                  <a:moveTo>
                    <a:pt x="3034" y="1"/>
                  </a:moveTo>
                  <a:cubicBezTo>
                    <a:pt x="1338" y="1"/>
                    <a:pt x="0" y="1338"/>
                    <a:pt x="0" y="3002"/>
                  </a:cubicBezTo>
                  <a:cubicBezTo>
                    <a:pt x="0" y="4665"/>
                    <a:pt x="1338" y="6035"/>
                    <a:pt x="3034" y="6035"/>
                  </a:cubicBezTo>
                  <a:cubicBezTo>
                    <a:pt x="4698" y="6035"/>
                    <a:pt x="6035" y="4665"/>
                    <a:pt x="6035" y="3002"/>
                  </a:cubicBezTo>
                  <a:cubicBezTo>
                    <a:pt x="6035" y="1338"/>
                    <a:pt x="4698" y="1"/>
                    <a:pt x="3034" y="1"/>
                  </a:cubicBezTo>
                  <a:close/>
                </a:path>
              </a:pathLst>
            </a:custGeom>
            <a:solidFill>
              <a:srgbClr val="48FFD5"/>
            </a:solidFill>
            <a:ln w="0">
              <a:solidFill>
                <a:srgbClr val="0070C0"/>
              </a:solidFill>
            </a:ln>
            <a:scene3d>
              <a:camera prst="orthographicFront"/>
              <a:lightRig rig="threePt" dir="t"/>
            </a:scene3d>
            <a:sp3d>
              <a:bevelT prst="angle"/>
            </a:sp3d>
          </p:spPr>
          <p:style>
            <a:lnRef idx="0">
              <a:scrgbClr r="0" g="0" b="0"/>
            </a:lnRef>
            <a:fillRef idx="0">
              <a:scrgbClr r="0" g="0" b="0"/>
            </a:fillRef>
            <a:effectRef idx="0">
              <a:scrgbClr r="0" g="0" b="0"/>
            </a:effectRef>
            <a:fontRef idx="minor"/>
          </p:style>
        </p:sp>
        <p:sp>
          <p:nvSpPr>
            <p:cNvPr id="217" name="Google Shape;250;p 3"/>
            <p:cNvSpPr/>
            <p:nvPr/>
          </p:nvSpPr>
          <p:spPr>
            <a:xfrm>
              <a:off x="1048320" y="2950200"/>
              <a:ext cx="135720" cy="237600"/>
            </a:xfrm>
            <a:custGeom>
              <a:avLst/>
              <a:gdLst/>
              <a:ahLst/>
              <a:cxnLst/>
              <a:rect l="l" t="t" r="r" b="b"/>
              <a:pathLst>
                <a:path w="9787" h="17029">
                  <a:moveTo>
                    <a:pt x="1501" y="1"/>
                  </a:moveTo>
                  <a:cubicBezTo>
                    <a:pt x="685" y="1"/>
                    <a:pt x="0" y="686"/>
                    <a:pt x="0" y="1501"/>
                  </a:cubicBezTo>
                  <a:lnTo>
                    <a:pt x="0" y="7993"/>
                  </a:lnTo>
                  <a:cubicBezTo>
                    <a:pt x="33" y="8808"/>
                    <a:pt x="685" y="9493"/>
                    <a:pt x="1501" y="9493"/>
                  </a:cubicBezTo>
                  <a:lnTo>
                    <a:pt x="1794" y="9493"/>
                  </a:lnTo>
                  <a:lnTo>
                    <a:pt x="1794" y="15528"/>
                  </a:lnTo>
                  <a:cubicBezTo>
                    <a:pt x="1794" y="16343"/>
                    <a:pt x="2479" y="17028"/>
                    <a:pt x="3295" y="17028"/>
                  </a:cubicBezTo>
                  <a:lnTo>
                    <a:pt x="6459" y="17028"/>
                  </a:lnTo>
                  <a:cubicBezTo>
                    <a:pt x="7274" y="17028"/>
                    <a:pt x="7992" y="16343"/>
                    <a:pt x="7992" y="15528"/>
                  </a:cubicBezTo>
                  <a:lnTo>
                    <a:pt x="7992" y="15169"/>
                  </a:lnTo>
                  <a:cubicBezTo>
                    <a:pt x="7698" y="14647"/>
                    <a:pt x="7535" y="14027"/>
                    <a:pt x="7535" y="13408"/>
                  </a:cubicBezTo>
                  <a:lnTo>
                    <a:pt x="7535" y="5546"/>
                  </a:lnTo>
                  <a:cubicBezTo>
                    <a:pt x="7535" y="3981"/>
                    <a:pt x="8481" y="2676"/>
                    <a:pt x="9786" y="2121"/>
                  </a:cubicBezTo>
                  <a:lnTo>
                    <a:pt x="9786" y="1501"/>
                  </a:lnTo>
                  <a:cubicBezTo>
                    <a:pt x="9786" y="686"/>
                    <a:pt x="9068" y="1"/>
                    <a:pt x="8253" y="1"/>
                  </a:cubicBezTo>
                  <a:close/>
                </a:path>
              </a:pathLst>
            </a:custGeom>
            <a:solidFill>
              <a:srgbClr val="48FFD5"/>
            </a:solidFill>
            <a:ln w="0">
              <a:solidFill>
                <a:srgbClr val="0070C0"/>
              </a:solidFill>
            </a:ln>
            <a:scene3d>
              <a:camera prst="orthographicFront"/>
              <a:lightRig rig="threePt" dir="t"/>
            </a:scene3d>
            <a:sp3d>
              <a:bevelT prst="angle"/>
            </a:sp3d>
          </p:spPr>
          <p:style>
            <a:lnRef idx="0">
              <a:scrgbClr r="0" g="0" b="0"/>
            </a:lnRef>
            <a:fillRef idx="0">
              <a:scrgbClr r="0" g="0" b="0"/>
            </a:fillRef>
            <a:effectRef idx="0">
              <a:scrgbClr r="0" g="0" b="0"/>
            </a:effectRef>
            <a:fontRef idx="minor"/>
          </p:style>
        </p:sp>
        <p:sp>
          <p:nvSpPr>
            <p:cNvPr id="218" name="Google Shape;251;p 3"/>
            <p:cNvSpPr/>
            <p:nvPr/>
          </p:nvSpPr>
          <p:spPr>
            <a:xfrm>
              <a:off x="1370520" y="2849400"/>
              <a:ext cx="83160" cy="83160"/>
            </a:xfrm>
            <a:custGeom>
              <a:avLst/>
              <a:gdLst/>
              <a:ahLst/>
              <a:cxnLst/>
              <a:rect l="l" t="t" r="r" b="b"/>
              <a:pathLst>
                <a:path w="6035" h="6036">
                  <a:moveTo>
                    <a:pt x="3034" y="1"/>
                  </a:moveTo>
                  <a:cubicBezTo>
                    <a:pt x="1338" y="1"/>
                    <a:pt x="0" y="1338"/>
                    <a:pt x="0" y="3002"/>
                  </a:cubicBezTo>
                  <a:cubicBezTo>
                    <a:pt x="0" y="4665"/>
                    <a:pt x="1338" y="6035"/>
                    <a:pt x="3034" y="6035"/>
                  </a:cubicBezTo>
                  <a:cubicBezTo>
                    <a:pt x="4698" y="6035"/>
                    <a:pt x="6035" y="4665"/>
                    <a:pt x="6035" y="3002"/>
                  </a:cubicBezTo>
                  <a:cubicBezTo>
                    <a:pt x="6035" y="1338"/>
                    <a:pt x="4698" y="1"/>
                    <a:pt x="3034" y="1"/>
                  </a:cubicBezTo>
                  <a:close/>
                </a:path>
              </a:pathLst>
            </a:custGeom>
            <a:solidFill>
              <a:srgbClr val="48FFD5"/>
            </a:solidFill>
            <a:ln w="0">
              <a:solidFill>
                <a:srgbClr val="0070C0"/>
              </a:solidFill>
            </a:ln>
            <a:scene3d>
              <a:camera prst="orthographicFront"/>
              <a:lightRig rig="threePt" dir="t"/>
            </a:scene3d>
            <a:sp3d>
              <a:bevelT prst="angle"/>
            </a:sp3d>
          </p:spPr>
          <p:style>
            <a:lnRef idx="0">
              <a:scrgbClr r="0" g="0" b="0"/>
            </a:lnRef>
            <a:fillRef idx="0">
              <a:scrgbClr r="0" g="0" b="0"/>
            </a:fillRef>
            <a:effectRef idx="0">
              <a:scrgbClr r="0" g="0" b="0"/>
            </a:effectRef>
            <a:fontRef idx="minor"/>
          </p:style>
        </p:sp>
        <p:sp>
          <p:nvSpPr>
            <p:cNvPr id="219" name="Google Shape;252;p 3"/>
            <p:cNvSpPr/>
            <p:nvPr/>
          </p:nvSpPr>
          <p:spPr>
            <a:xfrm>
              <a:off x="1344240" y="2949840"/>
              <a:ext cx="135360" cy="237600"/>
            </a:xfrm>
            <a:custGeom>
              <a:avLst/>
              <a:gdLst/>
              <a:ahLst/>
              <a:cxnLst/>
              <a:rect l="l" t="t" r="r" b="b"/>
              <a:pathLst>
                <a:path w="9755" h="17028">
                  <a:moveTo>
                    <a:pt x="1501" y="0"/>
                  </a:moveTo>
                  <a:cubicBezTo>
                    <a:pt x="653" y="0"/>
                    <a:pt x="1" y="685"/>
                    <a:pt x="1" y="1501"/>
                  </a:cubicBezTo>
                  <a:lnTo>
                    <a:pt x="1" y="2121"/>
                  </a:lnTo>
                  <a:cubicBezTo>
                    <a:pt x="1338" y="2675"/>
                    <a:pt x="2219" y="4013"/>
                    <a:pt x="2219" y="5546"/>
                  </a:cubicBezTo>
                  <a:lnTo>
                    <a:pt x="2219" y="13407"/>
                  </a:lnTo>
                  <a:cubicBezTo>
                    <a:pt x="2219" y="14027"/>
                    <a:pt x="2056" y="14614"/>
                    <a:pt x="1795" y="15169"/>
                  </a:cubicBezTo>
                  <a:lnTo>
                    <a:pt x="1795" y="15527"/>
                  </a:lnTo>
                  <a:cubicBezTo>
                    <a:pt x="1795" y="16343"/>
                    <a:pt x="2480" y="17028"/>
                    <a:pt x="3296" y="17028"/>
                  </a:cubicBezTo>
                  <a:lnTo>
                    <a:pt x="6460" y="17028"/>
                  </a:lnTo>
                  <a:cubicBezTo>
                    <a:pt x="7275" y="17028"/>
                    <a:pt x="7960" y="16343"/>
                    <a:pt x="7960" y="15527"/>
                  </a:cubicBezTo>
                  <a:lnTo>
                    <a:pt x="7960" y="9493"/>
                  </a:lnTo>
                  <a:lnTo>
                    <a:pt x="8254" y="9493"/>
                  </a:lnTo>
                  <a:cubicBezTo>
                    <a:pt x="9069" y="9493"/>
                    <a:pt x="9754" y="8808"/>
                    <a:pt x="9754" y="7992"/>
                  </a:cubicBezTo>
                  <a:lnTo>
                    <a:pt x="9754" y="1501"/>
                  </a:lnTo>
                  <a:cubicBezTo>
                    <a:pt x="9754" y="685"/>
                    <a:pt x="9069" y="0"/>
                    <a:pt x="8254" y="0"/>
                  </a:cubicBezTo>
                  <a:close/>
                </a:path>
              </a:pathLst>
            </a:custGeom>
            <a:solidFill>
              <a:srgbClr val="48FFD5"/>
            </a:solidFill>
            <a:ln w="0">
              <a:solidFill>
                <a:srgbClr val="0070C0"/>
              </a:solidFill>
            </a:ln>
            <a:scene3d>
              <a:camera prst="orthographicFront"/>
              <a:lightRig rig="threePt" dir="t"/>
            </a:scene3d>
            <a:sp3d>
              <a:bevelT prst="angle"/>
            </a:sp3d>
          </p:spPr>
          <p:style>
            <a:lnRef idx="0">
              <a:scrgbClr r="0" g="0" b="0"/>
            </a:lnRef>
            <a:fillRef idx="0">
              <a:scrgbClr r="0" g="0" b="0"/>
            </a:fillRef>
            <a:effectRef idx="0">
              <a:scrgbClr r="0" g="0" b="0"/>
            </a:effectRef>
            <a:fontRef idx="minor"/>
          </p:style>
        </p:sp>
        <p:sp>
          <p:nvSpPr>
            <p:cNvPr id="220" name="Google Shape;253;p 3"/>
            <p:cNvSpPr/>
            <p:nvPr/>
          </p:nvSpPr>
          <p:spPr>
            <a:xfrm>
              <a:off x="1186560" y="3007080"/>
              <a:ext cx="155520" cy="272160"/>
            </a:xfrm>
            <a:custGeom>
              <a:avLst/>
              <a:gdLst/>
              <a:ahLst/>
              <a:cxnLst/>
              <a:rect l="l" t="t" r="r" b="b"/>
              <a:pathLst>
                <a:path w="11190" h="19475">
                  <a:moveTo>
                    <a:pt x="1501" y="1"/>
                  </a:moveTo>
                  <a:cubicBezTo>
                    <a:pt x="653" y="1"/>
                    <a:pt x="1" y="653"/>
                    <a:pt x="1" y="1501"/>
                  </a:cubicBezTo>
                  <a:lnTo>
                    <a:pt x="1" y="3948"/>
                  </a:lnTo>
                  <a:lnTo>
                    <a:pt x="1" y="9363"/>
                  </a:lnTo>
                  <a:cubicBezTo>
                    <a:pt x="1" y="10178"/>
                    <a:pt x="686" y="10863"/>
                    <a:pt x="1501" y="10863"/>
                  </a:cubicBezTo>
                  <a:lnTo>
                    <a:pt x="2088" y="10863"/>
                  </a:lnTo>
                  <a:lnTo>
                    <a:pt x="2088" y="17974"/>
                  </a:lnTo>
                  <a:cubicBezTo>
                    <a:pt x="2088" y="18790"/>
                    <a:pt x="2773" y="19475"/>
                    <a:pt x="3589" y="19475"/>
                  </a:cubicBezTo>
                  <a:lnTo>
                    <a:pt x="7601" y="19475"/>
                  </a:lnTo>
                  <a:cubicBezTo>
                    <a:pt x="8417" y="19475"/>
                    <a:pt x="9134" y="18790"/>
                    <a:pt x="9134" y="17974"/>
                  </a:cubicBezTo>
                  <a:lnTo>
                    <a:pt x="9134" y="10831"/>
                  </a:lnTo>
                  <a:lnTo>
                    <a:pt x="9689" y="10831"/>
                  </a:lnTo>
                  <a:cubicBezTo>
                    <a:pt x="10504" y="10831"/>
                    <a:pt x="11189" y="10146"/>
                    <a:pt x="11189" y="9330"/>
                  </a:cubicBezTo>
                  <a:lnTo>
                    <a:pt x="11189" y="3948"/>
                  </a:lnTo>
                  <a:lnTo>
                    <a:pt x="11189" y="1501"/>
                  </a:lnTo>
                  <a:cubicBezTo>
                    <a:pt x="11189" y="686"/>
                    <a:pt x="10504" y="1"/>
                    <a:pt x="9689" y="1"/>
                  </a:cubicBezTo>
                  <a:close/>
                </a:path>
              </a:pathLst>
            </a:custGeom>
            <a:solidFill>
              <a:srgbClr val="48FFD5"/>
            </a:solidFill>
            <a:ln w="0">
              <a:solidFill>
                <a:srgbClr val="0070C0"/>
              </a:solidFill>
            </a:ln>
            <a:scene3d>
              <a:camera prst="orthographicFront"/>
              <a:lightRig rig="threePt" dir="t"/>
            </a:scene3d>
            <a:sp3d>
              <a:bevelT prst="angle"/>
            </a:sp3d>
          </p:spPr>
          <p:style>
            <a:lnRef idx="0">
              <a:scrgbClr r="0" g="0" b="0"/>
            </a:lnRef>
            <a:fillRef idx="0">
              <a:scrgbClr r="0" g="0" b="0"/>
            </a:fillRef>
            <a:effectRef idx="0">
              <a:scrgbClr r="0" g="0" b="0"/>
            </a:effectRef>
            <a:fontRef idx="minor"/>
          </p:style>
        </p:sp>
        <p:sp>
          <p:nvSpPr>
            <p:cNvPr id="221" name="Google Shape;254;p 3"/>
            <p:cNvSpPr/>
            <p:nvPr/>
          </p:nvSpPr>
          <p:spPr>
            <a:xfrm>
              <a:off x="1215360" y="2891160"/>
              <a:ext cx="96840" cy="96840"/>
            </a:xfrm>
            <a:custGeom>
              <a:avLst/>
              <a:gdLst/>
              <a:ahLst/>
              <a:cxnLst/>
              <a:rect l="l" t="t" r="r" b="b"/>
              <a:pathLst>
                <a:path w="7015" h="7015">
                  <a:moveTo>
                    <a:pt x="3524" y="1"/>
                  </a:moveTo>
                  <a:cubicBezTo>
                    <a:pt x="1599" y="1"/>
                    <a:pt x="1" y="1567"/>
                    <a:pt x="1" y="3524"/>
                  </a:cubicBezTo>
                  <a:cubicBezTo>
                    <a:pt x="1" y="5448"/>
                    <a:pt x="1599" y="7014"/>
                    <a:pt x="3524" y="7014"/>
                  </a:cubicBezTo>
                  <a:cubicBezTo>
                    <a:pt x="5448" y="7014"/>
                    <a:pt x="7014" y="5448"/>
                    <a:pt x="7014" y="3524"/>
                  </a:cubicBezTo>
                  <a:cubicBezTo>
                    <a:pt x="7014" y="1567"/>
                    <a:pt x="5448" y="1"/>
                    <a:pt x="3524" y="1"/>
                  </a:cubicBezTo>
                  <a:close/>
                </a:path>
              </a:pathLst>
            </a:custGeom>
            <a:solidFill>
              <a:srgbClr val="48FFD5"/>
            </a:solidFill>
            <a:ln w="0">
              <a:solidFill>
                <a:srgbClr val="0070C0"/>
              </a:solidFill>
            </a:ln>
            <a:scene3d>
              <a:camera prst="orthographicFront"/>
              <a:lightRig rig="threePt" dir="t"/>
            </a:scene3d>
            <a:sp3d>
              <a:bevelT prst="angle"/>
            </a:sp3d>
          </p:spPr>
          <p:style>
            <a:lnRef idx="0">
              <a:scrgbClr r="0" g="0" b="0"/>
            </a:lnRef>
            <a:fillRef idx="0">
              <a:scrgbClr r="0" g="0" b="0"/>
            </a:fillRef>
            <a:effectRef idx="0">
              <a:scrgbClr r="0" g="0" b="0"/>
            </a:effectRef>
            <a:fontRef idx="minor"/>
          </p:style>
        </p:sp>
      </p:grpSp>
      <p:sp>
        <p:nvSpPr>
          <p:cNvPr id="223" name="PlaceHolder 3"/>
          <p:cNvSpPr>
            <a:spLocks noGrp="1"/>
          </p:cNvSpPr>
          <p:nvPr>
            <p:ph type="title" idx="4294967295"/>
          </p:nvPr>
        </p:nvSpPr>
        <p:spPr>
          <a:xfrm>
            <a:off x="1963632" y="3698181"/>
            <a:ext cx="2727402" cy="291206"/>
          </a:xfrm>
          <a:prstGeom prst="rect">
            <a:avLst/>
          </a:prstGeom>
          <a:noFill/>
          <a:ln w="0">
            <a:noFill/>
          </a:ln>
        </p:spPr>
        <p:txBody>
          <a:bodyPr vert="horz" lIns="0" tIns="121920" rIns="0" bIns="121920" rtlCol="0" anchor="b">
            <a:noAutofit/>
          </a:bodyPr>
          <a:lstStyle/>
          <a:p>
            <a:pPr>
              <a:lnSpc>
                <a:spcPct val="100000"/>
              </a:lnSpc>
              <a:tabLst>
                <a:tab pos="0" algn="l"/>
              </a:tabLst>
            </a:pPr>
            <a:r>
              <a:rPr lang="es" sz="2500" spc="-1" dirty="0">
                <a:solidFill>
                  <a:schemeClr val="tx1"/>
                </a:solidFill>
                <a:latin typeface="Cambria" panose="02040503050406030204" pitchFamily="18" charset="0"/>
                <a:ea typeface="Cambria" panose="02040503050406030204" pitchFamily="18" charset="0"/>
              </a:rPr>
              <a:t>Etat de l’art</a:t>
            </a:r>
            <a:endParaRPr lang="en-US" sz="2500" spc="-1" dirty="0">
              <a:solidFill>
                <a:schemeClr val="tx1"/>
              </a:solidFill>
              <a:latin typeface="Cambria" panose="02040503050406030204" pitchFamily="18" charset="0"/>
              <a:ea typeface="Cambria" panose="02040503050406030204" pitchFamily="18" charset="0"/>
            </a:endParaRPr>
          </a:p>
        </p:txBody>
      </p:sp>
      <p:sp>
        <p:nvSpPr>
          <p:cNvPr id="227" name="PlaceHolder 7"/>
          <p:cNvSpPr>
            <a:spLocks noGrp="1"/>
          </p:cNvSpPr>
          <p:nvPr>
            <p:ph type="title" idx="4294967295"/>
          </p:nvPr>
        </p:nvSpPr>
        <p:spPr>
          <a:xfrm>
            <a:off x="596863" y="2091120"/>
            <a:ext cx="501566" cy="263280"/>
          </a:xfrm>
          <a:prstGeom prst="rect">
            <a:avLst/>
          </a:prstGeom>
          <a:noFill/>
          <a:ln w="0">
            <a:noFill/>
          </a:ln>
        </p:spPr>
        <p:txBody>
          <a:bodyPr vert="horz" lIns="0" tIns="121920" rIns="0" bIns="121920" rtlCol="0" anchor="b">
            <a:noAutofit/>
          </a:bodyPr>
          <a:lstStyle/>
          <a:p>
            <a:pPr>
              <a:lnSpc>
                <a:spcPct val="100000"/>
              </a:lnSpc>
              <a:tabLst>
                <a:tab pos="0" algn="l"/>
              </a:tabLst>
            </a:pPr>
            <a:r>
              <a:rPr lang="es" sz="2500" spc="-1" dirty="0">
                <a:solidFill>
                  <a:schemeClr val="tx1"/>
                </a:solidFill>
                <a:latin typeface="Roboto Black"/>
                <a:ea typeface="Roboto Black"/>
              </a:rPr>
              <a:t>01</a:t>
            </a:r>
            <a:endParaRPr lang="en-US" sz="2500" spc="-1" dirty="0">
              <a:solidFill>
                <a:schemeClr val="tx1"/>
              </a:solidFill>
              <a:latin typeface="Arial"/>
            </a:endParaRPr>
          </a:p>
        </p:txBody>
      </p:sp>
      <p:grpSp>
        <p:nvGrpSpPr>
          <p:cNvPr id="228" name="Google Shape;238;p 4"/>
          <p:cNvGrpSpPr/>
          <p:nvPr/>
        </p:nvGrpSpPr>
        <p:grpSpPr>
          <a:xfrm>
            <a:off x="1046941" y="1907999"/>
            <a:ext cx="589148" cy="253441"/>
            <a:chOff x="1227240" y="1486440"/>
            <a:chExt cx="426960" cy="424080"/>
          </a:xfrm>
        </p:grpSpPr>
        <p:sp>
          <p:nvSpPr>
            <p:cNvPr id="229" name="Google Shape;239;p 4"/>
            <p:cNvSpPr/>
            <p:nvPr/>
          </p:nvSpPr>
          <p:spPr>
            <a:xfrm>
              <a:off x="1288800" y="1721520"/>
              <a:ext cx="39960" cy="53640"/>
            </a:xfrm>
            <a:custGeom>
              <a:avLst/>
              <a:gdLst/>
              <a:ahLst/>
              <a:cxnLst/>
              <a:rect l="l" t="t" r="r" b="b"/>
              <a:pathLst>
                <a:path w="3492" h="4665">
                  <a:moveTo>
                    <a:pt x="1860" y="0"/>
                  </a:moveTo>
                  <a:cubicBezTo>
                    <a:pt x="947" y="1664"/>
                    <a:pt x="360" y="2871"/>
                    <a:pt x="197" y="3197"/>
                  </a:cubicBezTo>
                  <a:cubicBezTo>
                    <a:pt x="1" y="3588"/>
                    <a:pt x="66" y="4078"/>
                    <a:pt x="392" y="4404"/>
                  </a:cubicBezTo>
                  <a:lnTo>
                    <a:pt x="653" y="4665"/>
                  </a:lnTo>
                  <a:cubicBezTo>
                    <a:pt x="1371" y="3784"/>
                    <a:pt x="2252" y="2806"/>
                    <a:pt x="3296" y="1794"/>
                  </a:cubicBezTo>
                  <a:cubicBezTo>
                    <a:pt x="3393" y="1729"/>
                    <a:pt x="3459" y="1664"/>
                    <a:pt x="3491" y="1631"/>
                  </a:cubicBezTo>
                  <a:lnTo>
                    <a:pt x="1860" y="0"/>
                  </a:lnTo>
                  <a:close/>
                </a:path>
              </a:pathLst>
            </a:custGeom>
            <a:solidFill>
              <a:srgbClr val="48FFD5"/>
            </a:solidFill>
            <a:ln w="0">
              <a:solidFill>
                <a:srgbClr val="0070C0"/>
              </a:solidFill>
            </a:ln>
            <a:scene3d>
              <a:camera prst="orthographicFront"/>
              <a:lightRig rig="threePt" dir="t"/>
            </a:scene3d>
            <a:sp3d>
              <a:bevelT prst="angle"/>
            </a:sp3d>
          </p:spPr>
          <p:style>
            <a:lnRef idx="0">
              <a:scrgbClr r="0" g="0" b="0"/>
            </a:lnRef>
            <a:fillRef idx="0">
              <a:scrgbClr r="0" g="0" b="0"/>
            </a:fillRef>
            <a:effectRef idx="0">
              <a:scrgbClr r="0" g="0" b="0"/>
            </a:effectRef>
            <a:fontRef idx="minor"/>
          </p:style>
        </p:sp>
        <p:sp>
          <p:nvSpPr>
            <p:cNvPr id="230" name="Google Shape;240;p 4"/>
            <p:cNvSpPr/>
            <p:nvPr/>
          </p:nvSpPr>
          <p:spPr>
            <a:xfrm>
              <a:off x="1364400" y="1811160"/>
              <a:ext cx="55440" cy="39960"/>
            </a:xfrm>
            <a:custGeom>
              <a:avLst/>
              <a:gdLst/>
              <a:ahLst/>
              <a:cxnLst/>
              <a:rect l="l" t="t" r="r" b="b"/>
              <a:pathLst>
                <a:path w="4796" h="3502">
                  <a:moveTo>
                    <a:pt x="3100" y="1"/>
                  </a:moveTo>
                  <a:cubicBezTo>
                    <a:pt x="2969" y="33"/>
                    <a:pt x="2937" y="131"/>
                    <a:pt x="2839" y="164"/>
                  </a:cubicBezTo>
                  <a:cubicBezTo>
                    <a:pt x="1795" y="1240"/>
                    <a:pt x="849" y="2088"/>
                    <a:pt x="1" y="2806"/>
                  </a:cubicBezTo>
                  <a:lnTo>
                    <a:pt x="360" y="3165"/>
                  </a:lnTo>
                  <a:cubicBezTo>
                    <a:pt x="566" y="3392"/>
                    <a:pt x="838" y="3502"/>
                    <a:pt x="1109" y="3502"/>
                  </a:cubicBezTo>
                  <a:cubicBezTo>
                    <a:pt x="1266" y="3502"/>
                    <a:pt x="1423" y="3465"/>
                    <a:pt x="1567" y="3393"/>
                  </a:cubicBezTo>
                  <a:cubicBezTo>
                    <a:pt x="2121" y="3100"/>
                    <a:pt x="2969" y="2708"/>
                    <a:pt x="4796" y="1697"/>
                  </a:cubicBezTo>
                  <a:lnTo>
                    <a:pt x="3100" y="1"/>
                  </a:lnTo>
                  <a:close/>
                </a:path>
              </a:pathLst>
            </a:custGeom>
            <a:solidFill>
              <a:srgbClr val="48FFD5"/>
            </a:solidFill>
            <a:ln w="0">
              <a:solidFill>
                <a:srgbClr val="0070C0"/>
              </a:solidFill>
            </a:ln>
            <a:scene3d>
              <a:camera prst="orthographicFront"/>
              <a:lightRig rig="threePt" dir="t"/>
            </a:scene3d>
            <a:sp3d>
              <a:bevelT prst="angle"/>
            </a:sp3d>
          </p:spPr>
          <p:style>
            <a:lnRef idx="0">
              <a:scrgbClr r="0" g="0" b="0"/>
            </a:lnRef>
            <a:fillRef idx="0">
              <a:scrgbClr r="0" g="0" b="0"/>
            </a:fillRef>
            <a:effectRef idx="0">
              <a:scrgbClr r="0" g="0" b="0"/>
            </a:effectRef>
            <a:fontRef idx="minor"/>
          </p:style>
        </p:sp>
        <p:sp>
          <p:nvSpPr>
            <p:cNvPr id="231" name="Google Shape;241;p 4"/>
            <p:cNvSpPr/>
            <p:nvPr/>
          </p:nvSpPr>
          <p:spPr>
            <a:xfrm>
              <a:off x="1276920" y="1745640"/>
              <a:ext cx="121320" cy="115560"/>
            </a:xfrm>
            <a:custGeom>
              <a:avLst/>
              <a:gdLst/>
              <a:ahLst/>
              <a:cxnLst/>
              <a:rect l="l" t="t" r="r" b="b"/>
              <a:pathLst>
                <a:path w="10341" h="9856">
                  <a:moveTo>
                    <a:pt x="8645" y="1"/>
                  </a:moveTo>
                  <a:cubicBezTo>
                    <a:pt x="7689" y="1"/>
                    <a:pt x="6431" y="551"/>
                    <a:pt x="5741" y="1264"/>
                  </a:cubicBezTo>
                  <a:cubicBezTo>
                    <a:pt x="2414" y="4624"/>
                    <a:pt x="881" y="6973"/>
                    <a:pt x="196" y="8375"/>
                  </a:cubicBezTo>
                  <a:cubicBezTo>
                    <a:pt x="0" y="8767"/>
                    <a:pt x="66" y="9256"/>
                    <a:pt x="392" y="9550"/>
                  </a:cubicBezTo>
                  <a:cubicBezTo>
                    <a:pt x="596" y="9754"/>
                    <a:pt x="863" y="9855"/>
                    <a:pt x="1131" y="9855"/>
                  </a:cubicBezTo>
                  <a:cubicBezTo>
                    <a:pt x="1291" y="9855"/>
                    <a:pt x="1452" y="9819"/>
                    <a:pt x="1599" y="9745"/>
                  </a:cubicBezTo>
                  <a:cubicBezTo>
                    <a:pt x="2969" y="9093"/>
                    <a:pt x="5285" y="7592"/>
                    <a:pt x="8677" y="4200"/>
                  </a:cubicBezTo>
                  <a:cubicBezTo>
                    <a:pt x="9819" y="3091"/>
                    <a:pt x="10341" y="1068"/>
                    <a:pt x="9623" y="318"/>
                  </a:cubicBezTo>
                  <a:cubicBezTo>
                    <a:pt x="9392" y="97"/>
                    <a:pt x="9045" y="1"/>
                    <a:pt x="8645" y="1"/>
                  </a:cubicBezTo>
                  <a:close/>
                </a:path>
              </a:pathLst>
            </a:custGeom>
            <a:solidFill>
              <a:srgbClr val="48FFD5"/>
            </a:solidFill>
            <a:ln w="0">
              <a:solidFill>
                <a:srgbClr val="0070C0"/>
              </a:solidFill>
            </a:ln>
            <a:scene3d>
              <a:camera prst="orthographicFront"/>
              <a:lightRig rig="threePt" dir="t"/>
            </a:scene3d>
            <a:sp3d>
              <a:bevelT prst="angle"/>
            </a:sp3d>
          </p:spPr>
          <p:style>
            <a:lnRef idx="0">
              <a:scrgbClr r="0" g="0" b="0"/>
            </a:lnRef>
            <a:fillRef idx="0">
              <a:scrgbClr r="0" g="0" b="0"/>
            </a:fillRef>
            <a:effectRef idx="0">
              <a:scrgbClr r="0" g="0" b="0"/>
            </a:effectRef>
            <a:fontRef idx="minor"/>
          </p:style>
        </p:sp>
        <p:sp>
          <p:nvSpPr>
            <p:cNvPr id="232" name="Google Shape;242;p 4"/>
            <p:cNvSpPr/>
            <p:nvPr/>
          </p:nvSpPr>
          <p:spPr>
            <a:xfrm>
              <a:off x="1227240" y="1622880"/>
              <a:ext cx="114120" cy="84600"/>
            </a:xfrm>
            <a:custGeom>
              <a:avLst/>
              <a:gdLst/>
              <a:ahLst/>
              <a:cxnLst/>
              <a:rect l="l" t="t" r="r" b="b"/>
              <a:pathLst>
                <a:path w="9721" h="7263">
                  <a:moveTo>
                    <a:pt x="8601" y="1"/>
                  </a:moveTo>
                  <a:cubicBezTo>
                    <a:pt x="7289" y="1"/>
                    <a:pt x="5238" y="662"/>
                    <a:pt x="3392" y="2508"/>
                  </a:cubicBezTo>
                  <a:lnTo>
                    <a:pt x="424" y="5476"/>
                  </a:lnTo>
                  <a:cubicBezTo>
                    <a:pt x="98" y="5802"/>
                    <a:pt x="0" y="6324"/>
                    <a:pt x="261" y="6748"/>
                  </a:cubicBezTo>
                  <a:cubicBezTo>
                    <a:pt x="450" y="7072"/>
                    <a:pt x="818" y="7262"/>
                    <a:pt x="1199" y="7262"/>
                  </a:cubicBezTo>
                  <a:cubicBezTo>
                    <a:pt x="1278" y="7262"/>
                    <a:pt x="1357" y="7254"/>
                    <a:pt x="1435" y="7237"/>
                  </a:cubicBezTo>
                  <a:cubicBezTo>
                    <a:pt x="2549" y="6919"/>
                    <a:pt x="3584" y="6743"/>
                    <a:pt x="4418" y="6743"/>
                  </a:cubicBezTo>
                  <a:cubicBezTo>
                    <a:pt x="4781" y="6743"/>
                    <a:pt x="5105" y="6777"/>
                    <a:pt x="5382" y="6846"/>
                  </a:cubicBezTo>
                  <a:cubicBezTo>
                    <a:pt x="6752" y="4465"/>
                    <a:pt x="8188" y="2247"/>
                    <a:pt x="9721" y="257"/>
                  </a:cubicBezTo>
                  <a:cubicBezTo>
                    <a:pt x="9488" y="95"/>
                    <a:pt x="9097" y="1"/>
                    <a:pt x="8601" y="1"/>
                  </a:cubicBezTo>
                  <a:close/>
                </a:path>
              </a:pathLst>
            </a:custGeom>
            <a:solidFill>
              <a:srgbClr val="48FFD5"/>
            </a:solidFill>
            <a:ln w="0">
              <a:solidFill>
                <a:srgbClr val="0070C0"/>
              </a:solidFill>
            </a:ln>
            <a:scene3d>
              <a:camera prst="orthographicFront"/>
              <a:lightRig rig="threePt" dir="t"/>
            </a:scene3d>
            <a:sp3d>
              <a:bevelT prst="angle"/>
            </a:sp3d>
          </p:spPr>
          <p:style>
            <a:lnRef idx="0">
              <a:scrgbClr r="0" g="0" b="0"/>
            </a:lnRef>
            <a:fillRef idx="0">
              <a:scrgbClr r="0" g="0" b="0"/>
            </a:fillRef>
            <a:effectRef idx="0">
              <a:scrgbClr r="0" g="0" b="0"/>
            </a:effectRef>
            <a:fontRef idx="minor"/>
          </p:style>
        </p:sp>
        <p:sp>
          <p:nvSpPr>
            <p:cNvPr id="233" name="Google Shape;243;p 4"/>
            <p:cNvSpPr/>
            <p:nvPr/>
          </p:nvSpPr>
          <p:spPr>
            <a:xfrm>
              <a:off x="1432440" y="1799280"/>
              <a:ext cx="87840" cy="111240"/>
            </a:xfrm>
            <a:custGeom>
              <a:avLst/>
              <a:gdLst/>
              <a:ahLst/>
              <a:cxnLst/>
              <a:rect l="l" t="t" r="r" b="b"/>
              <a:pathLst>
                <a:path w="7536" h="9496">
                  <a:moveTo>
                    <a:pt x="7014" y="0"/>
                  </a:moveTo>
                  <a:cubicBezTo>
                    <a:pt x="4763" y="1664"/>
                    <a:pt x="2512" y="3099"/>
                    <a:pt x="392" y="4273"/>
                  </a:cubicBezTo>
                  <a:cubicBezTo>
                    <a:pt x="555" y="5089"/>
                    <a:pt x="457" y="5904"/>
                    <a:pt x="131" y="8253"/>
                  </a:cubicBezTo>
                  <a:cubicBezTo>
                    <a:pt x="0" y="8742"/>
                    <a:pt x="229" y="9166"/>
                    <a:pt x="653" y="9395"/>
                  </a:cubicBezTo>
                  <a:cubicBezTo>
                    <a:pt x="788" y="9463"/>
                    <a:pt x="936" y="9495"/>
                    <a:pt x="1084" y="9495"/>
                  </a:cubicBezTo>
                  <a:cubicBezTo>
                    <a:pt x="1364" y="9495"/>
                    <a:pt x="1647" y="9379"/>
                    <a:pt x="1860" y="9166"/>
                  </a:cubicBezTo>
                  <a:lnTo>
                    <a:pt x="4861" y="6198"/>
                  </a:lnTo>
                  <a:cubicBezTo>
                    <a:pt x="7144" y="3915"/>
                    <a:pt x="7536" y="946"/>
                    <a:pt x="7014" y="0"/>
                  </a:cubicBezTo>
                  <a:close/>
                </a:path>
              </a:pathLst>
            </a:custGeom>
            <a:solidFill>
              <a:srgbClr val="48FFD5"/>
            </a:solidFill>
            <a:ln w="0">
              <a:solidFill>
                <a:srgbClr val="0070C0"/>
              </a:solidFill>
            </a:ln>
            <a:scene3d>
              <a:camera prst="orthographicFront"/>
              <a:lightRig rig="threePt" dir="t"/>
            </a:scene3d>
            <a:sp3d>
              <a:bevelT prst="angle"/>
            </a:sp3d>
          </p:spPr>
          <p:style>
            <a:lnRef idx="0">
              <a:scrgbClr r="0" g="0" b="0"/>
            </a:lnRef>
            <a:fillRef idx="0">
              <a:scrgbClr r="0" g="0" b="0"/>
            </a:fillRef>
            <a:effectRef idx="0">
              <a:scrgbClr r="0" g="0" b="0"/>
            </a:effectRef>
            <a:fontRef idx="minor"/>
          </p:style>
        </p:sp>
        <p:sp>
          <p:nvSpPr>
            <p:cNvPr id="234" name="Google Shape;244;p 4"/>
            <p:cNvSpPr/>
            <p:nvPr/>
          </p:nvSpPr>
          <p:spPr>
            <a:xfrm>
              <a:off x="1461960" y="1600920"/>
              <a:ext cx="80280" cy="72720"/>
            </a:xfrm>
            <a:custGeom>
              <a:avLst/>
              <a:gdLst/>
              <a:ahLst/>
              <a:cxnLst/>
              <a:rect l="l" t="t" r="r" b="b"/>
              <a:pathLst>
                <a:path w="6884" h="6272">
                  <a:moveTo>
                    <a:pt x="3446" y="1"/>
                  </a:moveTo>
                  <a:cubicBezTo>
                    <a:pt x="2643" y="1"/>
                    <a:pt x="1843" y="311"/>
                    <a:pt x="1240" y="930"/>
                  </a:cubicBezTo>
                  <a:cubicBezTo>
                    <a:pt x="0" y="2137"/>
                    <a:pt x="0" y="4127"/>
                    <a:pt x="1240" y="5367"/>
                  </a:cubicBezTo>
                  <a:cubicBezTo>
                    <a:pt x="1843" y="5970"/>
                    <a:pt x="2643" y="6272"/>
                    <a:pt x="3446" y="6272"/>
                  </a:cubicBezTo>
                  <a:cubicBezTo>
                    <a:pt x="4249" y="6272"/>
                    <a:pt x="5057" y="5970"/>
                    <a:pt x="5676" y="5367"/>
                  </a:cubicBezTo>
                  <a:cubicBezTo>
                    <a:pt x="6883" y="4127"/>
                    <a:pt x="6883" y="2137"/>
                    <a:pt x="5676" y="930"/>
                  </a:cubicBezTo>
                  <a:cubicBezTo>
                    <a:pt x="5057" y="311"/>
                    <a:pt x="4249" y="1"/>
                    <a:pt x="3446" y="1"/>
                  </a:cubicBezTo>
                  <a:close/>
                </a:path>
              </a:pathLst>
            </a:custGeom>
            <a:solidFill>
              <a:srgbClr val="48FFD5"/>
            </a:solidFill>
            <a:ln w="0">
              <a:solidFill>
                <a:srgbClr val="0070C0"/>
              </a:solidFill>
            </a:ln>
            <a:scene3d>
              <a:camera prst="orthographicFront"/>
              <a:lightRig rig="threePt" dir="t"/>
            </a:scene3d>
            <a:sp3d>
              <a:bevelT prst="angle"/>
            </a:sp3d>
          </p:spPr>
          <p:style>
            <a:lnRef idx="0">
              <a:scrgbClr r="0" g="0" b="0"/>
            </a:lnRef>
            <a:fillRef idx="0">
              <a:scrgbClr r="0" g="0" b="0"/>
            </a:fillRef>
            <a:effectRef idx="0">
              <a:scrgbClr r="0" g="0" b="0"/>
            </a:effectRef>
            <a:fontRef idx="minor"/>
          </p:style>
        </p:sp>
        <p:sp>
          <p:nvSpPr>
            <p:cNvPr id="235" name="Google Shape;245;p 4"/>
            <p:cNvSpPr/>
            <p:nvPr/>
          </p:nvSpPr>
          <p:spPr>
            <a:xfrm>
              <a:off x="1551240" y="1486440"/>
              <a:ext cx="102960" cy="101520"/>
            </a:xfrm>
            <a:custGeom>
              <a:avLst/>
              <a:gdLst/>
              <a:ahLst/>
              <a:cxnLst/>
              <a:rect l="l" t="t" r="r" b="b"/>
              <a:pathLst>
                <a:path w="8809" h="8668">
                  <a:moveTo>
                    <a:pt x="6168" y="0"/>
                  </a:moveTo>
                  <a:cubicBezTo>
                    <a:pt x="4083" y="0"/>
                    <a:pt x="2010" y="335"/>
                    <a:pt x="1" y="969"/>
                  </a:cubicBezTo>
                  <a:cubicBezTo>
                    <a:pt x="197" y="2665"/>
                    <a:pt x="1110" y="4557"/>
                    <a:pt x="2611" y="6058"/>
                  </a:cubicBezTo>
                  <a:cubicBezTo>
                    <a:pt x="4176" y="7624"/>
                    <a:pt x="6068" y="8504"/>
                    <a:pt x="7830" y="8667"/>
                  </a:cubicBezTo>
                  <a:cubicBezTo>
                    <a:pt x="8482" y="6351"/>
                    <a:pt x="8808" y="3774"/>
                    <a:pt x="8613" y="1034"/>
                  </a:cubicBezTo>
                  <a:cubicBezTo>
                    <a:pt x="8580" y="513"/>
                    <a:pt x="8156" y="121"/>
                    <a:pt x="7634" y="56"/>
                  </a:cubicBezTo>
                  <a:cubicBezTo>
                    <a:pt x="7145" y="19"/>
                    <a:pt x="6656" y="0"/>
                    <a:pt x="6168" y="0"/>
                  </a:cubicBezTo>
                  <a:close/>
                </a:path>
              </a:pathLst>
            </a:custGeom>
            <a:solidFill>
              <a:srgbClr val="48FFD5"/>
            </a:solidFill>
            <a:ln w="0">
              <a:solidFill>
                <a:srgbClr val="0070C0"/>
              </a:solidFill>
            </a:ln>
            <a:scene3d>
              <a:camera prst="orthographicFront"/>
              <a:lightRig rig="threePt" dir="t"/>
            </a:scene3d>
            <a:sp3d>
              <a:bevelT prst="angle"/>
            </a:sp3d>
          </p:spPr>
          <p:style>
            <a:lnRef idx="0">
              <a:scrgbClr r="0" g="0" b="0"/>
            </a:lnRef>
            <a:fillRef idx="0">
              <a:scrgbClr r="0" g="0" b="0"/>
            </a:fillRef>
            <a:effectRef idx="0">
              <a:scrgbClr r="0" g="0" b="0"/>
            </a:effectRef>
            <a:fontRef idx="minor"/>
          </p:style>
        </p:sp>
        <p:sp>
          <p:nvSpPr>
            <p:cNvPr id="236" name="Google Shape;246;p 2"/>
            <p:cNvSpPr/>
            <p:nvPr/>
          </p:nvSpPr>
          <p:spPr>
            <a:xfrm>
              <a:off x="1324080" y="1506600"/>
              <a:ext cx="310680" cy="309960"/>
            </a:xfrm>
            <a:custGeom>
              <a:avLst/>
              <a:gdLst/>
              <a:ahLst/>
              <a:cxnLst/>
              <a:rect l="l" t="t" r="r" b="b"/>
              <a:pathLst>
                <a:path w="26227" h="26162">
                  <a:moveTo>
                    <a:pt x="14993" y="5823"/>
                  </a:moveTo>
                  <a:cubicBezTo>
                    <a:pt x="16335" y="5823"/>
                    <a:pt x="17680" y="6329"/>
                    <a:pt x="18724" y="7340"/>
                  </a:cubicBezTo>
                  <a:cubicBezTo>
                    <a:pt x="20747" y="9428"/>
                    <a:pt x="20747" y="12723"/>
                    <a:pt x="18724" y="14778"/>
                  </a:cubicBezTo>
                  <a:cubicBezTo>
                    <a:pt x="17697" y="15789"/>
                    <a:pt x="16359" y="16294"/>
                    <a:pt x="15018" y="16294"/>
                  </a:cubicBezTo>
                  <a:cubicBezTo>
                    <a:pt x="13676" y="16294"/>
                    <a:pt x="12331" y="15789"/>
                    <a:pt x="11287" y="14778"/>
                  </a:cubicBezTo>
                  <a:cubicBezTo>
                    <a:pt x="9264" y="12723"/>
                    <a:pt x="9264" y="9428"/>
                    <a:pt x="11287" y="7340"/>
                  </a:cubicBezTo>
                  <a:cubicBezTo>
                    <a:pt x="12314" y="6329"/>
                    <a:pt x="13652" y="5823"/>
                    <a:pt x="14993" y="5823"/>
                  </a:cubicBezTo>
                  <a:close/>
                  <a:moveTo>
                    <a:pt x="17061" y="1"/>
                  </a:moveTo>
                  <a:cubicBezTo>
                    <a:pt x="10765" y="2578"/>
                    <a:pt x="4730" y="8221"/>
                    <a:pt x="0" y="16115"/>
                  </a:cubicBezTo>
                  <a:lnTo>
                    <a:pt x="2382" y="18496"/>
                  </a:lnTo>
                  <a:cubicBezTo>
                    <a:pt x="3146" y="18190"/>
                    <a:pt x="3983" y="17992"/>
                    <a:pt x="4780" y="17992"/>
                  </a:cubicBezTo>
                  <a:cubicBezTo>
                    <a:pt x="5683" y="17992"/>
                    <a:pt x="6536" y="18247"/>
                    <a:pt x="7177" y="18888"/>
                  </a:cubicBezTo>
                  <a:cubicBezTo>
                    <a:pt x="8449" y="20160"/>
                    <a:pt x="8253" y="22117"/>
                    <a:pt x="7601" y="23715"/>
                  </a:cubicBezTo>
                  <a:lnTo>
                    <a:pt x="10047" y="26162"/>
                  </a:lnTo>
                  <a:cubicBezTo>
                    <a:pt x="16115" y="22476"/>
                    <a:pt x="23193" y="16702"/>
                    <a:pt x="26227" y="9037"/>
                  </a:cubicBezTo>
                  <a:cubicBezTo>
                    <a:pt x="24106" y="8743"/>
                    <a:pt x="21986" y="7666"/>
                    <a:pt x="20192" y="5872"/>
                  </a:cubicBezTo>
                  <a:cubicBezTo>
                    <a:pt x="18431" y="4144"/>
                    <a:pt x="17387" y="2056"/>
                    <a:pt x="17061" y="1"/>
                  </a:cubicBezTo>
                  <a:close/>
                </a:path>
              </a:pathLst>
            </a:custGeom>
            <a:solidFill>
              <a:srgbClr val="48FFD5"/>
            </a:solidFill>
            <a:ln w="0">
              <a:solidFill>
                <a:srgbClr val="0070C0"/>
              </a:solidFill>
            </a:ln>
            <a:scene3d>
              <a:camera prst="orthographicFront"/>
              <a:lightRig rig="threePt" dir="t"/>
            </a:scene3d>
            <a:sp3d>
              <a:bevelT prst="angle"/>
            </a:sp3d>
          </p:spPr>
          <p:style>
            <a:lnRef idx="0">
              <a:scrgbClr r="0" g="0" b="0"/>
            </a:lnRef>
            <a:fillRef idx="0">
              <a:scrgbClr r="0" g="0" b="0"/>
            </a:fillRef>
            <a:effectRef idx="0">
              <a:scrgbClr r="0" g="0" b="0"/>
            </a:effectRef>
            <a:fontRef idx="minor"/>
          </p:style>
        </p:sp>
      </p:grpSp>
      <p:sp>
        <p:nvSpPr>
          <p:cNvPr id="239" name="PlaceHolder 9"/>
          <p:cNvSpPr>
            <a:spLocks noGrp="1"/>
          </p:cNvSpPr>
          <p:nvPr>
            <p:ph type="title" idx="4294967295"/>
          </p:nvPr>
        </p:nvSpPr>
        <p:spPr>
          <a:xfrm>
            <a:off x="1912144" y="1846920"/>
            <a:ext cx="1805830" cy="488400"/>
          </a:xfrm>
          <a:prstGeom prst="rect">
            <a:avLst/>
          </a:prstGeom>
          <a:noFill/>
          <a:ln w="0">
            <a:noFill/>
          </a:ln>
        </p:spPr>
        <p:txBody>
          <a:bodyPr vert="horz" lIns="0" tIns="121920" rIns="0" bIns="121920" rtlCol="0" anchor="b">
            <a:noAutofit/>
          </a:bodyPr>
          <a:lstStyle/>
          <a:p>
            <a:pPr algn="r">
              <a:lnSpc>
                <a:spcPct val="100000"/>
              </a:lnSpc>
              <a:tabLst>
                <a:tab pos="0" algn="l"/>
              </a:tabLst>
            </a:pPr>
            <a:r>
              <a:rPr lang="es" sz="2500" spc="-1" dirty="0">
                <a:solidFill>
                  <a:schemeClr val="tx1"/>
                </a:solidFill>
                <a:latin typeface="Cambria" panose="02040503050406030204" pitchFamily="18" charset="0"/>
                <a:ea typeface="Cambria" panose="02040503050406030204" pitchFamily="18" charset="0"/>
              </a:rPr>
              <a:t>Introduction</a:t>
            </a:r>
            <a:endParaRPr lang="en-US" sz="2500" spc="-1" dirty="0">
              <a:solidFill>
                <a:schemeClr val="tx1"/>
              </a:solidFill>
              <a:latin typeface="Cambria" panose="02040503050406030204" pitchFamily="18" charset="0"/>
              <a:ea typeface="Cambria" panose="02040503050406030204" pitchFamily="18" charset="0"/>
            </a:endParaRPr>
          </a:p>
        </p:txBody>
      </p:sp>
      <p:sp>
        <p:nvSpPr>
          <p:cNvPr id="66" name="PlaceHolder 7"/>
          <p:cNvSpPr txBox="1">
            <a:spLocks/>
          </p:cNvSpPr>
          <p:nvPr/>
        </p:nvSpPr>
        <p:spPr>
          <a:xfrm>
            <a:off x="596863" y="3739118"/>
            <a:ext cx="501566" cy="263280"/>
          </a:xfrm>
          <a:prstGeom prst="rect">
            <a:avLst/>
          </a:prstGeom>
          <a:noFill/>
          <a:ln w="0">
            <a:noFill/>
          </a:ln>
        </p:spPr>
        <p:txBody>
          <a:bodyPr vert="horz" lIns="0" tIns="121920" rIns="0" bIns="121920" rtlCol="0" anchor="b">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nSpc>
                <a:spcPct val="100000"/>
              </a:lnSpc>
              <a:tabLst>
                <a:tab pos="0" algn="l"/>
              </a:tabLst>
            </a:pPr>
            <a:r>
              <a:rPr lang="es" sz="2500" spc="-1" dirty="0">
                <a:solidFill>
                  <a:schemeClr val="tx1"/>
                </a:solidFill>
                <a:latin typeface="Roboto Black"/>
                <a:ea typeface="Roboto Black"/>
              </a:rPr>
              <a:t>02</a:t>
            </a:r>
            <a:endParaRPr lang="en-US" sz="2500" spc="-1" dirty="0">
              <a:solidFill>
                <a:schemeClr val="tx1"/>
              </a:solidFill>
              <a:latin typeface="Arial"/>
            </a:endParaRPr>
          </a:p>
        </p:txBody>
      </p:sp>
      <p:sp>
        <p:nvSpPr>
          <p:cNvPr id="98" name="PlaceHolder 3"/>
          <p:cNvSpPr txBox="1">
            <a:spLocks/>
          </p:cNvSpPr>
          <p:nvPr/>
        </p:nvSpPr>
        <p:spPr>
          <a:xfrm>
            <a:off x="1963631" y="5606300"/>
            <a:ext cx="3617799" cy="207505"/>
          </a:xfrm>
          <a:prstGeom prst="rect">
            <a:avLst/>
          </a:prstGeom>
          <a:noFill/>
          <a:ln w="0">
            <a:noFill/>
          </a:ln>
        </p:spPr>
        <p:txBody>
          <a:bodyPr vert="horz" lIns="0" tIns="121920" rIns="0" bIns="121920" rtlCol="0" anchor="b">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nSpc>
                <a:spcPct val="100000"/>
              </a:lnSpc>
              <a:tabLst>
                <a:tab pos="0" algn="l"/>
              </a:tabLst>
            </a:pPr>
            <a:r>
              <a:rPr lang="es" sz="2500" spc="-1" dirty="0">
                <a:solidFill>
                  <a:schemeClr val="tx1"/>
                </a:solidFill>
                <a:latin typeface="Cambria" panose="02040503050406030204" pitchFamily="18" charset="0"/>
                <a:ea typeface="Cambria" panose="02040503050406030204" pitchFamily="18" charset="0"/>
              </a:rPr>
              <a:t>Résultats de la recherche</a:t>
            </a:r>
            <a:endParaRPr lang="en-US" sz="2500" spc="-1" dirty="0">
              <a:solidFill>
                <a:schemeClr val="tx1"/>
              </a:solidFill>
              <a:latin typeface="Cambria" panose="02040503050406030204" pitchFamily="18" charset="0"/>
              <a:ea typeface="Cambria" panose="02040503050406030204" pitchFamily="18" charset="0"/>
            </a:endParaRPr>
          </a:p>
        </p:txBody>
      </p:sp>
      <p:sp>
        <p:nvSpPr>
          <p:cNvPr id="109" name="Google Shape;256;p 2"/>
          <p:cNvSpPr/>
          <p:nvPr/>
        </p:nvSpPr>
        <p:spPr>
          <a:xfrm>
            <a:off x="1080064" y="5474673"/>
            <a:ext cx="693875" cy="210839"/>
          </a:xfrm>
          <a:custGeom>
            <a:avLst/>
            <a:gdLst/>
            <a:ahLst/>
            <a:cxnLst/>
            <a:rect l="l" t="t" r="r" b="b"/>
            <a:pathLst>
              <a:path w="52356" h="31023">
                <a:moveTo>
                  <a:pt x="26113" y="9614"/>
                </a:moveTo>
                <a:cubicBezTo>
                  <a:pt x="26000" y="9614"/>
                  <a:pt x="25885" y="9617"/>
                  <a:pt x="25771" y="9624"/>
                </a:cubicBezTo>
                <a:cubicBezTo>
                  <a:pt x="22835" y="9819"/>
                  <a:pt x="20453" y="12201"/>
                  <a:pt x="20290" y="15136"/>
                </a:cubicBezTo>
                <a:cubicBezTo>
                  <a:pt x="20069" y="18609"/>
                  <a:pt x="22811" y="21409"/>
                  <a:pt x="26211" y="21409"/>
                </a:cubicBezTo>
                <a:cubicBezTo>
                  <a:pt x="26324" y="21409"/>
                  <a:pt x="26438" y="21406"/>
                  <a:pt x="26553" y="21399"/>
                </a:cubicBezTo>
                <a:cubicBezTo>
                  <a:pt x="29489" y="21236"/>
                  <a:pt x="31903" y="18822"/>
                  <a:pt x="32066" y="15887"/>
                </a:cubicBezTo>
                <a:cubicBezTo>
                  <a:pt x="32256" y="12414"/>
                  <a:pt x="29513" y="9614"/>
                  <a:pt x="26113" y="9614"/>
                </a:cubicBezTo>
                <a:close/>
                <a:moveTo>
                  <a:pt x="26167" y="4544"/>
                </a:moveTo>
                <a:cubicBezTo>
                  <a:pt x="32458" y="4544"/>
                  <a:pt x="37499" y="9834"/>
                  <a:pt x="37122" y="16213"/>
                </a:cubicBezTo>
                <a:cubicBezTo>
                  <a:pt x="36763" y="21693"/>
                  <a:pt x="32360" y="26097"/>
                  <a:pt x="26880" y="26455"/>
                </a:cubicBezTo>
                <a:cubicBezTo>
                  <a:pt x="26637" y="26471"/>
                  <a:pt x="26396" y="26479"/>
                  <a:pt x="26157" y="26479"/>
                </a:cubicBezTo>
                <a:cubicBezTo>
                  <a:pt x="19866" y="26479"/>
                  <a:pt x="14826" y="21189"/>
                  <a:pt x="15234" y="14810"/>
                </a:cubicBezTo>
                <a:cubicBezTo>
                  <a:pt x="15560" y="9330"/>
                  <a:pt x="19997" y="4926"/>
                  <a:pt x="25444" y="4568"/>
                </a:cubicBezTo>
                <a:cubicBezTo>
                  <a:pt x="25687" y="4552"/>
                  <a:pt x="25928" y="4544"/>
                  <a:pt x="26167" y="4544"/>
                </a:cubicBezTo>
                <a:close/>
                <a:moveTo>
                  <a:pt x="26195" y="1"/>
                </a:moveTo>
                <a:cubicBezTo>
                  <a:pt x="16246" y="1"/>
                  <a:pt x="7242" y="5448"/>
                  <a:pt x="523" y="14256"/>
                </a:cubicBezTo>
                <a:cubicBezTo>
                  <a:pt x="1" y="15006"/>
                  <a:pt x="1" y="16017"/>
                  <a:pt x="523" y="16702"/>
                </a:cubicBezTo>
                <a:cubicBezTo>
                  <a:pt x="7177" y="25575"/>
                  <a:pt x="16246" y="31022"/>
                  <a:pt x="26195" y="31022"/>
                </a:cubicBezTo>
                <a:cubicBezTo>
                  <a:pt x="36144" y="31022"/>
                  <a:pt x="45147" y="25575"/>
                  <a:pt x="51834" y="16767"/>
                </a:cubicBezTo>
                <a:cubicBezTo>
                  <a:pt x="52356" y="16017"/>
                  <a:pt x="52356" y="15006"/>
                  <a:pt x="51834" y="14321"/>
                </a:cubicBezTo>
                <a:cubicBezTo>
                  <a:pt x="45147" y="5416"/>
                  <a:pt x="36144" y="1"/>
                  <a:pt x="26195" y="1"/>
                </a:cubicBezTo>
                <a:close/>
              </a:path>
            </a:pathLst>
          </a:custGeom>
          <a:solidFill>
            <a:srgbClr val="48FFD5"/>
          </a:solidFill>
          <a:ln w="0">
            <a:solidFill>
              <a:srgbClr val="0070C0"/>
            </a:solidFill>
          </a:ln>
          <a:scene3d>
            <a:camera prst="orthographicFront"/>
            <a:lightRig rig="threePt" dir="t"/>
          </a:scene3d>
          <a:sp3d>
            <a:bevelT prst="angle"/>
          </a:sp3d>
        </p:spPr>
        <p:style>
          <a:lnRef idx="0">
            <a:scrgbClr r="0" g="0" b="0"/>
          </a:lnRef>
          <a:fillRef idx="0">
            <a:scrgbClr r="0" g="0" b="0"/>
          </a:fillRef>
          <a:effectRef idx="0">
            <a:scrgbClr r="0" g="0" b="0"/>
          </a:effectRef>
          <a:fontRef idx="minor"/>
        </p:style>
      </p:sp>
      <p:sp>
        <p:nvSpPr>
          <p:cNvPr id="111" name="PlaceHolder 7"/>
          <p:cNvSpPr txBox="1">
            <a:spLocks/>
          </p:cNvSpPr>
          <p:nvPr/>
        </p:nvSpPr>
        <p:spPr>
          <a:xfrm>
            <a:off x="596863" y="5647237"/>
            <a:ext cx="501566" cy="263280"/>
          </a:xfrm>
          <a:prstGeom prst="rect">
            <a:avLst/>
          </a:prstGeom>
          <a:noFill/>
          <a:ln w="0">
            <a:noFill/>
          </a:ln>
        </p:spPr>
        <p:txBody>
          <a:bodyPr vert="horz" lIns="0" tIns="121920" rIns="0" bIns="121920" rtlCol="0" anchor="b">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nSpc>
                <a:spcPct val="100000"/>
              </a:lnSpc>
              <a:tabLst>
                <a:tab pos="0" algn="l"/>
              </a:tabLst>
            </a:pPr>
            <a:r>
              <a:rPr lang="es" sz="2500" spc="-1" dirty="0">
                <a:solidFill>
                  <a:schemeClr val="tx1"/>
                </a:solidFill>
                <a:latin typeface="Roboto Black"/>
                <a:ea typeface="Roboto Black"/>
              </a:rPr>
              <a:t>03</a:t>
            </a:r>
            <a:endParaRPr lang="en-US" sz="2500" spc="-1" dirty="0">
              <a:solidFill>
                <a:schemeClr val="tx1"/>
              </a:solidFill>
              <a:latin typeface="Arial"/>
            </a:endParaRPr>
          </a:p>
        </p:txBody>
      </p:sp>
      <p:sp>
        <p:nvSpPr>
          <p:cNvPr id="112" name="PlaceHolder 7"/>
          <p:cNvSpPr txBox="1">
            <a:spLocks/>
          </p:cNvSpPr>
          <p:nvPr/>
        </p:nvSpPr>
        <p:spPr>
          <a:xfrm>
            <a:off x="6274739" y="3709792"/>
            <a:ext cx="501566" cy="263280"/>
          </a:xfrm>
          <a:prstGeom prst="rect">
            <a:avLst/>
          </a:prstGeom>
          <a:noFill/>
          <a:ln w="0">
            <a:noFill/>
          </a:ln>
        </p:spPr>
        <p:txBody>
          <a:bodyPr vert="horz" lIns="0" tIns="121920" rIns="0" bIns="121920" rtlCol="0" anchor="b">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nSpc>
                <a:spcPct val="100000"/>
              </a:lnSpc>
              <a:tabLst>
                <a:tab pos="0" algn="l"/>
              </a:tabLst>
            </a:pPr>
            <a:r>
              <a:rPr lang="es" sz="2500" spc="-1" dirty="0">
                <a:solidFill>
                  <a:schemeClr val="tx1"/>
                </a:solidFill>
                <a:latin typeface="Roboto Black"/>
                <a:ea typeface="Roboto Black"/>
              </a:rPr>
              <a:t>05</a:t>
            </a:r>
            <a:endParaRPr lang="en-US" sz="2500" spc="-1" dirty="0">
              <a:solidFill>
                <a:schemeClr val="tx1"/>
              </a:solidFill>
              <a:latin typeface="Arial"/>
            </a:endParaRPr>
          </a:p>
        </p:txBody>
      </p:sp>
      <p:grpSp>
        <p:nvGrpSpPr>
          <p:cNvPr id="113" name="Google Shape;238;p 4"/>
          <p:cNvGrpSpPr/>
          <p:nvPr/>
        </p:nvGrpSpPr>
        <p:grpSpPr>
          <a:xfrm>
            <a:off x="6790468" y="3526946"/>
            <a:ext cx="589148" cy="253441"/>
            <a:chOff x="1227240" y="1486440"/>
            <a:chExt cx="426960" cy="424080"/>
          </a:xfrm>
        </p:grpSpPr>
        <p:sp>
          <p:nvSpPr>
            <p:cNvPr id="114" name="Google Shape;239;p 4"/>
            <p:cNvSpPr/>
            <p:nvPr/>
          </p:nvSpPr>
          <p:spPr>
            <a:xfrm>
              <a:off x="1288800" y="1721520"/>
              <a:ext cx="39960" cy="53640"/>
            </a:xfrm>
            <a:custGeom>
              <a:avLst/>
              <a:gdLst/>
              <a:ahLst/>
              <a:cxnLst/>
              <a:rect l="l" t="t" r="r" b="b"/>
              <a:pathLst>
                <a:path w="3492" h="4665">
                  <a:moveTo>
                    <a:pt x="1860" y="0"/>
                  </a:moveTo>
                  <a:cubicBezTo>
                    <a:pt x="947" y="1664"/>
                    <a:pt x="360" y="2871"/>
                    <a:pt x="197" y="3197"/>
                  </a:cubicBezTo>
                  <a:cubicBezTo>
                    <a:pt x="1" y="3588"/>
                    <a:pt x="66" y="4078"/>
                    <a:pt x="392" y="4404"/>
                  </a:cubicBezTo>
                  <a:lnTo>
                    <a:pt x="653" y="4665"/>
                  </a:lnTo>
                  <a:cubicBezTo>
                    <a:pt x="1371" y="3784"/>
                    <a:pt x="2252" y="2806"/>
                    <a:pt x="3296" y="1794"/>
                  </a:cubicBezTo>
                  <a:cubicBezTo>
                    <a:pt x="3393" y="1729"/>
                    <a:pt x="3459" y="1664"/>
                    <a:pt x="3491" y="1631"/>
                  </a:cubicBezTo>
                  <a:lnTo>
                    <a:pt x="1860" y="0"/>
                  </a:lnTo>
                  <a:close/>
                </a:path>
              </a:pathLst>
            </a:custGeom>
            <a:solidFill>
              <a:srgbClr val="48FFD5"/>
            </a:solidFill>
            <a:ln w="0">
              <a:solidFill>
                <a:srgbClr val="0070C0"/>
              </a:solidFill>
            </a:ln>
            <a:scene3d>
              <a:camera prst="orthographicFront"/>
              <a:lightRig rig="threePt" dir="t"/>
            </a:scene3d>
            <a:sp3d>
              <a:bevelT prst="angle"/>
            </a:sp3d>
          </p:spPr>
          <p:style>
            <a:lnRef idx="0">
              <a:scrgbClr r="0" g="0" b="0"/>
            </a:lnRef>
            <a:fillRef idx="0">
              <a:scrgbClr r="0" g="0" b="0"/>
            </a:fillRef>
            <a:effectRef idx="0">
              <a:scrgbClr r="0" g="0" b="0"/>
            </a:effectRef>
            <a:fontRef idx="minor"/>
          </p:style>
        </p:sp>
        <p:sp>
          <p:nvSpPr>
            <p:cNvPr id="115" name="Google Shape;240;p 4"/>
            <p:cNvSpPr/>
            <p:nvPr/>
          </p:nvSpPr>
          <p:spPr>
            <a:xfrm>
              <a:off x="1364400" y="1811160"/>
              <a:ext cx="55440" cy="39960"/>
            </a:xfrm>
            <a:custGeom>
              <a:avLst/>
              <a:gdLst/>
              <a:ahLst/>
              <a:cxnLst/>
              <a:rect l="l" t="t" r="r" b="b"/>
              <a:pathLst>
                <a:path w="4796" h="3502">
                  <a:moveTo>
                    <a:pt x="3100" y="1"/>
                  </a:moveTo>
                  <a:cubicBezTo>
                    <a:pt x="2969" y="33"/>
                    <a:pt x="2937" y="131"/>
                    <a:pt x="2839" y="164"/>
                  </a:cubicBezTo>
                  <a:cubicBezTo>
                    <a:pt x="1795" y="1240"/>
                    <a:pt x="849" y="2088"/>
                    <a:pt x="1" y="2806"/>
                  </a:cubicBezTo>
                  <a:lnTo>
                    <a:pt x="360" y="3165"/>
                  </a:lnTo>
                  <a:cubicBezTo>
                    <a:pt x="566" y="3392"/>
                    <a:pt x="838" y="3502"/>
                    <a:pt x="1109" y="3502"/>
                  </a:cubicBezTo>
                  <a:cubicBezTo>
                    <a:pt x="1266" y="3502"/>
                    <a:pt x="1423" y="3465"/>
                    <a:pt x="1567" y="3393"/>
                  </a:cubicBezTo>
                  <a:cubicBezTo>
                    <a:pt x="2121" y="3100"/>
                    <a:pt x="2969" y="2708"/>
                    <a:pt x="4796" y="1697"/>
                  </a:cubicBezTo>
                  <a:lnTo>
                    <a:pt x="3100" y="1"/>
                  </a:lnTo>
                  <a:close/>
                </a:path>
              </a:pathLst>
            </a:custGeom>
            <a:solidFill>
              <a:srgbClr val="48FFD5"/>
            </a:solidFill>
            <a:ln w="0">
              <a:solidFill>
                <a:srgbClr val="0070C0"/>
              </a:solidFill>
            </a:ln>
            <a:scene3d>
              <a:camera prst="orthographicFront"/>
              <a:lightRig rig="threePt" dir="t"/>
            </a:scene3d>
            <a:sp3d>
              <a:bevelT prst="angle"/>
            </a:sp3d>
          </p:spPr>
          <p:style>
            <a:lnRef idx="0">
              <a:scrgbClr r="0" g="0" b="0"/>
            </a:lnRef>
            <a:fillRef idx="0">
              <a:scrgbClr r="0" g="0" b="0"/>
            </a:fillRef>
            <a:effectRef idx="0">
              <a:scrgbClr r="0" g="0" b="0"/>
            </a:effectRef>
            <a:fontRef idx="minor"/>
          </p:style>
        </p:sp>
        <p:sp>
          <p:nvSpPr>
            <p:cNvPr id="116" name="Google Shape;241;p 4"/>
            <p:cNvSpPr/>
            <p:nvPr/>
          </p:nvSpPr>
          <p:spPr>
            <a:xfrm>
              <a:off x="1276920" y="1745640"/>
              <a:ext cx="121320" cy="115560"/>
            </a:xfrm>
            <a:custGeom>
              <a:avLst/>
              <a:gdLst/>
              <a:ahLst/>
              <a:cxnLst/>
              <a:rect l="l" t="t" r="r" b="b"/>
              <a:pathLst>
                <a:path w="10341" h="9856">
                  <a:moveTo>
                    <a:pt x="8645" y="1"/>
                  </a:moveTo>
                  <a:cubicBezTo>
                    <a:pt x="7689" y="1"/>
                    <a:pt x="6431" y="551"/>
                    <a:pt x="5741" y="1264"/>
                  </a:cubicBezTo>
                  <a:cubicBezTo>
                    <a:pt x="2414" y="4624"/>
                    <a:pt x="881" y="6973"/>
                    <a:pt x="196" y="8375"/>
                  </a:cubicBezTo>
                  <a:cubicBezTo>
                    <a:pt x="0" y="8767"/>
                    <a:pt x="66" y="9256"/>
                    <a:pt x="392" y="9550"/>
                  </a:cubicBezTo>
                  <a:cubicBezTo>
                    <a:pt x="596" y="9754"/>
                    <a:pt x="863" y="9855"/>
                    <a:pt x="1131" y="9855"/>
                  </a:cubicBezTo>
                  <a:cubicBezTo>
                    <a:pt x="1291" y="9855"/>
                    <a:pt x="1452" y="9819"/>
                    <a:pt x="1599" y="9745"/>
                  </a:cubicBezTo>
                  <a:cubicBezTo>
                    <a:pt x="2969" y="9093"/>
                    <a:pt x="5285" y="7592"/>
                    <a:pt x="8677" y="4200"/>
                  </a:cubicBezTo>
                  <a:cubicBezTo>
                    <a:pt x="9819" y="3091"/>
                    <a:pt x="10341" y="1068"/>
                    <a:pt x="9623" y="318"/>
                  </a:cubicBezTo>
                  <a:cubicBezTo>
                    <a:pt x="9392" y="97"/>
                    <a:pt x="9045" y="1"/>
                    <a:pt x="8645" y="1"/>
                  </a:cubicBezTo>
                  <a:close/>
                </a:path>
              </a:pathLst>
            </a:custGeom>
            <a:solidFill>
              <a:srgbClr val="48FFD5"/>
            </a:solidFill>
            <a:ln w="0">
              <a:solidFill>
                <a:srgbClr val="0070C0"/>
              </a:solidFill>
            </a:ln>
            <a:scene3d>
              <a:camera prst="orthographicFront"/>
              <a:lightRig rig="threePt" dir="t"/>
            </a:scene3d>
            <a:sp3d>
              <a:bevelT prst="angle"/>
            </a:sp3d>
          </p:spPr>
          <p:style>
            <a:lnRef idx="0">
              <a:scrgbClr r="0" g="0" b="0"/>
            </a:lnRef>
            <a:fillRef idx="0">
              <a:scrgbClr r="0" g="0" b="0"/>
            </a:fillRef>
            <a:effectRef idx="0">
              <a:scrgbClr r="0" g="0" b="0"/>
            </a:effectRef>
            <a:fontRef idx="minor"/>
          </p:style>
        </p:sp>
        <p:sp>
          <p:nvSpPr>
            <p:cNvPr id="117" name="Google Shape;242;p 4"/>
            <p:cNvSpPr/>
            <p:nvPr/>
          </p:nvSpPr>
          <p:spPr>
            <a:xfrm>
              <a:off x="1227240" y="1622880"/>
              <a:ext cx="114120" cy="84600"/>
            </a:xfrm>
            <a:custGeom>
              <a:avLst/>
              <a:gdLst/>
              <a:ahLst/>
              <a:cxnLst/>
              <a:rect l="l" t="t" r="r" b="b"/>
              <a:pathLst>
                <a:path w="9721" h="7263">
                  <a:moveTo>
                    <a:pt x="8601" y="1"/>
                  </a:moveTo>
                  <a:cubicBezTo>
                    <a:pt x="7289" y="1"/>
                    <a:pt x="5238" y="662"/>
                    <a:pt x="3392" y="2508"/>
                  </a:cubicBezTo>
                  <a:lnTo>
                    <a:pt x="424" y="5476"/>
                  </a:lnTo>
                  <a:cubicBezTo>
                    <a:pt x="98" y="5802"/>
                    <a:pt x="0" y="6324"/>
                    <a:pt x="261" y="6748"/>
                  </a:cubicBezTo>
                  <a:cubicBezTo>
                    <a:pt x="450" y="7072"/>
                    <a:pt x="818" y="7262"/>
                    <a:pt x="1199" y="7262"/>
                  </a:cubicBezTo>
                  <a:cubicBezTo>
                    <a:pt x="1278" y="7262"/>
                    <a:pt x="1357" y="7254"/>
                    <a:pt x="1435" y="7237"/>
                  </a:cubicBezTo>
                  <a:cubicBezTo>
                    <a:pt x="2549" y="6919"/>
                    <a:pt x="3584" y="6743"/>
                    <a:pt x="4418" y="6743"/>
                  </a:cubicBezTo>
                  <a:cubicBezTo>
                    <a:pt x="4781" y="6743"/>
                    <a:pt x="5105" y="6777"/>
                    <a:pt x="5382" y="6846"/>
                  </a:cubicBezTo>
                  <a:cubicBezTo>
                    <a:pt x="6752" y="4465"/>
                    <a:pt x="8188" y="2247"/>
                    <a:pt x="9721" y="257"/>
                  </a:cubicBezTo>
                  <a:cubicBezTo>
                    <a:pt x="9488" y="95"/>
                    <a:pt x="9097" y="1"/>
                    <a:pt x="8601" y="1"/>
                  </a:cubicBezTo>
                  <a:close/>
                </a:path>
              </a:pathLst>
            </a:custGeom>
            <a:solidFill>
              <a:srgbClr val="48FFD5"/>
            </a:solidFill>
            <a:ln w="0">
              <a:solidFill>
                <a:srgbClr val="0070C0"/>
              </a:solidFill>
            </a:ln>
            <a:scene3d>
              <a:camera prst="orthographicFront"/>
              <a:lightRig rig="threePt" dir="t"/>
            </a:scene3d>
            <a:sp3d>
              <a:bevelT prst="angle"/>
            </a:sp3d>
          </p:spPr>
          <p:style>
            <a:lnRef idx="0">
              <a:scrgbClr r="0" g="0" b="0"/>
            </a:lnRef>
            <a:fillRef idx="0">
              <a:scrgbClr r="0" g="0" b="0"/>
            </a:fillRef>
            <a:effectRef idx="0">
              <a:scrgbClr r="0" g="0" b="0"/>
            </a:effectRef>
            <a:fontRef idx="minor"/>
          </p:style>
        </p:sp>
        <p:sp>
          <p:nvSpPr>
            <p:cNvPr id="118" name="Google Shape;243;p 4"/>
            <p:cNvSpPr/>
            <p:nvPr/>
          </p:nvSpPr>
          <p:spPr>
            <a:xfrm>
              <a:off x="1432440" y="1799280"/>
              <a:ext cx="87840" cy="111240"/>
            </a:xfrm>
            <a:custGeom>
              <a:avLst/>
              <a:gdLst/>
              <a:ahLst/>
              <a:cxnLst/>
              <a:rect l="l" t="t" r="r" b="b"/>
              <a:pathLst>
                <a:path w="7536" h="9496">
                  <a:moveTo>
                    <a:pt x="7014" y="0"/>
                  </a:moveTo>
                  <a:cubicBezTo>
                    <a:pt x="4763" y="1664"/>
                    <a:pt x="2512" y="3099"/>
                    <a:pt x="392" y="4273"/>
                  </a:cubicBezTo>
                  <a:cubicBezTo>
                    <a:pt x="555" y="5089"/>
                    <a:pt x="457" y="5904"/>
                    <a:pt x="131" y="8253"/>
                  </a:cubicBezTo>
                  <a:cubicBezTo>
                    <a:pt x="0" y="8742"/>
                    <a:pt x="229" y="9166"/>
                    <a:pt x="653" y="9395"/>
                  </a:cubicBezTo>
                  <a:cubicBezTo>
                    <a:pt x="788" y="9463"/>
                    <a:pt x="936" y="9495"/>
                    <a:pt x="1084" y="9495"/>
                  </a:cubicBezTo>
                  <a:cubicBezTo>
                    <a:pt x="1364" y="9495"/>
                    <a:pt x="1647" y="9379"/>
                    <a:pt x="1860" y="9166"/>
                  </a:cubicBezTo>
                  <a:lnTo>
                    <a:pt x="4861" y="6198"/>
                  </a:lnTo>
                  <a:cubicBezTo>
                    <a:pt x="7144" y="3915"/>
                    <a:pt x="7536" y="946"/>
                    <a:pt x="7014" y="0"/>
                  </a:cubicBezTo>
                  <a:close/>
                </a:path>
              </a:pathLst>
            </a:custGeom>
            <a:solidFill>
              <a:srgbClr val="48FFD5"/>
            </a:solidFill>
            <a:ln w="0">
              <a:solidFill>
                <a:srgbClr val="0070C0"/>
              </a:solidFill>
            </a:ln>
            <a:scene3d>
              <a:camera prst="orthographicFront"/>
              <a:lightRig rig="threePt" dir="t"/>
            </a:scene3d>
            <a:sp3d>
              <a:bevelT prst="angle"/>
            </a:sp3d>
          </p:spPr>
          <p:style>
            <a:lnRef idx="0">
              <a:scrgbClr r="0" g="0" b="0"/>
            </a:lnRef>
            <a:fillRef idx="0">
              <a:scrgbClr r="0" g="0" b="0"/>
            </a:fillRef>
            <a:effectRef idx="0">
              <a:scrgbClr r="0" g="0" b="0"/>
            </a:effectRef>
            <a:fontRef idx="minor"/>
          </p:style>
        </p:sp>
        <p:sp>
          <p:nvSpPr>
            <p:cNvPr id="119" name="Google Shape;244;p 4"/>
            <p:cNvSpPr/>
            <p:nvPr/>
          </p:nvSpPr>
          <p:spPr>
            <a:xfrm>
              <a:off x="1461960" y="1600920"/>
              <a:ext cx="80280" cy="72720"/>
            </a:xfrm>
            <a:custGeom>
              <a:avLst/>
              <a:gdLst/>
              <a:ahLst/>
              <a:cxnLst/>
              <a:rect l="l" t="t" r="r" b="b"/>
              <a:pathLst>
                <a:path w="6884" h="6272">
                  <a:moveTo>
                    <a:pt x="3446" y="1"/>
                  </a:moveTo>
                  <a:cubicBezTo>
                    <a:pt x="2643" y="1"/>
                    <a:pt x="1843" y="311"/>
                    <a:pt x="1240" y="930"/>
                  </a:cubicBezTo>
                  <a:cubicBezTo>
                    <a:pt x="0" y="2137"/>
                    <a:pt x="0" y="4127"/>
                    <a:pt x="1240" y="5367"/>
                  </a:cubicBezTo>
                  <a:cubicBezTo>
                    <a:pt x="1843" y="5970"/>
                    <a:pt x="2643" y="6272"/>
                    <a:pt x="3446" y="6272"/>
                  </a:cubicBezTo>
                  <a:cubicBezTo>
                    <a:pt x="4249" y="6272"/>
                    <a:pt x="5057" y="5970"/>
                    <a:pt x="5676" y="5367"/>
                  </a:cubicBezTo>
                  <a:cubicBezTo>
                    <a:pt x="6883" y="4127"/>
                    <a:pt x="6883" y="2137"/>
                    <a:pt x="5676" y="930"/>
                  </a:cubicBezTo>
                  <a:cubicBezTo>
                    <a:pt x="5057" y="311"/>
                    <a:pt x="4249" y="1"/>
                    <a:pt x="3446" y="1"/>
                  </a:cubicBezTo>
                  <a:close/>
                </a:path>
              </a:pathLst>
            </a:custGeom>
            <a:solidFill>
              <a:srgbClr val="48FFD5"/>
            </a:solidFill>
            <a:ln w="0">
              <a:solidFill>
                <a:srgbClr val="0070C0"/>
              </a:solidFill>
            </a:ln>
            <a:scene3d>
              <a:camera prst="orthographicFront"/>
              <a:lightRig rig="threePt" dir="t"/>
            </a:scene3d>
            <a:sp3d>
              <a:bevelT prst="angle"/>
            </a:sp3d>
          </p:spPr>
          <p:style>
            <a:lnRef idx="0">
              <a:scrgbClr r="0" g="0" b="0"/>
            </a:lnRef>
            <a:fillRef idx="0">
              <a:scrgbClr r="0" g="0" b="0"/>
            </a:fillRef>
            <a:effectRef idx="0">
              <a:scrgbClr r="0" g="0" b="0"/>
            </a:effectRef>
            <a:fontRef idx="minor"/>
          </p:style>
        </p:sp>
        <p:sp>
          <p:nvSpPr>
            <p:cNvPr id="120" name="Google Shape;245;p 4"/>
            <p:cNvSpPr/>
            <p:nvPr/>
          </p:nvSpPr>
          <p:spPr>
            <a:xfrm>
              <a:off x="1551240" y="1486440"/>
              <a:ext cx="102960" cy="101520"/>
            </a:xfrm>
            <a:custGeom>
              <a:avLst/>
              <a:gdLst/>
              <a:ahLst/>
              <a:cxnLst/>
              <a:rect l="l" t="t" r="r" b="b"/>
              <a:pathLst>
                <a:path w="8809" h="8668">
                  <a:moveTo>
                    <a:pt x="6168" y="0"/>
                  </a:moveTo>
                  <a:cubicBezTo>
                    <a:pt x="4083" y="0"/>
                    <a:pt x="2010" y="335"/>
                    <a:pt x="1" y="969"/>
                  </a:cubicBezTo>
                  <a:cubicBezTo>
                    <a:pt x="197" y="2665"/>
                    <a:pt x="1110" y="4557"/>
                    <a:pt x="2611" y="6058"/>
                  </a:cubicBezTo>
                  <a:cubicBezTo>
                    <a:pt x="4176" y="7624"/>
                    <a:pt x="6068" y="8504"/>
                    <a:pt x="7830" y="8667"/>
                  </a:cubicBezTo>
                  <a:cubicBezTo>
                    <a:pt x="8482" y="6351"/>
                    <a:pt x="8808" y="3774"/>
                    <a:pt x="8613" y="1034"/>
                  </a:cubicBezTo>
                  <a:cubicBezTo>
                    <a:pt x="8580" y="513"/>
                    <a:pt x="8156" y="121"/>
                    <a:pt x="7634" y="56"/>
                  </a:cubicBezTo>
                  <a:cubicBezTo>
                    <a:pt x="7145" y="19"/>
                    <a:pt x="6656" y="0"/>
                    <a:pt x="6168" y="0"/>
                  </a:cubicBezTo>
                  <a:close/>
                </a:path>
              </a:pathLst>
            </a:custGeom>
            <a:solidFill>
              <a:srgbClr val="48FFD5"/>
            </a:solidFill>
            <a:ln w="0">
              <a:solidFill>
                <a:srgbClr val="0070C0"/>
              </a:solidFill>
            </a:ln>
            <a:scene3d>
              <a:camera prst="orthographicFront"/>
              <a:lightRig rig="threePt" dir="t"/>
            </a:scene3d>
            <a:sp3d>
              <a:bevelT prst="angle"/>
            </a:sp3d>
          </p:spPr>
          <p:style>
            <a:lnRef idx="0">
              <a:scrgbClr r="0" g="0" b="0"/>
            </a:lnRef>
            <a:fillRef idx="0">
              <a:scrgbClr r="0" g="0" b="0"/>
            </a:fillRef>
            <a:effectRef idx="0">
              <a:scrgbClr r="0" g="0" b="0"/>
            </a:effectRef>
            <a:fontRef idx="minor"/>
          </p:style>
        </p:sp>
        <p:sp>
          <p:nvSpPr>
            <p:cNvPr id="121" name="Google Shape;246;p 2"/>
            <p:cNvSpPr/>
            <p:nvPr/>
          </p:nvSpPr>
          <p:spPr>
            <a:xfrm>
              <a:off x="1324080" y="1506600"/>
              <a:ext cx="310680" cy="309960"/>
            </a:xfrm>
            <a:custGeom>
              <a:avLst/>
              <a:gdLst/>
              <a:ahLst/>
              <a:cxnLst/>
              <a:rect l="l" t="t" r="r" b="b"/>
              <a:pathLst>
                <a:path w="26227" h="26162">
                  <a:moveTo>
                    <a:pt x="14993" y="5823"/>
                  </a:moveTo>
                  <a:cubicBezTo>
                    <a:pt x="16335" y="5823"/>
                    <a:pt x="17680" y="6329"/>
                    <a:pt x="18724" y="7340"/>
                  </a:cubicBezTo>
                  <a:cubicBezTo>
                    <a:pt x="20747" y="9428"/>
                    <a:pt x="20747" y="12723"/>
                    <a:pt x="18724" y="14778"/>
                  </a:cubicBezTo>
                  <a:cubicBezTo>
                    <a:pt x="17697" y="15789"/>
                    <a:pt x="16359" y="16294"/>
                    <a:pt x="15018" y="16294"/>
                  </a:cubicBezTo>
                  <a:cubicBezTo>
                    <a:pt x="13676" y="16294"/>
                    <a:pt x="12331" y="15789"/>
                    <a:pt x="11287" y="14778"/>
                  </a:cubicBezTo>
                  <a:cubicBezTo>
                    <a:pt x="9264" y="12723"/>
                    <a:pt x="9264" y="9428"/>
                    <a:pt x="11287" y="7340"/>
                  </a:cubicBezTo>
                  <a:cubicBezTo>
                    <a:pt x="12314" y="6329"/>
                    <a:pt x="13652" y="5823"/>
                    <a:pt x="14993" y="5823"/>
                  </a:cubicBezTo>
                  <a:close/>
                  <a:moveTo>
                    <a:pt x="17061" y="1"/>
                  </a:moveTo>
                  <a:cubicBezTo>
                    <a:pt x="10765" y="2578"/>
                    <a:pt x="4730" y="8221"/>
                    <a:pt x="0" y="16115"/>
                  </a:cubicBezTo>
                  <a:lnTo>
                    <a:pt x="2382" y="18496"/>
                  </a:lnTo>
                  <a:cubicBezTo>
                    <a:pt x="3146" y="18190"/>
                    <a:pt x="3983" y="17992"/>
                    <a:pt x="4780" y="17992"/>
                  </a:cubicBezTo>
                  <a:cubicBezTo>
                    <a:pt x="5683" y="17992"/>
                    <a:pt x="6536" y="18247"/>
                    <a:pt x="7177" y="18888"/>
                  </a:cubicBezTo>
                  <a:cubicBezTo>
                    <a:pt x="8449" y="20160"/>
                    <a:pt x="8253" y="22117"/>
                    <a:pt x="7601" y="23715"/>
                  </a:cubicBezTo>
                  <a:lnTo>
                    <a:pt x="10047" y="26162"/>
                  </a:lnTo>
                  <a:cubicBezTo>
                    <a:pt x="16115" y="22476"/>
                    <a:pt x="23193" y="16702"/>
                    <a:pt x="26227" y="9037"/>
                  </a:cubicBezTo>
                  <a:cubicBezTo>
                    <a:pt x="24106" y="8743"/>
                    <a:pt x="21986" y="7666"/>
                    <a:pt x="20192" y="5872"/>
                  </a:cubicBezTo>
                  <a:cubicBezTo>
                    <a:pt x="18431" y="4144"/>
                    <a:pt x="17387" y="2056"/>
                    <a:pt x="17061" y="1"/>
                  </a:cubicBezTo>
                  <a:close/>
                </a:path>
              </a:pathLst>
            </a:custGeom>
            <a:solidFill>
              <a:srgbClr val="48FFD5"/>
            </a:solidFill>
            <a:ln w="0">
              <a:solidFill>
                <a:srgbClr val="0070C0"/>
              </a:solidFill>
            </a:ln>
            <a:scene3d>
              <a:camera prst="orthographicFront"/>
              <a:lightRig rig="threePt" dir="t"/>
            </a:scene3d>
            <a:sp3d>
              <a:bevelT prst="angle"/>
            </a:sp3d>
          </p:spPr>
          <p:style>
            <a:lnRef idx="0">
              <a:scrgbClr r="0" g="0" b="0"/>
            </a:lnRef>
            <a:fillRef idx="0">
              <a:scrgbClr r="0" g="0" b="0"/>
            </a:fillRef>
            <a:effectRef idx="0">
              <a:scrgbClr r="0" g="0" b="0"/>
            </a:effectRef>
            <a:fontRef idx="minor"/>
          </p:style>
        </p:sp>
      </p:grpSp>
      <p:sp>
        <p:nvSpPr>
          <p:cNvPr id="122" name="PlaceHolder 9"/>
          <p:cNvSpPr txBox="1">
            <a:spLocks/>
          </p:cNvSpPr>
          <p:nvPr/>
        </p:nvSpPr>
        <p:spPr>
          <a:xfrm>
            <a:off x="7626326" y="3410112"/>
            <a:ext cx="3434907" cy="488400"/>
          </a:xfrm>
          <a:prstGeom prst="rect">
            <a:avLst/>
          </a:prstGeom>
          <a:noFill/>
          <a:ln w="0">
            <a:noFill/>
          </a:ln>
        </p:spPr>
        <p:txBody>
          <a:bodyPr vert="horz" lIns="0" tIns="121920" rIns="0" bIns="121920" rtlCol="0" anchor="b">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nSpc>
                <a:spcPct val="100000"/>
              </a:lnSpc>
              <a:tabLst>
                <a:tab pos="0" algn="l"/>
              </a:tabLst>
            </a:pPr>
            <a:r>
              <a:rPr lang="en-US" sz="2500" spc="-1" dirty="0">
                <a:solidFill>
                  <a:schemeClr val="tx1"/>
                </a:solidFill>
                <a:latin typeface="Cambria" panose="02040503050406030204" pitchFamily="18" charset="0"/>
                <a:ea typeface="Cambria" panose="02040503050406030204" pitchFamily="18" charset="0"/>
              </a:rPr>
              <a:t>DEMO</a:t>
            </a:r>
          </a:p>
        </p:txBody>
      </p:sp>
      <p:sp>
        <p:nvSpPr>
          <p:cNvPr id="123" name="PlaceHolder 7"/>
          <p:cNvSpPr txBox="1">
            <a:spLocks/>
          </p:cNvSpPr>
          <p:nvPr/>
        </p:nvSpPr>
        <p:spPr>
          <a:xfrm>
            <a:off x="6274739" y="5517742"/>
            <a:ext cx="501566" cy="263280"/>
          </a:xfrm>
          <a:prstGeom prst="rect">
            <a:avLst/>
          </a:prstGeom>
          <a:noFill/>
          <a:ln w="0">
            <a:noFill/>
          </a:ln>
        </p:spPr>
        <p:txBody>
          <a:bodyPr vert="horz" lIns="0" tIns="121920" rIns="0" bIns="121920" rtlCol="0" anchor="b">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nSpc>
                <a:spcPct val="100000"/>
              </a:lnSpc>
              <a:tabLst>
                <a:tab pos="0" algn="l"/>
              </a:tabLst>
            </a:pPr>
            <a:r>
              <a:rPr lang="es" sz="2500" spc="-1" dirty="0">
                <a:solidFill>
                  <a:schemeClr val="tx1"/>
                </a:solidFill>
                <a:latin typeface="Roboto Black"/>
                <a:ea typeface="Roboto Black"/>
              </a:rPr>
              <a:t>06</a:t>
            </a:r>
            <a:endParaRPr lang="en-US" sz="2500" spc="-1" dirty="0">
              <a:solidFill>
                <a:schemeClr val="tx1"/>
              </a:solidFill>
              <a:latin typeface="Arial"/>
            </a:endParaRPr>
          </a:p>
        </p:txBody>
      </p:sp>
      <p:sp>
        <p:nvSpPr>
          <p:cNvPr id="124" name="PlaceHolder 9"/>
          <p:cNvSpPr txBox="1">
            <a:spLocks/>
          </p:cNvSpPr>
          <p:nvPr/>
        </p:nvSpPr>
        <p:spPr>
          <a:xfrm>
            <a:off x="7454999" y="5304559"/>
            <a:ext cx="1660154" cy="488400"/>
          </a:xfrm>
          <a:prstGeom prst="rect">
            <a:avLst/>
          </a:prstGeom>
          <a:noFill/>
          <a:ln w="0">
            <a:noFill/>
          </a:ln>
        </p:spPr>
        <p:txBody>
          <a:bodyPr vert="horz" lIns="0" tIns="121920" rIns="0" bIns="121920" rtlCol="0" anchor="b">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r">
              <a:lnSpc>
                <a:spcPct val="100000"/>
              </a:lnSpc>
              <a:tabLst>
                <a:tab pos="0" algn="l"/>
              </a:tabLst>
            </a:pPr>
            <a:r>
              <a:rPr lang="es" sz="2500" spc="-1" dirty="0">
                <a:solidFill>
                  <a:schemeClr val="tx1"/>
                </a:solidFill>
                <a:latin typeface="Cambria" panose="02040503050406030204" pitchFamily="18" charset="0"/>
                <a:ea typeface="Cambria" panose="02040503050406030204" pitchFamily="18" charset="0"/>
              </a:rPr>
              <a:t>Conclusion</a:t>
            </a:r>
            <a:endParaRPr lang="en-US" sz="2500" spc="-1" dirty="0">
              <a:solidFill>
                <a:schemeClr val="tx1"/>
              </a:solidFill>
              <a:latin typeface="Cambria" panose="02040503050406030204" pitchFamily="18" charset="0"/>
              <a:ea typeface="Cambria" panose="02040503050406030204" pitchFamily="18" charset="0"/>
            </a:endParaRPr>
          </a:p>
        </p:txBody>
      </p:sp>
      <p:grpSp>
        <p:nvGrpSpPr>
          <p:cNvPr id="78" name="Google Shape;248;p 3"/>
          <p:cNvGrpSpPr/>
          <p:nvPr/>
        </p:nvGrpSpPr>
        <p:grpSpPr>
          <a:xfrm>
            <a:off x="6806313" y="1959840"/>
            <a:ext cx="344212" cy="380158"/>
            <a:chOff x="1048320" y="2849400"/>
            <a:chExt cx="431280" cy="429840"/>
          </a:xfrm>
        </p:grpSpPr>
        <p:sp>
          <p:nvSpPr>
            <p:cNvPr id="79" name="Google Shape;249;p 3"/>
            <p:cNvSpPr/>
            <p:nvPr/>
          </p:nvSpPr>
          <p:spPr>
            <a:xfrm>
              <a:off x="1074600" y="2849400"/>
              <a:ext cx="83160" cy="83160"/>
            </a:xfrm>
            <a:custGeom>
              <a:avLst/>
              <a:gdLst/>
              <a:ahLst/>
              <a:cxnLst/>
              <a:rect l="l" t="t" r="r" b="b"/>
              <a:pathLst>
                <a:path w="6036" h="6036">
                  <a:moveTo>
                    <a:pt x="3034" y="1"/>
                  </a:moveTo>
                  <a:cubicBezTo>
                    <a:pt x="1338" y="1"/>
                    <a:pt x="0" y="1338"/>
                    <a:pt x="0" y="3002"/>
                  </a:cubicBezTo>
                  <a:cubicBezTo>
                    <a:pt x="0" y="4665"/>
                    <a:pt x="1338" y="6035"/>
                    <a:pt x="3034" y="6035"/>
                  </a:cubicBezTo>
                  <a:cubicBezTo>
                    <a:pt x="4698" y="6035"/>
                    <a:pt x="6035" y="4665"/>
                    <a:pt x="6035" y="3002"/>
                  </a:cubicBezTo>
                  <a:cubicBezTo>
                    <a:pt x="6035" y="1338"/>
                    <a:pt x="4698" y="1"/>
                    <a:pt x="3034" y="1"/>
                  </a:cubicBezTo>
                  <a:close/>
                </a:path>
              </a:pathLst>
            </a:custGeom>
            <a:solidFill>
              <a:srgbClr val="48FFD5"/>
            </a:solidFill>
            <a:ln w="0">
              <a:solidFill>
                <a:srgbClr val="0070C0"/>
              </a:solidFill>
            </a:ln>
            <a:scene3d>
              <a:camera prst="orthographicFront"/>
              <a:lightRig rig="threePt" dir="t"/>
            </a:scene3d>
            <a:sp3d>
              <a:bevelT prst="angle"/>
            </a:sp3d>
          </p:spPr>
          <p:style>
            <a:lnRef idx="0">
              <a:scrgbClr r="0" g="0" b="0"/>
            </a:lnRef>
            <a:fillRef idx="0">
              <a:scrgbClr r="0" g="0" b="0"/>
            </a:fillRef>
            <a:effectRef idx="0">
              <a:scrgbClr r="0" g="0" b="0"/>
            </a:effectRef>
            <a:fontRef idx="minor"/>
          </p:style>
        </p:sp>
        <p:sp>
          <p:nvSpPr>
            <p:cNvPr id="80" name="Google Shape;250;p 3"/>
            <p:cNvSpPr/>
            <p:nvPr/>
          </p:nvSpPr>
          <p:spPr>
            <a:xfrm>
              <a:off x="1048320" y="2950200"/>
              <a:ext cx="135720" cy="237600"/>
            </a:xfrm>
            <a:custGeom>
              <a:avLst/>
              <a:gdLst/>
              <a:ahLst/>
              <a:cxnLst/>
              <a:rect l="l" t="t" r="r" b="b"/>
              <a:pathLst>
                <a:path w="9787" h="17029">
                  <a:moveTo>
                    <a:pt x="1501" y="1"/>
                  </a:moveTo>
                  <a:cubicBezTo>
                    <a:pt x="685" y="1"/>
                    <a:pt x="0" y="686"/>
                    <a:pt x="0" y="1501"/>
                  </a:cubicBezTo>
                  <a:lnTo>
                    <a:pt x="0" y="7993"/>
                  </a:lnTo>
                  <a:cubicBezTo>
                    <a:pt x="33" y="8808"/>
                    <a:pt x="685" y="9493"/>
                    <a:pt x="1501" y="9493"/>
                  </a:cubicBezTo>
                  <a:lnTo>
                    <a:pt x="1794" y="9493"/>
                  </a:lnTo>
                  <a:lnTo>
                    <a:pt x="1794" y="15528"/>
                  </a:lnTo>
                  <a:cubicBezTo>
                    <a:pt x="1794" y="16343"/>
                    <a:pt x="2479" y="17028"/>
                    <a:pt x="3295" y="17028"/>
                  </a:cubicBezTo>
                  <a:lnTo>
                    <a:pt x="6459" y="17028"/>
                  </a:lnTo>
                  <a:cubicBezTo>
                    <a:pt x="7274" y="17028"/>
                    <a:pt x="7992" y="16343"/>
                    <a:pt x="7992" y="15528"/>
                  </a:cubicBezTo>
                  <a:lnTo>
                    <a:pt x="7992" y="15169"/>
                  </a:lnTo>
                  <a:cubicBezTo>
                    <a:pt x="7698" y="14647"/>
                    <a:pt x="7535" y="14027"/>
                    <a:pt x="7535" y="13408"/>
                  </a:cubicBezTo>
                  <a:lnTo>
                    <a:pt x="7535" y="5546"/>
                  </a:lnTo>
                  <a:cubicBezTo>
                    <a:pt x="7535" y="3981"/>
                    <a:pt x="8481" y="2676"/>
                    <a:pt x="9786" y="2121"/>
                  </a:cubicBezTo>
                  <a:lnTo>
                    <a:pt x="9786" y="1501"/>
                  </a:lnTo>
                  <a:cubicBezTo>
                    <a:pt x="9786" y="686"/>
                    <a:pt x="9068" y="1"/>
                    <a:pt x="8253" y="1"/>
                  </a:cubicBezTo>
                  <a:close/>
                </a:path>
              </a:pathLst>
            </a:custGeom>
            <a:solidFill>
              <a:srgbClr val="48FFD5"/>
            </a:solidFill>
            <a:ln w="0">
              <a:solidFill>
                <a:srgbClr val="0070C0"/>
              </a:solidFill>
            </a:ln>
            <a:scene3d>
              <a:camera prst="orthographicFront"/>
              <a:lightRig rig="threePt" dir="t"/>
            </a:scene3d>
            <a:sp3d>
              <a:bevelT prst="angle"/>
            </a:sp3d>
          </p:spPr>
          <p:style>
            <a:lnRef idx="0">
              <a:scrgbClr r="0" g="0" b="0"/>
            </a:lnRef>
            <a:fillRef idx="0">
              <a:scrgbClr r="0" g="0" b="0"/>
            </a:fillRef>
            <a:effectRef idx="0">
              <a:scrgbClr r="0" g="0" b="0"/>
            </a:effectRef>
            <a:fontRef idx="minor"/>
          </p:style>
        </p:sp>
        <p:sp>
          <p:nvSpPr>
            <p:cNvPr id="81" name="Google Shape;251;p 3"/>
            <p:cNvSpPr/>
            <p:nvPr/>
          </p:nvSpPr>
          <p:spPr>
            <a:xfrm>
              <a:off x="1370520" y="2849400"/>
              <a:ext cx="83160" cy="83160"/>
            </a:xfrm>
            <a:custGeom>
              <a:avLst/>
              <a:gdLst/>
              <a:ahLst/>
              <a:cxnLst/>
              <a:rect l="l" t="t" r="r" b="b"/>
              <a:pathLst>
                <a:path w="6035" h="6036">
                  <a:moveTo>
                    <a:pt x="3034" y="1"/>
                  </a:moveTo>
                  <a:cubicBezTo>
                    <a:pt x="1338" y="1"/>
                    <a:pt x="0" y="1338"/>
                    <a:pt x="0" y="3002"/>
                  </a:cubicBezTo>
                  <a:cubicBezTo>
                    <a:pt x="0" y="4665"/>
                    <a:pt x="1338" y="6035"/>
                    <a:pt x="3034" y="6035"/>
                  </a:cubicBezTo>
                  <a:cubicBezTo>
                    <a:pt x="4698" y="6035"/>
                    <a:pt x="6035" y="4665"/>
                    <a:pt x="6035" y="3002"/>
                  </a:cubicBezTo>
                  <a:cubicBezTo>
                    <a:pt x="6035" y="1338"/>
                    <a:pt x="4698" y="1"/>
                    <a:pt x="3034" y="1"/>
                  </a:cubicBezTo>
                  <a:close/>
                </a:path>
              </a:pathLst>
            </a:custGeom>
            <a:solidFill>
              <a:srgbClr val="48FFD5"/>
            </a:solidFill>
            <a:ln w="0">
              <a:solidFill>
                <a:srgbClr val="0070C0"/>
              </a:solidFill>
            </a:ln>
            <a:scene3d>
              <a:camera prst="orthographicFront"/>
              <a:lightRig rig="threePt" dir="t"/>
            </a:scene3d>
            <a:sp3d>
              <a:bevelT prst="angle"/>
            </a:sp3d>
          </p:spPr>
          <p:style>
            <a:lnRef idx="0">
              <a:scrgbClr r="0" g="0" b="0"/>
            </a:lnRef>
            <a:fillRef idx="0">
              <a:scrgbClr r="0" g="0" b="0"/>
            </a:fillRef>
            <a:effectRef idx="0">
              <a:scrgbClr r="0" g="0" b="0"/>
            </a:effectRef>
            <a:fontRef idx="minor"/>
          </p:style>
        </p:sp>
        <p:sp>
          <p:nvSpPr>
            <p:cNvPr id="82" name="Google Shape;252;p 3"/>
            <p:cNvSpPr/>
            <p:nvPr/>
          </p:nvSpPr>
          <p:spPr>
            <a:xfrm>
              <a:off x="1344240" y="2949840"/>
              <a:ext cx="135360" cy="237600"/>
            </a:xfrm>
            <a:custGeom>
              <a:avLst/>
              <a:gdLst/>
              <a:ahLst/>
              <a:cxnLst/>
              <a:rect l="l" t="t" r="r" b="b"/>
              <a:pathLst>
                <a:path w="9755" h="17028">
                  <a:moveTo>
                    <a:pt x="1501" y="0"/>
                  </a:moveTo>
                  <a:cubicBezTo>
                    <a:pt x="653" y="0"/>
                    <a:pt x="1" y="685"/>
                    <a:pt x="1" y="1501"/>
                  </a:cubicBezTo>
                  <a:lnTo>
                    <a:pt x="1" y="2121"/>
                  </a:lnTo>
                  <a:cubicBezTo>
                    <a:pt x="1338" y="2675"/>
                    <a:pt x="2219" y="4013"/>
                    <a:pt x="2219" y="5546"/>
                  </a:cubicBezTo>
                  <a:lnTo>
                    <a:pt x="2219" y="13407"/>
                  </a:lnTo>
                  <a:cubicBezTo>
                    <a:pt x="2219" y="14027"/>
                    <a:pt x="2056" y="14614"/>
                    <a:pt x="1795" y="15169"/>
                  </a:cubicBezTo>
                  <a:lnTo>
                    <a:pt x="1795" y="15527"/>
                  </a:lnTo>
                  <a:cubicBezTo>
                    <a:pt x="1795" y="16343"/>
                    <a:pt x="2480" y="17028"/>
                    <a:pt x="3296" y="17028"/>
                  </a:cubicBezTo>
                  <a:lnTo>
                    <a:pt x="6460" y="17028"/>
                  </a:lnTo>
                  <a:cubicBezTo>
                    <a:pt x="7275" y="17028"/>
                    <a:pt x="7960" y="16343"/>
                    <a:pt x="7960" y="15527"/>
                  </a:cubicBezTo>
                  <a:lnTo>
                    <a:pt x="7960" y="9493"/>
                  </a:lnTo>
                  <a:lnTo>
                    <a:pt x="8254" y="9493"/>
                  </a:lnTo>
                  <a:cubicBezTo>
                    <a:pt x="9069" y="9493"/>
                    <a:pt x="9754" y="8808"/>
                    <a:pt x="9754" y="7992"/>
                  </a:cubicBezTo>
                  <a:lnTo>
                    <a:pt x="9754" y="1501"/>
                  </a:lnTo>
                  <a:cubicBezTo>
                    <a:pt x="9754" y="685"/>
                    <a:pt x="9069" y="0"/>
                    <a:pt x="8254" y="0"/>
                  </a:cubicBezTo>
                  <a:close/>
                </a:path>
              </a:pathLst>
            </a:custGeom>
            <a:solidFill>
              <a:srgbClr val="48FFD5"/>
            </a:solidFill>
            <a:ln w="0">
              <a:solidFill>
                <a:srgbClr val="0070C0"/>
              </a:solidFill>
            </a:ln>
            <a:scene3d>
              <a:camera prst="orthographicFront"/>
              <a:lightRig rig="threePt" dir="t"/>
            </a:scene3d>
            <a:sp3d>
              <a:bevelT prst="angle"/>
            </a:sp3d>
          </p:spPr>
          <p:style>
            <a:lnRef idx="0">
              <a:scrgbClr r="0" g="0" b="0"/>
            </a:lnRef>
            <a:fillRef idx="0">
              <a:scrgbClr r="0" g="0" b="0"/>
            </a:fillRef>
            <a:effectRef idx="0">
              <a:scrgbClr r="0" g="0" b="0"/>
            </a:effectRef>
            <a:fontRef idx="minor"/>
          </p:style>
        </p:sp>
        <p:sp>
          <p:nvSpPr>
            <p:cNvPr id="83" name="Google Shape;253;p 3"/>
            <p:cNvSpPr/>
            <p:nvPr/>
          </p:nvSpPr>
          <p:spPr>
            <a:xfrm>
              <a:off x="1186560" y="3007080"/>
              <a:ext cx="155520" cy="272160"/>
            </a:xfrm>
            <a:custGeom>
              <a:avLst/>
              <a:gdLst/>
              <a:ahLst/>
              <a:cxnLst/>
              <a:rect l="l" t="t" r="r" b="b"/>
              <a:pathLst>
                <a:path w="11190" h="19475">
                  <a:moveTo>
                    <a:pt x="1501" y="1"/>
                  </a:moveTo>
                  <a:cubicBezTo>
                    <a:pt x="653" y="1"/>
                    <a:pt x="1" y="653"/>
                    <a:pt x="1" y="1501"/>
                  </a:cubicBezTo>
                  <a:lnTo>
                    <a:pt x="1" y="3948"/>
                  </a:lnTo>
                  <a:lnTo>
                    <a:pt x="1" y="9363"/>
                  </a:lnTo>
                  <a:cubicBezTo>
                    <a:pt x="1" y="10178"/>
                    <a:pt x="686" y="10863"/>
                    <a:pt x="1501" y="10863"/>
                  </a:cubicBezTo>
                  <a:lnTo>
                    <a:pt x="2088" y="10863"/>
                  </a:lnTo>
                  <a:lnTo>
                    <a:pt x="2088" y="17974"/>
                  </a:lnTo>
                  <a:cubicBezTo>
                    <a:pt x="2088" y="18790"/>
                    <a:pt x="2773" y="19475"/>
                    <a:pt x="3589" y="19475"/>
                  </a:cubicBezTo>
                  <a:lnTo>
                    <a:pt x="7601" y="19475"/>
                  </a:lnTo>
                  <a:cubicBezTo>
                    <a:pt x="8417" y="19475"/>
                    <a:pt x="9134" y="18790"/>
                    <a:pt x="9134" y="17974"/>
                  </a:cubicBezTo>
                  <a:lnTo>
                    <a:pt x="9134" y="10831"/>
                  </a:lnTo>
                  <a:lnTo>
                    <a:pt x="9689" y="10831"/>
                  </a:lnTo>
                  <a:cubicBezTo>
                    <a:pt x="10504" y="10831"/>
                    <a:pt x="11189" y="10146"/>
                    <a:pt x="11189" y="9330"/>
                  </a:cubicBezTo>
                  <a:lnTo>
                    <a:pt x="11189" y="3948"/>
                  </a:lnTo>
                  <a:lnTo>
                    <a:pt x="11189" y="1501"/>
                  </a:lnTo>
                  <a:cubicBezTo>
                    <a:pt x="11189" y="686"/>
                    <a:pt x="10504" y="1"/>
                    <a:pt x="9689" y="1"/>
                  </a:cubicBezTo>
                  <a:close/>
                </a:path>
              </a:pathLst>
            </a:custGeom>
            <a:solidFill>
              <a:srgbClr val="48FFD5"/>
            </a:solidFill>
            <a:ln w="0">
              <a:solidFill>
                <a:srgbClr val="0070C0"/>
              </a:solidFill>
            </a:ln>
            <a:scene3d>
              <a:camera prst="orthographicFront"/>
              <a:lightRig rig="threePt" dir="t"/>
            </a:scene3d>
            <a:sp3d>
              <a:bevelT prst="angle"/>
            </a:sp3d>
          </p:spPr>
          <p:style>
            <a:lnRef idx="0">
              <a:scrgbClr r="0" g="0" b="0"/>
            </a:lnRef>
            <a:fillRef idx="0">
              <a:scrgbClr r="0" g="0" b="0"/>
            </a:fillRef>
            <a:effectRef idx="0">
              <a:scrgbClr r="0" g="0" b="0"/>
            </a:effectRef>
            <a:fontRef idx="minor"/>
          </p:style>
        </p:sp>
        <p:sp>
          <p:nvSpPr>
            <p:cNvPr id="84" name="Google Shape;254;p 3"/>
            <p:cNvSpPr/>
            <p:nvPr/>
          </p:nvSpPr>
          <p:spPr>
            <a:xfrm>
              <a:off x="1215360" y="2891160"/>
              <a:ext cx="96840" cy="96840"/>
            </a:xfrm>
            <a:custGeom>
              <a:avLst/>
              <a:gdLst/>
              <a:ahLst/>
              <a:cxnLst/>
              <a:rect l="l" t="t" r="r" b="b"/>
              <a:pathLst>
                <a:path w="7015" h="7015">
                  <a:moveTo>
                    <a:pt x="3524" y="1"/>
                  </a:moveTo>
                  <a:cubicBezTo>
                    <a:pt x="1599" y="1"/>
                    <a:pt x="1" y="1567"/>
                    <a:pt x="1" y="3524"/>
                  </a:cubicBezTo>
                  <a:cubicBezTo>
                    <a:pt x="1" y="5448"/>
                    <a:pt x="1599" y="7014"/>
                    <a:pt x="3524" y="7014"/>
                  </a:cubicBezTo>
                  <a:cubicBezTo>
                    <a:pt x="5448" y="7014"/>
                    <a:pt x="7014" y="5448"/>
                    <a:pt x="7014" y="3524"/>
                  </a:cubicBezTo>
                  <a:cubicBezTo>
                    <a:pt x="7014" y="1567"/>
                    <a:pt x="5448" y="1"/>
                    <a:pt x="3524" y="1"/>
                  </a:cubicBezTo>
                  <a:close/>
                </a:path>
              </a:pathLst>
            </a:custGeom>
            <a:solidFill>
              <a:srgbClr val="48FFD5"/>
            </a:solidFill>
            <a:ln w="0">
              <a:solidFill>
                <a:srgbClr val="0070C0"/>
              </a:solidFill>
            </a:ln>
            <a:scene3d>
              <a:camera prst="orthographicFront"/>
              <a:lightRig rig="threePt" dir="t"/>
            </a:scene3d>
            <a:sp3d>
              <a:bevelT prst="angle"/>
            </a:sp3d>
          </p:spPr>
          <p:style>
            <a:lnRef idx="0">
              <a:scrgbClr r="0" g="0" b="0"/>
            </a:lnRef>
            <a:fillRef idx="0">
              <a:scrgbClr r="0" g="0" b="0"/>
            </a:fillRef>
            <a:effectRef idx="0">
              <a:scrgbClr r="0" g="0" b="0"/>
            </a:effectRef>
            <a:fontRef idx="minor"/>
          </p:style>
        </p:sp>
      </p:grpSp>
      <p:sp>
        <p:nvSpPr>
          <p:cNvPr id="85" name="PlaceHolder 3"/>
          <p:cNvSpPr txBox="1">
            <a:spLocks/>
          </p:cNvSpPr>
          <p:nvPr/>
        </p:nvSpPr>
        <p:spPr>
          <a:xfrm>
            <a:off x="7568650" y="2161440"/>
            <a:ext cx="3681617" cy="257402"/>
          </a:xfrm>
          <a:prstGeom prst="rect">
            <a:avLst/>
          </a:prstGeom>
          <a:noFill/>
          <a:ln w="0">
            <a:noFill/>
          </a:ln>
        </p:spPr>
        <p:txBody>
          <a:bodyPr vert="horz" lIns="0" tIns="121920" rIns="0" bIns="121920" rtlCol="0" anchor="b">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nSpc>
                <a:spcPct val="100000"/>
              </a:lnSpc>
              <a:tabLst>
                <a:tab pos="0" algn="l"/>
              </a:tabLst>
            </a:pPr>
            <a:r>
              <a:rPr lang="es" sz="2500" spc="-1" dirty="0">
                <a:solidFill>
                  <a:schemeClr val="tx1"/>
                </a:solidFill>
                <a:latin typeface="Cambria" panose="02040503050406030204" pitchFamily="18" charset="0"/>
                <a:ea typeface="Cambria" panose="02040503050406030204" pitchFamily="18" charset="0"/>
              </a:rPr>
              <a:t>Validation des résultats</a:t>
            </a:r>
            <a:endParaRPr lang="en-US" sz="2500" spc="-1" dirty="0">
              <a:solidFill>
                <a:schemeClr val="tx1"/>
              </a:solidFill>
              <a:latin typeface="Cambria" panose="02040503050406030204" pitchFamily="18" charset="0"/>
              <a:ea typeface="Cambria" panose="02040503050406030204" pitchFamily="18" charset="0"/>
            </a:endParaRPr>
          </a:p>
        </p:txBody>
      </p:sp>
      <p:sp>
        <p:nvSpPr>
          <p:cNvPr id="86" name="PlaceHolder 7"/>
          <p:cNvSpPr txBox="1">
            <a:spLocks/>
          </p:cNvSpPr>
          <p:nvPr/>
        </p:nvSpPr>
        <p:spPr>
          <a:xfrm>
            <a:off x="6201882" y="2168573"/>
            <a:ext cx="501566" cy="263280"/>
          </a:xfrm>
          <a:prstGeom prst="rect">
            <a:avLst/>
          </a:prstGeom>
          <a:noFill/>
          <a:ln w="0">
            <a:noFill/>
          </a:ln>
        </p:spPr>
        <p:txBody>
          <a:bodyPr vert="horz" lIns="0" tIns="121920" rIns="0" bIns="121920" rtlCol="0" anchor="b">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nSpc>
                <a:spcPct val="100000"/>
              </a:lnSpc>
              <a:tabLst>
                <a:tab pos="0" algn="l"/>
              </a:tabLst>
            </a:pPr>
            <a:r>
              <a:rPr lang="es" sz="2500" spc="-1" dirty="0">
                <a:solidFill>
                  <a:schemeClr val="tx1"/>
                </a:solidFill>
                <a:latin typeface="Roboto Black"/>
                <a:ea typeface="Roboto Black"/>
              </a:rPr>
              <a:t>04</a:t>
            </a:r>
            <a:endParaRPr lang="en-US" sz="2500" spc="-1" dirty="0">
              <a:solidFill>
                <a:schemeClr val="tx1"/>
              </a:solidFill>
              <a:latin typeface="Arial"/>
            </a:endParaRPr>
          </a:p>
        </p:txBody>
      </p:sp>
      <p:grpSp>
        <p:nvGrpSpPr>
          <p:cNvPr id="87" name="Google Shape;248;p 3"/>
          <p:cNvGrpSpPr/>
          <p:nvPr/>
        </p:nvGrpSpPr>
        <p:grpSpPr>
          <a:xfrm>
            <a:off x="6880914" y="5267079"/>
            <a:ext cx="344212" cy="380158"/>
            <a:chOff x="1048320" y="2849400"/>
            <a:chExt cx="431280" cy="429840"/>
          </a:xfrm>
        </p:grpSpPr>
        <p:sp>
          <p:nvSpPr>
            <p:cNvPr id="88" name="Google Shape;249;p 3"/>
            <p:cNvSpPr/>
            <p:nvPr/>
          </p:nvSpPr>
          <p:spPr>
            <a:xfrm>
              <a:off x="1074600" y="2849400"/>
              <a:ext cx="83160" cy="83160"/>
            </a:xfrm>
            <a:custGeom>
              <a:avLst/>
              <a:gdLst/>
              <a:ahLst/>
              <a:cxnLst/>
              <a:rect l="l" t="t" r="r" b="b"/>
              <a:pathLst>
                <a:path w="6036" h="6036">
                  <a:moveTo>
                    <a:pt x="3034" y="1"/>
                  </a:moveTo>
                  <a:cubicBezTo>
                    <a:pt x="1338" y="1"/>
                    <a:pt x="0" y="1338"/>
                    <a:pt x="0" y="3002"/>
                  </a:cubicBezTo>
                  <a:cubicBezTo>
                    <a:pt x="0" y="4665"/>
                    <a:pt x="1338" y="6035"/>
                    <a:pt x="3034" y="6035"/>
                  </a:cubicBezTo>
                  <a:cubicBezTo>
                    <a:pt x="4698" y="6035"/>
                    <a:pt x="6035" y="4665"/>
                    <a:pt x="6035" y="3002"/>
                  </a:cubicBezTo>
                  <a:cubicBezTo>
                    <a:pt x="6035" y="1338"/>
                    <a:pt x="4698" y="1"/>
                    <a:pt x="3034" y="1"/>
                  </a:cubicBezTo>
                  <a:close/>
                </a:path>
              </a:pathLst>
            </a:custGeom>
            <a:solidFill>
              <a:srgbClr val="48FFD5"/>
            </a:solidFill>
            <a:ln w="0">
              <a:solidFill>
                <a:srgbClr val="0070C0"/>
              </a:solidFill>
            </a:ln>
            <a:scene3d>
              <a:camera prst="orthographicFront"/>
              <a:lightRig rig="threePt" dir="t"/>
            </a:scene3d>
            <a:sp3d>
              <a:bevelT prst="angle"/>
            </a:sp3d>
          </p:spPr>
          <p:style>
            <a:lnRef idx="0">
              <a:scrgbClr r="0" g="0" b="0"/>
            </a:lnRef>
            <a:fillRef idx="0">
              <a:scrgbClr r="0" g="0" b="0"/>
            </a:fillRef>
            <a:effectRef idx="0">
              <a:scrgbClr r="0" g="0" b="0"/>
            </a:effectRef>
            <a:fontRef idx="minor"/>
          </p:style>
        </p:sp>
        <p:sp>
          <p:nvSpPr>
            <p:cNvPr id="125" name="Google Shape;250;p 3"/>
            <p:cNvSpPr/>
            <p:nvPr/>
          </p:nvSpPr>
          <p:spPr>
            <a:xfrm>
              <a:off x="1048320" y="2950200"/>
              <a:ext cx="135720" cy="237600"/>
            </a:xfrm>
            <a:custGeom>
              <a:avLst/>
              <a:gdLst/>
              <a:ahLst/>
              <a:cxnLst/>
              <a:rect l="l" t="t" r="r" b="b"/>
              <a:pathLst>
                <a:path w="9787" h="17029">
                  <a:moveTo>
                    <a:pt x="1501" y="1"/>
                  </a:moveTo>
                  <a:cubicBezTo>
                    <a:pt x="685" y="1"/>
                    <a:pt x="0" y="686"/>
                    <a:pt x="0" y="1501"/>
                  </a:cubicBezTo>
                  <a:lnTo>
                    <a:pt x="0" y="7993"/>
                  </a:lnTo>
                  <a:cubicBezTo>
                    <a:pt x="33" y="8808"/>
                    <a:pt x="685" y="9493"/>
                    <a:pt x="1501" y="9493"/>
                  </a:cubicBezTo>
                  <a:lnTo>
                    <a:pt x="1794" y="9493"/>
                  </a:lnTo>
                  <a:lnTo>
                    <a:pt x="1794" y="15528"/>
                  </a:lnTo>
                  <a:cubicBezTo>
                    <a:pt x="1794" y="16343"/>
                    <a:pt x="2479" y="17028"/>
                    <a:pt x="3295" y="17028"/>
                  </a:cubicBezTo>
                  <a:lnTo>
                    <a:pt x="6459" y="17028"/>
                  </a:lnTo>
                  <a:cubicBezTo>
                    <a:pt x="7274" y="17028"/>
                    <a:pt x="7992" y="16343"/>
                    <a:pt x="7992" y="15528"/>
                  </a:cubicBezTo>
                  <a:lnTo>
                    <a:pt x="7992" y="15169"/>
                  </a:lnTo>
                  <a:cubicBezTo>
                    <a:pt x="7698" y="14647"/>
                    <a:pt x="7535" y="14027"/>
                    <a:pt x="7535" y="13408"/>
                  </a:cubicBezTo>
                  <a:lnTo>
                    <a:pt x="7535" y="5546"/>
                  </a:lnTo>
                  <a:cubicBezTo>
                    <a:pt x="7535" y="3981"/>
                    <a:pt x="8481" y="2676"/>
                    <a:pt x="9786" y="2121"/>
                  </a:cubicBezTo>
                  <a:lnTo>
                    <a:pt x="9786" y="1501"/>
                  </a:lnTo>
                  <a:cubicBezTo>
                    <a:pt x="9786" y="686"/>
                    <a:pt x="9068" y="1"/>
                    <a:pt x="8253" y="1"/>
                  </a:cubicBezTo>
                  <a:close/>
                </a:path>
              </a:pathLst>
            </a:custGeom>
            <a:solidFill>
              <a:srgbClr val="48FFD5"/>
            </a:solidFill>
            <a:ln w="0">
              <a:solidFill>
                <a:srgbClr val="0070C0"/>
              </a:solidFill>
            </a:ln>
            <a:scene3d>
              <a:camera prst="orthographicFront"/>
              <a:lightRig rig="threePt" dir="t"/>
            </a:scene3d>
            <a:sp3d>
              <a:bevelT prst="angle"/>
            </a:sp3d>
          </p:spPr>
          <p:style>
            <a:lnRef idx="0">
              <a:scrgbClr r="0" g="0" b="0"/>
            </a:lnRef>
            <a:fillRef idx="0">
              <a:scrgbClr r="0" g="0" b="0"/>
            </a:fillRef>
            <a:effectRef idx="0">
              <a:scrgbClr r="0" g="0" b="0"/>
            </a:effectRef>
            <a:fontRef idx="minor"/>
          </p:style>
        </p:sp>
        <p:sp>
          <p:nvSpPr>
            <p:cNvPr id="126" name="Google Shape;251;p 3"/>
            <p:cNvSpPr/>
            <p:nvPr/>
          </p:nvSpPr>
          <p:spPr>
            <a:xfrm>
              <a:off x="1370520" y="2849400"/>
              <a:ext cx="83160" cy="83160"/>
            </a:xfrm>
            <a:custGeom>
              <a:avLst/>
              <a:gdLst/>
              <a:ahLst/>
              <a:cxnLst/>
              <a:rect l="l" t="t" r="r" b="b"/>
              <a:pathLst>
                <a:path w="6035" h="6036">
                  <a:moveTo>
                    <a:pt x="3034" y="1"/>
                  </a:moveTo>
                  <a:cubicBezTo>
                    <a:pt x="1338" y="1"/>
                    <a:pt x="0" y="1338"/>
                    <a:pt x="0" y="3002"/>
                  </a:cubicBezTo>
                  <a:cubicBezTo>
                    <a:pt x="0" y="4665"/>
                    <a:pt x="1338" y="6035"/>
                    <a:pt x="3034" y="6035"/>
                  </a:cubicBezTo>
                  <a:cubicBezTo>
                    <a:pt x="4698" y="6035"/>
                    <a:pt x="6035" y="4665"/>
                    <a:pt x="6035" y="3002"/>
                  </a:cubicBezTo>
                  <a:cubicBezTo>
                    <a:pt x="6035" y="1338"/>
                    <a:pt x="4698" y="1"/>
                    <a:pt x="3034" y="1"/>
                  </a:cubicBezTo>
                  <a:close/>
                </a:path>
              </a:pathLst>
            </a:custGeom>
            <a:solidFill>
              <a:srgbClr val="48FFD5"/>
            </a:solidFill>
            <a:ln w="0">
              <a:solidFill>
                <a:srgbClr val="0070C0"/>
              </a:solidFill>
            </a:ln>
            <a:scene3d>
              <a:camera prst="orthographicFront"/>
              <a:lightRig rig="threePt" dir="t"/>
            </a:scene3d>
            <a:sp3d>
              <a:bevelT prst="angle"/>
            </a:sp3d>
          </p:spPr>
          <p:style>
            <a:lnRef idx="0">
              <a:scrgbClr r="0" g="0" b="0"/>
            </a:lnRef>
            <a:fillRef idx="0">
              <a:scrgbClr r="0" g="0" b="0"/>
            </a:fillRef>
            <a:effectRef idx="0">
              <a:scrgbClr r="0" g="0" b="0"/>
            </a:effectRef>
            <a:fontRef idx="minor"/>
          </p:style>
        </p:sp>
        <p:sp>
          <p:nvSpPr>
            <p:cNvPr id="127" name="Google Shape;252;p 3"/>
            <p:cNvSpPr/>
            <p:nvPr/>
          </p:nvSpPr>
          <p:spPr>
            <a:xfrm>
              <a:off x="1344240" y="2949840"/>
              <a:ext cx="135360" cy="237600"/>
            </a:xfrm>
            <a:custGeom>
              <a:avLst/>
              <a:gdLst/>
              <a:ahLst/>
              <a:cxnLst/>
              <a:rect l="l" t="t" r="r" b="b"/>
              <a:pathLst>
                <a:path w="9755" h="17028">
                  <a:moveTo>
                    <a:pt x="1501" y="0"/>
                  </a:moveTo>
                  <a:cubicBezTo>
                    <a:pt x="653" y="0"/>
                    <a:pt x="1" y="685"/>
                    <a:pt x="1" y="1501"/>
                  </a:cubicBezTo>
                  <a:lnTo>
                    <a:pt x="1" y="2121"/>
                  </a:lnTo>
                  <a:cubicBezTo>
                    <a:pt x="1338" y="2675"/>
                    <a:pt x="2219" y="4013"/>
                    <a:pt x="2219" y="5546"/>
                  </a:cubicBezTo>
                  <a:lnTo>
                    <a:pt x="2219" y="13407"/>
                  </a:lnTo>
                  <a:cubicBezTo>
                    <a:pt x="2219" y="14027"/>
                    <a:pt x="2056" y="14614"/>
                    <a:pt x="1795" y="15169"/>
                  </a:cubicBezTo>
                  <a:lnTo>
                    <a:pt x="1795" y="15527"/>
                  </a:lnTo>
                  <a:cubicBezTo>
                    <a:pt x="1795" y="16343"/>
                    <a:pt x="2480" y="17028"/>
                    <a:pt x="3296" y="17028"/>
                  </a:cubicBezTo>
                  <a:lnTo>
                    <a:pt x="6460" y="17028"/>
                  </a:lnTo>
                  <a:cubicBezTo>
                    <a:pt x="7275" y="17028"/>
                    <a:pt x="7960" y="16343"/>
                    <a:pt x="7960" y="15527"/>
                  </a:cubicBezTo>
                  <a:lnTo>
                    <a:pt x="7960" y="9493"/>
                  </a:lnTo>
                  <a:lnTo>
                    <a:pt x="8254" y="9493"/>
                  </a:lnTo>
                  <a:cubicBezTo>
                    <a:pt x="9069" y="9493"/>
                    <a:pt x="9754" y="8808"/>
                    <a:pt x="9754" y="7992"/>
                  </a:cubicBezTo>
                  <a:lnTo>
                    <a:pt x="9754" y="1501"/>
                  </a:lnTo>
                  <a:cubicBezTo>
                    <a:pt x="9754" y="685"/>
                    <a:pt x="9069" y="0"/>
                    <a:pt x="8254" y="0"/>
                  </a:cubicBezTo>
                  <a:close/>
                </a:path>
              </a:pathLst>
            </a:custGeom>
            <a:solidFill>
              <a:srgbClr val="48FFD5"/>
            </a:solidFill>
            <a:ln w="0">
              <a:solidFill>
                <a:srgbClr val="0070C0"/>
              </a:solidFill>
            </a:ln>
            <a:scene3d>
              <a:camera prst="orthographicFront"/>
              <a:lightRig rig="threePt" dir="t"/>
            </a:scene3d>
            <a:sp3d>
              <a:bevelT prst="angle"/>
            </a:sp3d>
          </p:spPr>
          <p:style>
            <a:lnRef idx="0">
              <a:scrgbClr r="0" g="0" b="0"/>
            </a:lnRef>
            <a:fillRef idx="0">
              <a:scrgbClr r="0" g="0" b="0"/>
            </a:fillRef>
            <a:effectRef idx="0">
              <a:scrgbClr r="0" g="0" b="0"/>
            </a:effectRef>
            <a:fontRef idx="minor"/>
          </p:style>
        </p:sp>
        <p:sp>
          <p:nvSpPr>
            <p:cNvPr id="128" name="Google Shape;253;p 3"/>
            <p:cNvSpPr/>
            <p:nvPr/>
          </p:nvSpPr>
          <p:spPr>
            <a:xfrm>
              <a:off x="1186560" y="3007080"/>
              <a:ext cx="155520" cy="272160"/>
            </a:xfrm>
            <a:custGeom>
              <a:avLst/>
              <a:gdLst/>
              <a:ahLst/>
              <a:cxnLst/>
              <a:rect l="l" t="t" r="r" b="b"/>
              <a:pathLst>
                <a:path w="11190" h="19475">
                  <a:moveTo>
                    <a:pt x="1501" y="1"/>
                  </a:moveTo>
                  <a:cubicBezTo>
                    <a:pt x="653" y="1"/>
                    <a:pt x="1" y="653"/>
                    <a:pt x="1" y="1501"/>
                  </a:cubicBezTo>
                  <a:lnTo>
                    <a:pt x="1" y="3948"/>
                  </a:lnTo>
                  <a:lnTo>
                    <a:pt x="1" y="9363"/>
                  </a:lnTo>
                  <a:cubicBezTo>
                    <a:pt x="1" y="10178"/>
                    <a:pt x="686" y="10863"/>
                    <a:pt x="1501" y="10863"/>
                  </a:cubicBezTo>
                  <a:lnTo>
                    <a:pt x="2088" y="10863"/>
                  </a:lnTo>
                  <a:lnTo>
                    <a:pt x="2088" y="17974"/>
                  </a:lnTo>
                  <a:cubicBezTo>
                    <a:pt x="2088" y="18790"/>
                    <a:pt x="2773" y="19475"/>
                    <a:pt x="3589" y="19475"/>
                  </a:cubicBezTo>
                  <a:lnTo>
                    <a:pt x="7601" y="19475"/>
                  </a:lnTo>
                  <a:cubicBezTo>
                    <a:pt x="8417" y="19475"/>
                    <a:pt x="9134" y="18790"/>
                    <a:pt x="9134" y="17974"/>
                  </a:cubicBezTo>
                  <a:lnTo>
                    <a:pt x="9134" y="10831"/>
                  </a:lnTo>
                  <a:lnTo>
                    <a:pt x="9689" y="10831"/>
                  </a:lnTo>
                  <a:cubicBezTo>
                    <a:pt x="10504" y="10831"/>
                    <a:pt x="11189" y="10146"/>
                    <a:pt x="11189" y="9330"/>
                  </a:cubicBezTo>
                  <a:lnTo>
                    <a:pt x="11189" y="3948"/>
                  </a:lnTo>
                  <a:lnTo>
                    <a:pt x="11189" y="1501"/>
                  </a:lnTo>
                  <a:cubicBezTo>
                    <a:pt x="11189" y="686"/>
                    <a:pt x="10504" y="1"/>
                    <a:pt x="9689" y="1"/>
                  </a:cubicBezTo>
                  <a:close/>
                </a:path>
              </a:pathLst>
            </a:custGeom>
            <a:solidFill>
              <a:srgbClr val="48FFD5"/>
            </a:solidFill>
            <a:ln w="0">
              <a:solidFill>
                <a:srgbClr val="0070C0"/>
              </a:solidFill>
            </a:ln>
            <a:scene3d>
              <a:camera prst="orthographicFront"/>
              <a:lightRig rig="threePt" dir="t"/>
            </a:scene3d>
            <a:sp3d>
              <a:bevelT prst="angle"/>
            </a:sp3d>
          </p:spPr>
          <p:style>
            <a:lnRef idx="0">
              <a:scrgbClr r="0" g="0" b="0"/>
            </a:lnRef>
            <a:fillRef idx="0">
              <a:scrgbClr r="0" g="0" b="0"/>
            </a:fillRef>
            <a:effectRef idx="0">
              <a:scrgbClr r="0" g="0" b="0"/>
            </a:effectRef>
            <a:fontRef idx="minor"/>
          </p:style>
        </p:sp>
        <p:sp>
          <p:nvSpPr>
            <p:cNvPr id="129" name="Google Shape;254;p 3"/>
            <p:cNvSpPr/>
            <p:nvPr/>
          </p:nvSpPr>
          <p:spPr>
            <a:xfrm>
              <a:off x="1215360" y="2891160"/>
              <a:ext cx="96840" cy="96840"/>
            </a:xfrm>
            <a:custGeom>
              <a:avLst/>
              <a:gdLst/>
              <a:ahLst/>
              <a:cxnLst/>
              <a:rect l="l" t="t" r="r" b="b"/>
              <a:pathLst>
                <a:path w="7015" h="7015">
                  <a:moveTo>
                    <a:pt x="3524" y="1"/>
                  </a:moveTo>
                  <a:cubicBezTo>
                    <a:pt x="1599" y="1"/>
                    <a:pt x="1" y="1567"/>
                    <a:pt x="1" y="3524"/>
                  </a:cubicBezTo>
                  <a:cubicBezTo>
                    <a:pt x="1" y="5448"/>
                    <a:pt x="1599" y="7014"/>
                    <a:pt x="3524" y="7014"/>
                  </a:cubicBezTo>
                  <a:cubicBezTo>
                    <a:pt x="5448" y="7014"/>
                    <a:pt x="7014" y="5448"/>
                    <a:pt x="7014" y="3524"/>
                  </a:cubicBezTo>
                  <a:cubicBezTo>
                    <a:pt x="7014" y="1567"/>
                    <a:pt x="5448" y="1"/>
                    <a:pt x="3524" y="1"/>
                  </a:cubicBezTo>
                  <a:close/>
                </a:path>
              </a:pathLst>
            </a:custGeom>
            <a:solidFill>
              <a:srgbClr val="48FFD5"/>
            </a:solidFill>
            <a:ln w="0">
              <a:solidFill>
                <a:srgbClr val="0070C0"/>
              </a:solidFill>
            </a:ln>
            <a:scene3d>
              <a:camera prst="orthographicFront"/>
              <a:lightRig rig="threePt" dir="t"/>
            </a:scene3d>
            <a:sp3d>
              <a:bevelT prst="angle"/>
            </a:sp3d>
          </p:spPr>
          <p:style>
            <a:lnRef idx="0">
              <a:scrgbClr r="0" g="0" b="0"/>
            </a:lnRef>
            <a:fillRef idx="0">
              <a:scrgbClr r="0" g="0" b="0"/>
            </a:fillRef>
            <a:effectRef idx="0">
              <a:scrgbClr r="0" g="0" b="0"/>
            </a:effectRef>
            <a:fontRef idx="minor"/>
          </p:style>
        </p:sp>
      </p:grpSp>
    </p:spTree>
    <p:extLst>
      <p:ext uri="{BB962C8B-B14F-4D97-AF65-F5344CB8AC3E}">
        <p14:creationId xmlns:p14="http://schemas.microsoft.com/office/powerpoint/2010/main" val="2138475104"/>
      </p:ext>
    </p:extLst>
  </p:cSld>
  <p:clrMapOvr>
    <a:masterClrMapping/>
  </p:clrMapOvr>
  <mc:AlternateContent xmlns:mc="http://schemas.openxmlformats.org/markup-compatibility/2006" xmlns:p14="http://schemas.microsoft.com/office/powerpoint/2010/main">
    <mc:Choice Requires="p14">
      <p:transition p14:dur="0" advTm="14000"/>
    </mc:Choice>
    <mc:Fallback xmlns="">
      <p:transition advTm="14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15"/>
                                        </p:tgtEl>
                                        <p:attrNameLst>
                                          <p:attrName>style.visibility</p:attrName>
                                        </p:attrNameLst>
                                      </p:cBhvr>
                                      <p:to>
                                        <p:strVal val="visible"/>
                                      </p:to>
                                    </p:set>
                                    <p:animEffect transition="in" filter="fade">
                                      <p:cBhvr>
                                        <p:cTn id="7" dur="1000"/>
                                        <p:tgtEl>
                                          <p:spTgt spid="215"/>
                                        </p:tgtEl>
                                      </p:cBhvr>
                                    </p:animEffect>
                                    <p:anim calcmode="lin" valueType="num">
                                      <p:cBhvr>
                                        <p:cTn id="8" dur="1000" fill="hold"/>
                                        <p:tgtEl>
                                          <p:spTgt spid="215"/>
                                        </p:tgtEl>
                                        <p:attrNameLst>
                                          <p:attrName>ppt_x</p:attrName>
                                        </p:attrNameLst>
                                      </p:cBhvr>
                                      <p:tavLst>
                                        <p:tav tm="0">
                                          <p:val>
                                            <p:strVal val="#ppt_x"/>
                                          </p:val>
                                        </p:tav>
                                        <p:tav tm="100000">
                                          <p:val>
                                            <p:strVal val="#ppt_x"/>
                                          </p:val>
                                        </p:tav>
                                      </p:tavLst>
                                    </p:anim>
                                    <p:anim calcmode="lin" valueType="num">
                                      <p:cBhvr>
                                        <p:cTn id="9" dur="1000" fill="hold"/>
                                        <p:tgtEl>
                                          <p:spTgt spid="215"/>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23"/>
                                        </p:tgtEl>
                                        <p:attrNameLst>
                                          <p:attrName>style.visibility</p:attrName>
                                        </p:attrNameLst>
                                      </p:cBhvr>
                                      <p:to>
                                        <p:strVal val="visible"/>
                                      </p:to>
                                    </p:set>
                                    <p:animEffect transition="in" filter="fade">
                                      <p:cBhvr>
                                        <p:cTn id="12" dur="1000"/>
                                        <p:tgtEl>
                                          <p:spTgt spid="223"/>
                                        </p:tgtEl>
                                      </p:cBhvr>
                                    </p:animEffect>
                                    <p:anim calcmode="lin" valueType="num">
                                      <p:cBhvr>
                                        <p:cTn id="13" dur="1000" fill="hold"/>
                                        <p:tgtEl>
                                          <p:spTgt spid="223"/>
                                        </p:tgtEl>
                                        <p:attrNameLst>
                                          <p:attrName>ppt_x</p:attrName>
                                        </p:attrNameLst>
                                      </p:cBhvr>
                                      <p:tavLst>
                                        <p:tav tm="0">
                                          <p:val>
                                            <p:strVal val="#ppt_x"/>
                                          </p:val>
                                        </p:tav>
                                        <p:tav tm="100000">
                                          <p:val>
                                            <p:strVal val="#ppt_x"/>
                                          </p:val>
                                        </p:tav>
                                      </p:tavLst>
                                    </p:anim>
                                    <p:anim calcmode="lin" valueType="num">
                                      <p:cBhvr>
                                        <p:cTn id="14" dur="1000" fill="hold"/>
                                        <p:tgtEl>
                                          <p:spTgt spid="223"/>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66"/>
                                        </p:tgtEl>
                                        <p:attrNameLst>
                                          <p:attrName>style.visibility</p:attrName>
                                        </p:attrNameLst>
                                      </p:cBhvr>
                                      <p:to>
                                        <p:strVal val="visible"/>
                                      </p:to>
                                    </p:set>
                                    <p:animEffect transition="in" filter="fade">
                                      <p:cBhvr>
                                        <p:cTn id="17" dur="1000"/>
                                        <p:tgtEl>
                                          <p:spTgt spid="66"/>
                                        </p:tgtEl>
                                      </p:cBhvr>
                                    </p:animEffect>
                                    <p:anim calcmode="lin" valueType="num">
                                      <p:cBhvr>
                                        <p:cTn id="18" dur="1000" fill="hold"/>
                                        <p:tgtEl>
                                          <p:spTgt spid="66"/>
                                        </p:tgtEl>
                                        <p:attrNameLst>
                                          <p:attrName>ppt_x</p:attrName>
                                        </p:attrNameLst>
                                      </p:cBhvr>
                                      <p:tavLst>
                                        <p:tav tm="0">
                                          <p:val>
                                            <p:strVal val="#ppt_x"/>
                                          </p:val>
                                        </p:tav>
                                        <p:tav tm="100000">
                                          <p:val>
                                            <p:strVal val="#ppt_x"/>
                                          </p:val>
                                        </p:tav>
                                      </p:tavLst>
                                    </p:anim>
                                    <p:anim calcmode="lin" valueType="num">
                                      <p:cBhvr>
                                        <p:cTn id="19" dur="1000" fill="hold"/>
                                        <p:tgtEl>
                                          <p:spTgt spid="66"/>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grpId="0" nodeType="clickEffect">
                                  <p:stCondLst>
                                    <p:cond delay="0"/>
                                  </p:stCondLst>
                                  <p:childTnLst>
                                    <p:set>
                                      <p:cBhvr>
                                        <p:cTn id="23" dur="1" fill="hold">
                                          <p:stCondLst>
                                            <p:cond delay="0"/>
                                          </p:stCondLst>
                                        </p:cTn>
                                        <p:tgtEl>
                                          <p:spTgt spid="98"/>
                                        </p:tgtEl>
                                        <p:attrNameLst>
                                          <p:attrName>style.visibility</p:attrName>
                                        </p:attrNameLst>
                                      </p:cBhvr>
                                      <p:to>
                                        <p:strVal val="visible"/>
                                      </p:to>
                                    </p:set>
                                    <p:animEffect transition="in" filter="barn(inVertical)">
                                      <p:cBhvr>
                                        <p:cTn id="24" dur="500"/>
                                        <p:tgtEl>
                                          <p:spTgt spid="98"/>
                                        </p:tgtEl>
                                      </p:cBhvr>
                                    </p:animEffect>
                                  </p:childTnLst>
                                </p:cTn>
                              </p:par>
                              <p:par>
                                <p:cTn id="25" presetID="16" presetClass="entr" presetSubtype="21" fill="hold" nodeType="withEffect">
                                  <p:stCondLst>
                                    <p:cond delay="0"/>
                                  </p:stCondLst>
                                  <p:childTnLst>
                                    <p:set>
                                      <p:cBhvr>
                                        <p:cTn id="26" dur="1" fill="hold">
                                          <p:stCondLst>
                                            <p:cond delay="0"/>
                                          </p:stCondLst>
                                        </p:cTn>
                                        <p:tgtEl>
                                          <p:spTgt spid="109"/>
                                        </p:tgtEl>
                                        <p:attrNameLst>
                                          <p:attrName>style.visibility</p:attrName>
                                        </p:attrNameLst>
                                      </p:cBhvr>
                                      <p:to>
                                        <p:strVal val="visible"/>
                                      </p:to>
                                    </p:set>
                                    <p:animEffect transition="in" filter="barn(inVertical)">
                                      <p:cBhvr>
                                        <p:cTn id="27" dur="500"/>
                                        <p:tgtEl>
                                          <p:spTgt spid="109"/>
                                        </p:tgtEl>
                                      </p:cBhvr>
                                    </p:animEffect>
                                  </p:childTnLst>
                                </p:cTn>
                              </p:par>
                              <p:par>
                                <p:cTn id="28" presetID="16" presetClass="entr" presetSubtype="21" fill="hold" grpId="0" nodeType="withEffect">
                                  <p:stCondLst>
                                    <p:cond delay="0"/>
                                  </p:stCondLst>
                                  <p:childTnLst>
                                    <p:set>
                                      <p:cBhvr>
                                        <p:cTn id="29" dur="1" fill="hold">
                                          <p:stCondLst>
                                            <p:cond delay="0"/>
                                          </p:stCondLst>
                                        </p:cTn>
                                        <p:tgtEl>
                                          <p:spTgt spid="111"/>
                                        </p:tgtEl>
                                        <p:attrNameLst>
                                          <p:attrName>style.visibility</p:attrName>
                                        </p:attrNameLst>
                                      </p:cBhvr>
                                      <p:to>
                                        <p:strVal val="visible"/>
                                      </p:to>
                                    </p:set>
                                    <p:animEffect transition="in" filter="barn(inVertical)">
                                      <p:cBhvr>
                                        <p:cTn id="30" dur="500"/>
                                        <p:tgtEl>
                                          <p:spTgt spid="111"/>
                                        </p:tgtEl>
                                      </p:cBhvr>
                                    </p:animEffect>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78"/>
                                        </p:tgtEl>
                                        <p:attrNameLst>
                                          <p:attrName>style.visibility</p:attrName>
                                        </p:attrNameLst>
                                      </p:cBhvr>
                                      <p:to>
                                        <p:strVal val="visible"/>
                                      </p:to>
                                    </p:set>
                                    <p:animEffect transition="in" filter="fade">
                                      <p:cBhvr>
                                        <p:cTn id="35" dur="1000"/>
                                        <p:tgtEl>
                                          <p:spTgt spid="78"/>
                                        </p:tgtEl>
                                      </p:cBhvr>
                                    </p:animEffect>
                                    <p:anim calcmode="lin" valueType="num">
                                      <p:cBhvr>
                                        <p:cTn id="36" dur="1000" fill="hold"/>
                                        <p:tgtEl>
                                          <p:spTgt spid="78"/>
                                        </p:tgtEl>
                                        <p:attrNameLst>
                                          <p:attrName>ppt_x</p:attrName>
                                        </p:attrNameLst>
                                      </p:cBhvr>
                                      <p:tavLst>
                                        <p:tav tm="0">
                                          <p:val>
                                            <p:strVal val="#ppt_x"/>
                                          </p:val>
                                        </p:tav>
                                        <p:tav tm="100000">
                                          <p:val>
                                            <p:strVal val="#ppt_x"/>
                                          </p:val>
                                        </p:tav>
                                      </p:tavLst>
                                    </p:anim>
                                    <p:anim calcmode="lin" valueType="num">
                                      <p:cBhvr>
                                        <p:cTn id="37" dur="1000" fill="hold"/>
                                        <p:tgtEl>
                                          <p:spTgt spid="78"/>
                                        </p:tgtEl>
                                        <p:attrNameLst>
                                          <p:attrName>ppt_y</p:attrName>
                                        </p:attrNameLst>
                                      </p:cBhvr>
                                      <p:tavLst>
                                        <p:tav tm="0">
                                          <p:val>
                                            <p:strVal val="#ppt_y+.1"/>
                                          </p:val>
                                        </p:tav>
                                        <p:tav tm="100000">
                                          <p:val>
                                            <p:strVal val="#ppt_y"/>
                                          </p:val>
                                        </p:tav>
                                      </p:tavLst>
                                    </p:anim>
                                  </p:childTnLst>
                                </p:cTn>
                              </p:par>
                              <p:par>
                                <p:cTn id="38" presetID="42" presetClass="entr" presetSubtype="0" fill="hold" grpId="0" nodeType="withEffect">
                                  <p:stCondLst>
                                    <p:cond delay="0"/>
                                  </p:stCondLst>
                                  <p:childTnLst>
                                    <p:set>
                                      <p:cBhvr>
                                        <p:cTn id="39" dur="1" fill="hold">
                                          <p:stCondLst>
                                            <p:cond delay="0"/>
                                          </p:stCondLst>
                                        </p:cTn>
                                        <p:tgtEl>
                                          <p:spTgt spid="85"/>
                                        </p:tgtEl>
                                        <p:attrNameLst>
                                          <p:attrName>style.visibility</p:attrName>
                                        </p:attrNameLst>
                                      </p:cBhvr>
                                      <p:to>
                                        <p:strVal val="visible"/>
                                      </p:to>
                                    </p:set>
                                    <p:animEffect transition="in" filter="fade">
                                      <p:cBhvr>
                                        <p:cTn id="40" dur="1000"/>
                                        <p:tgtEl>
                                          <p:spTgt spid="85"/>
                                        </p:tgtEl>
                                      </p:cBhvr>
                                    </p:animEffect>
                                    <p:anim calcmode="lin" valueType="num">
                                      <p:cBhvr>
                                        <p:cTn id="41" dur="1000" fill="hold"/>
                                        <p:tgtEl>
                                          <p:spTgt spid="85"/>
                                        </p:tgtEl>
                                        <p:attrNameLst>
                                          <p:attrName>ppt_x</p:attrName>
                                        </p:attrNameLst>
                                      </p:cBhvr>
                                      <p:tavLst>
                                        <p:tav tm="0">
                                          <p:val>
                                            <p:strVal val="#ppt_x"/>
                                          </p:val>
                                        </p:tav>
                                        <p:tav tm="100000">
                                          <p:val>
                                            <p:strVal val="#ppt_x"/>
                                          </p:val>
                                        </p:tav>
                                      </p:tavLst>
                                    </p:anim>
                                    <p:anim calcmode="lin" valueType="num">
                                      <p:cBhvr>
                                        <p:cTn id="42" dur="1000" fill="hold"/>
                                        <p:tgtEl>
                                          <p:spTgt spid="85"/>
                                        </p:tgtEl>
                                        <p:attrNameLst>
                                          <p:attrName>ppt_y</p:attrName>
                                        </p:attrNameLst>
                                      </p:cBhvr>
                                      <p:tavLst>
                                        <p:tav tm="0">
                                          <p:val>
                                            <p:strVal val="#ppt_y+.1"/>
                                          </p:val>
                                        </p:tav>
                                        <p:tav tm="100000">
                                          <p:val>
                                            <p:strVal val="#ppt_y"/>
                                          </p:val>
                                        </p:tav>
                                      </p:tavLst>
                                    </p:anim>
                                  </p:childTnLst>
                                </p:cTn>
                              </p:par>
                              <p:par>
                                <p:cTn id="43" presetID="42" presetClass="entr" presetSubtype="0" fill="hold" grpId="0" nodeType="withEffect">
                                  <p:stCondLst>
                                    <p:cond delay="0"/>
                                  </p:stCondLst>
                                  <p:childTnLst>
                                    <p:set>
                                      <p:cBhvr>
                                        <p:cTn id="44" dur="1" fill="hold">
                                          <p:stCondLst>
                                            <p:cond delay="0"/>
                                          </p:stCondLst>
                                        </p:cTn>
                                        <p:tgtEl>
                                          <p:spTgt spid="86"/>
                                        </p:tgtEl>
                                        <p:attrNameLst>
                                          <p:attrName>style.visibility</p:attrName>
                                        </p:attrNameLst>
                                      </p:cBhvr>
                                      <p:to>
                                        <p:strVal val="visible"/>
                                      </p:to>
                                    </p:set>
                                    <p:animEffect transition="in" filter="fade">
                                      <p:cBhvr>
                                        <p:cTn id="45" dur="1000"/>
                                        <p:tgtEl>
                                          <p:spTgt spid="86"/>
                                        </p:tgtEl>
                                      </p:cBhvr>
                                    </p:animEffect>
                                    <p:anim calcmode="lin" valueType="num">
                                      <p:cBhvr>
                                        <p:cTn id="46" dur="1000" fill="hold"/>
                                        <p:tgtEl>
                                          <p:spTgt spid="86"/>
                                        </p:tgtEl>
                                        <p:attrNameLst>
                                          <p:attrName>ppt_x</p:attrName>
                                        </p:attrNameLst>
                                      </p:cBhvr>
                                      <p:tavLst>
                                        <p:tav tm="0">
                                          <p:val>
                                            <p:strVal val="#ppt_x"/>
                                          </p:val>
                                        </p:tav>
                                        <p:tav tm="100000">
                                          <p:val>
                                            <p:strVal val="#ppt_x"/>
                                          </p:val>
                                        </p:tav>
                                      </p:tavLst>
                                    </p:anim>
                                    <p:anim calcmode="lin" valueType="num">
                                      <p:cBhvr>
                                        <p:cTn id="47" dur="1000" fill="hold"/>
                                        <p:tgtEl>
                                          <p:spTgt spid="86"/>
                                        </p:tgtEl>
                                        <p:attrNameLst>
                                          <p:attrName>ppt_y</p:attrName>
                                        </p:attrNameLst>
                                      </p:cBhvr>
                                      <p:tavLst>
                                        <p:tav tm="0">
                                          <p:val>
                                            <p:strVal val="#ppt_y+.1"/>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112"/>
                                        </p:tgtEl>
                                        <p:attrNameLst>
                                          <p:attrName>style.visibility</p:attrName>
                                        </p:attrNameLst>
                                      </p:cBhvr>
                                      <p:to>
                                        <p:strVal val="visible"/>
                                      </p:to>
                                    </p:set>
                                    <p:animEffect transition="in" filter="wipe(down)">
                                      <p:cBhvr>
                                        <p:cTn id="52" dur="500"/>
                                        <p:tgtEl>
                                          <p:spTgt spid="112"/>
                                        </p:tgtEl>
                                      </p:cBhvr>
                                    </p:animEffect>
                                  </p:childTnLst>
                                </p:cTn>
                              </p:par>
                              <p:par>
                                <p:cTn id="53" presetID="22" presetClass="entr" presetSubtype="4" fill="hold" nodeType="withEffect">
                                  <p:stCondLst>
                                    <p:cond delay="0"/>
                                  </p:stCondLst>
                                  <p:childTnLst>
                                    <p:set>
                                      <p:cBhvr>
                                        <p:cTn id="54" dur="1" fill="hold">
                                          <p:stCondLst>
                                            <p:cond delay="0"/>
                                          </p:stCondLst>
                                        </p:cTn>
                                        <p:tgtEl>
                                          <p:spTgt spid="113"/>
                                        </p:tgtEl>
                                        <p:attrNameLst>
                                          <p:attrName>style.visibility</p:attrName>
                                        </p:attrNameLst>
                                      </p:cBhvr>
                                      <p:to>
                                        <p:strVal val="visible"/>
                                      </p:to>
                                    </p:set>
                                    <p:animEffect transition="in" filter="wipe(down)">
                                      <p:cBhvr>
                                        <p:cTn id="55" dur="500"/>
                                        <p:tgtEl>
                                          <p:spTgt spid="113"/>
                                        </p:tgtEl>
                                      </p:cBhvr>
                                    </p:animEffect>
                                  </p:childTnLst>
                                </p:cTn>
                              </p:par>
                              <p:par>
                                <p:cTn id="56" presetID="22" presetClass="entr" presetSubtype="4" fill="hold" grpId="0" nodeType="withEffect">
                                  <p:stCondLst>
                                    <p:cond delay="0"/>
                                  </p:stCondLst>
                                  <p:childTnLst>
                                    <p:set>
                                      <p:cBhvr>
                                        <p:cTn id="57" dur="1" fill="hold">
                                          <p:stCondLst>
                                            <p:cond delay="0"/>
                                          </p:stCondLst>
                                        </p:cTn>
                                        <p:tgtEl>
                                          <p:spTgt spid="122"/>
                                        </p:tgtEl>
                                        <p:attrNameLst>
                                          <p:attrName>style.visibility</p:attrName>
                                        </p:attrNameLst>
                                      </p:cBhvr>
                                      <p:to>
                                        <p:strVal val="visible"/>
                                      </p:to>
                                    </p:set>
                                    <p:animEffect transition="in" filter="wipe(down)">
                                      <p:cBhvr>
                                        <p:cTn id="58" dur="500"/>
                                        <p:tgtEl>
                                          <p:spTgt spid="122"/>
                                        </p:tgtEl>
                                      </p:cBhvr>
                                    </p:animEffect>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123"/>
                                        </p:tgtEl>
                                        <p:attrNameLst>
                                          <p:attrName>style.visibility</p:attrName>
                                        </p:attrNameLst>
                                      </p:cBhvr>
                                      <p:to>
                                        <p:strVal val="visible"/>
                                      </p:to>
                                    </p:set>
                                    <p:animEffect transition="in" filter="fade">
                                      <p:cBhvr>
                                        <p:cTn id="63" dur="1000"/>
                                        <p:tgtEl>
                                          <p:spTgt spid="123"/>
                                        </p:tgtEl>
                                      </p:cBhvr>
                                    </p:animEffect>
                                    <p:anim calcmode="lin" valueType="num">
                                      <p:cBhvr>
                                        <p:cTn id="64" dur="1000" fill="hold"/>
                                        <p:tgtEl>
                                          <p:spTgt spid="123"/>
                                        </p:tgtEl>
                                        <p:attrNameLst>
                                          <p:attrName>ppt_x</p:attrName>
                                        </p:attrNameLst>
                                      </p:cBhvr>
                                      <p:tavLst>
                                        <p:tav tm="0">
                                          <p:val>
                                            <p:strVal val="#ppt_x"/>
                                          </p:val>
                                        </p:tav>
                                        <p:tav tm="100000">
                                          <p:val>
                                            <p:strVal val="#ppt_x"/>
                                          </p:val>
                                        </p:tav>
                                      </p:tavLst>
                                    </p:anim>
                                    <p:anim calcmode="lin" valueType="num">
                                      <p:cBhvr>
                                        <p:cTn id="65" dur="1000" fill="hold"/>
                                        <p:tgtEl>
                                          <p:spTgt spid="123"/>
                                        </p:tgtEl>
                                        <p:attrNameLst>
                                          <p:attrName>ppt_y</p:attrName>
                                        </p:attrNameLst>
                                      </p:cBhvr>
                                      <p:tavLst>
                                        <p:tav tm="0">
                                          <p:val>
                                            <p:strVal val="#ppt_y+.1"/>
                                          </p:val>
                                        </p:tav>
                                        <p:tav tm="100000">
                                          <p:val>
                                            <p:strVal val="#ppt_y"/>
                                          </p:val>
                                        </p:tav>
                                      </p:tavLst>
                                    </p:anim>
                                  </p:childTnLst>
                                </p:cTn>
                              </p:par>
                              <p:par>
                                <p:cTn id="66" presetID="42" presetClass="entr" presetSubtype="0" fill="hold" grpId="0" nodeType="withEffect">
                                  <p:stCondLst>
                                    <p:cond delay="0"/>
                                  </p:stCondLst>
                                  <p:childTnLst>
                                    <p:set>
                                      <p:cBhvr>
                                        <p:cTn id="67" dur="1" fill="hold">
                                          <p:stCondLst>
                                            <p:cond delay="0"/>
                                          </p:stCondLst>
                                        </p:cTn>
                                        <p:tgtEl>
                                          <p:spTgt spid="124"/>
                                        </p:tgtEl>
                                        <p:attrNameLst>
                                          <p:attrName>style.visibility</p:attrName>
                                        </p:attrNameLst>
                                      </p:cBhvr>
                                      <p:to>
                                        <p:strVal val="visible"/>
                                      </p:to>
                                    </p:set>
                                    <p:animEffect transition="in" filter="fade">
                                      <p:cBhvr>
                                        <p:cTn id="68" dur="1000"/>
                                        <p:tgtEl>
                                          <p:spTgt spid="124"/>
                                        </p:tgtEl>
                                      </p:cBhvr>
                                    </p:animEffect>
                                    <p:anim calcmode="lin" valueType="num">
                                      <p:cBhvr>
                                        <p:cTn id="69" dur="1000" fill="hold"/>
                                        <p:tgtEl>
                                          <p:spTgt spid="124"/>
                                        </p:tgtEl>
                                        <p:attrNameLst>
                                          <p:attrName>ppt_x</p:attrName>
                                        </p:attrNameLst>
                                      </p:cBhvr>
                                      <p:tavLst>
                                        <p:tav tm="0">
                                          <p:val>
                                            <p:strVal val="#ppt_x"/>
                                          </p:val>
                                        </p:tav>
                                        <p:tav tm="100000">
                                          <p:val>
                                            <p:strVal val="#ppt_x"/>
                                          </p:val>
                                        </p:tav>
                                      </p:tavLst>
                                    </p:anim>
                                    <p:anim calcmode="lin" valueType="num">
                                      <p:cBhvr>
                                        <p:cTn id="70" dur="1000" fill="hold"/>
                                        <p:tgtEl>
                                          <p:spTgt spid="124"/>
                                        </p:tgtEl>
                                        <p:attrNameLst>
                                          <p:attrName>ppt_y</p:attrName>
                                        </p:attrNameLst>
                                      </p:cBhvr>
                                      <p:tavLst>
                                        <p:tav tm="0">
                                          <p:val>
                                            <p:strVal val="#ppt_y+.1"/>
                                          </p:val>
                                        </p:tav>
                                        <p:tav tm="100000">
                                          <p:val>
                                            <p:strVal val="#ppt_y"/>
                                          </p:val>
                                        </p:tav>
                                      </p:tavLst>
                                    </p:anim>
                                  </p:childTnLst>
                                </p:cTn>
                              </p:par>
                              <p:par>
                                <p:cTn id="71" presetID="42" presetClass="entr" presetSubtype="0" fill="hold" nodeType="withEffect">
                                  <p:stCondLst>
                                    <p:cond delay="0"/>
                                  </p:stCondLst>
                                  <p:childTnLst>
                                    <p:set>
                                      <p:cBhvr>
                                        <p:cTn id="72" dur="1" fill="hold">
                                          <p:stCondLst>
                                            <p:cond delay="0"/>
                                          </p:stCondLst>
                                        </p:cTn>
                                        <p:tgtEl>
                                          <p:spTgt spid="87"/>
                                        </p:tgtEl>
                                        <p:attrNameLst>
                                          <p:attrName>style.visibility</p:attrName>
                                        </p:attrNameLst>
                                      </p:cBhvr>
                                      <p:to>
                                        <p:strVal val="visible"/>
                                      </p:to>
                                    </p:set>
                                    <p:animEffect transition="in" filter="fade">
                                      <p:cBhvr>
                                        <p:cTn id="73" dur="1000"/>
                                        <p:tgtEl>
                                          <p:spTgt spid="87"/>
                                        </p:tgtEl>
                                      </p:cBhvr>
                                    </p:animEffect>
                                    <p:anim calcmode="lin" valueType="num">
                                      <p:cBhvr>
                                        <p:cTn id="74" dur="1000" fill="hold"/>
                                        <p:tgtEl>
                                          <p:spTgt spid="87"/>
                                        </p:tgtEl>
                                        <p:attrNameLst>
                                          <p:attrName>ppt_x</p:attrName>
                                        </p:attrNameLst>
                                      </p:cBhvr>
                                      <p:tavLst>
                                        <p:tav tm="0">
                                          <p:val>
                                            <p:strVal val="#ppt_x"/>
                                          </p:val>
                                        </p:tav>
                                        <p:tav tm="100000">
                                          <p:val>
                                            <p:strVal val="#ppt_x"/>
                                          </p:val>
                                        </p:tav>
                                      </p:tavLst>
                                    </p:anim>
                                    <p:anim calcmode="lin" valueType="num">
                                      <p:cBhvr>
                                        <p:cTn id="75" dur="1000" fill="hold"/>
                                        <p:tgtEl>
                                          <p:spTgt spid="8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3" grpId="0"/>
      <p:bldP spid="66" grpId="0"/>
      <p:bldP spid="98" grpId="0"/>
      <p:bldP spid="111" grpId="0"/>
      <p:bldP spid="112" grpId="0"/>
      <p:bldP spid="122" grpId="0"/>
      <p:bldP spid="123" grpId="0"/>
      <p:bldP spid="124" grpId="0"/>
      <p:bldP spid="85" grpId="0"/>
      <p:bldP spid="86"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ctr"/>
            <a:r>
              <a:rPr lang="fr-FR" sz="4000" dirty="0">
                <a:latin typeface="Cambria" panose="02040503050406030204" pitchFamily="18" charset="0"/>
                <a:ea typeface="Cambria" panose="02040503050406030204" pitchFamily="18" charset="0"/>
              </a:rPr>
              <a:t>Résultats obtenus</a:t>
            </a:r>
          </a:p>
        </p:txBody>
      </p:sp>
      <p:sp>
        <p:nvSpPr>
          <p:cNvPr id="5" name="Espace réservé du contenu 4"/>
          <p:cNvSpPr>
            <a:spLocks noGrp="1"/>
          </p:cNvSpPr>
          <p:nvPr>
            <p:ph idx="1"/>
          </p:nvPr>
        </p:nvSpPr>
        <p:spPr>
          <a:xfrm>
            <a:off x="1097280" y="2526957"/>
            <a:ext cx="10058400" cy="3703543"/>
          </a:xfrm>
        </p:spPr>
        <p:txBody>
          <a:bodyPr/>
          <a:lstStyle/>
          <a:p>
            <a:pPr>
              <a:lnSpc>
                <a:spcPct val="150000"/>
              </a:lnSpc>
            </a:pPr>
            <a:r>
              <a:rPr lang="fr-FR" dirty="0"/>
              <a:t>D’après des méthodes d’analyse statistique et de prédiction, des caractéristique de texture et de premier ordre sont assez significatives dans le processus de classification des tumeurs malignes, des tumeurs bénignes. Parmi ses marqueurs de texture on retrouve le Gray Level Co-occurrence Matrice (GLCM).</a:t>
            </a:r>
          </a:p>
        </p:txBody>
      </p:sp>
      <p:sp>
        <p:nvSpPr>
          <p:cNvPr id="4" name="ZoneTexte 3"/>
          <p:cNvSpPr txBox="1"/>
          <p:nvPr/>
        </p:nvSpPr>
        <p:spPr>
          <a:xfrm>
            <a:off x="1123405" y="1789129"/>
            <a:ext cx="6165669" cy="477054"/>
          </a:xfrm>
          <a:prstGeom prst="rect">
            <a:avLst/>
          </a:prstGeom>
          <a:solidFill>
            <a:schemeClr val="bg2">
              <a:lumMod val="50000"/>
            </a:schemeClr>
          </a:solidFill>
        </p:spPr>
        <p:txBody>
          <a:bodyPr wrap="square" rtlCol="0">
            <a:spAutoFit/>
          </a:bodyPr>
          <a:lstStyle/>
          <a:p>
            <a:r>
              <a:rPr lang="fr-FR" sz="2500" dirty="0">
                <a:solidFill>
                  <a:schemeClr val="bg1"/>
                </a:solidFill>
                <a:latin typeface="Cambria" panose="02040503050406030204" pitchFamily="18" charset="0"/>
                <a:ea typeface="Cambria" panose="02040503050406030204" pitchFamily="18" charset="0"/>
              </a:rPr>
              <a:t>Analyse statistique</a:t>
            </a:r>
          </a:p>
        </p:txBody>
      </p:sp>
      <p:sp>
        <p:nvSpPr>
          <p:cNvPr id="6" name="Espace réservé du contenu 4"/>
          <p:cNvSpPr txBox="1">
            <a:spLocks/>
          </p:cNvSpPr>
          <p:nvPr/>
        </p:nvSpPr>
        <p:spPr>
          <a:xfrm>
            <a:off x="6370320" y="1998135"/>
            <a:ext cx="4937760" cy="402336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endParaRPr lang="fr-FR" dirty="0"/>
          </a:p>
        </p:txBody>
      </p:sp>
    </p:spTree>
    <p:extLst>
      <p:ext uri="{BB962C8B-B14F-4D97-AF65-F5344CB8AC3E}">
        <p14:creationId xmlns:p14="http://schemas.microsoft.com/office/powerpoint/2010/main" val="2326840714"/>
      </p:ext>
    </p:extLst>
  </p:cSld>
  <p:clrMapOvr>
    <a:masterClrMapping/>
  </p:clrMapOvr>
  <p:transition spd="slow">
    <p:push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ctr"/>
            <a:r>
              <a:rPr lang="fr-FR" sz="4000" dirty="0">
                <a:latin typeface="Cambria" panose="02040503050406030204" pitchFamily="18" charset="0"/>
                <a:ea typeface="Cambria" panose="02040503050406030204" pitchFamily="18" charset="0"/>
              </a:rPr>
              <a:t>Résultats obtenus</a:t>
            </a:r>
          </a:p>
        </p:txBody>
      </p:sp>
      <p:sp>
        <p:nvSpPr>
          <p:cNvPr id="4" name="ZoneTexte 3"/>
          <p:cNvSpPr txBox="1"/>
          <p:nvPr/>
        </p:nvSpPr>
        <p:spPr>
          <a:xfrm>
            <a:off x="1123405" y="1789129"/>
            <a:ext cx="6165669" cy="477054"/>
          </a:xfrm>
          <a:prstGeom prst="rect">
            <a:avLst/>
          </a:prstGeom>
          <a:solidFill>
            <a:schemeClr val="bg2">
              <a:lumMod val="50000"/>
            </a:schemeClr>
          </a:solidFill>
        </p:spPr>
        <p:txBody>
          <a:bodyPr wrap="square" rtlCol="0">
            <a:spAutoFit/>
          </a:bodyPr>
          <a:lstStyle/>
          <a:p>
            <a:r>
              <a:rPr lang="fr-FR" sz="2500" dirty="0">
                <a:solidFill>
                  <a:schemeClr val="bg1"/>
                </a:solidFill>
                <a:latin typeface="Cambria" panose="02040503050406030204" pitchFamily="18" charset="0"/>
                <a:ea typeface="Cambria" panose="02040503050406030204" pitchFamily="18" charset="0"/>
              </a:rPr>
              <a:t>Analyse statistique</a:t>
            </a:r>
          </a:p>
        </p:txBody>
      </p:sp>
      <p:sp>
        <p:nvSpPr>
          <p:cNvPr id="6" name="Espace réservé du contenu 4"/>
          <p:cNvSpPr txBox="1">
            <a:spLocks/>
          </p:cNvSpPr>
          <p:nvPr/>
        </p:nvSpPr>
        <p:spPr>
          <a:xfrm>
            <a:off x="6370320" y="1998135"/>
            <a:ext cx="4937760" cy="402336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endParaRPr lang="fr-FR" dirty="0"/>
          </a:p>
        </p:txBody>
      </p:sp>
      <p:pic>
        <p:nvPicPr>
          <p:cNvPr id="8" name="Image44"/>
          <p:cNvPicPr>
            <a:picLocks noChangeAspect="1"/>
          </p:cNvPicPr>
          <p:nvPr/>
        </p:nvPicPr>
        <p:blipFill>
          <a:blip r:embed="rId2"/>
          <a:stretch>
            <a:fillRect/>
          </a:stretch>
        </p:blipFill>
        <p:spPr bwMode="auto">
          <a:xfrm>
            <a:off x="1097280" y="2988636"/>
            <a:ext cx="4502242" cy="2837398"/>
          </a:xfrm>
          <a:prstGeom prst="rect">
            <a:avLst/>
          </a:prstGeom>
        </p:spPr>
      </p:pic>
      <p:pic>
        <p:nvPicPr>
          <p:cNvPr id="10" name="Image41"/>
          <p:cNvPicPr/>
          <p:nvPr/>
        </p:nvPicPr>
        <p:blipFill>
          <a:blip r:embed="rId3"/>
          <a:stretch>
            <a:fillRect/>
          </a:stretch>
        </p:blipFill>
        <p:spPr bwMode="auto">
          <a:xfrm>
            <a:off x="5930808" y="3142404"/>
            <a:ext cx="5224871" cy="2683629"/>
          </a:xfrm>
          <a:prstGeom prst="rect">
            <a:avLst/>
          </a:prstGeom>
        </p:spPr>
      </p:pic>
    </p:spTree>
    <p:extLst>
      <p:ext uri="{BB962C8B-B14F-4D97-AF65-F5344CB8AC3E}">
        <p14:creationId xmlns:p14="http://schemas.microsoft.com/office/powerpoint/2010/main" val="94671553"/>
      </p:ext>
    </p:extLst>
  </p:cSld>
  <p:clrMapOvr>
    <a:masterClrMapping/>
  </p:clrMapOvr>
  <p:transition spd="slow">
    <p:push dir="u"/>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097280" y="1018903"/>
            <a:ext cx="10058400" cy="718457"/>
          </a:xfrm>
        </p:spPr>
        <p:txBody>
          <a:bodyPr>
            <a:normAutofit/>
          </a:bodyPr>
          <a:lstStyle/>
          <a:p>
            <a:pPr algn="ctr"/>
            <a:r>
              <a:rPr lang="fr-FR" sz="4000" dirty="0">
                <a:latin typeface="Cambria" panose="02040503050406030204" pitchFamily="18" charset="0"/>
                <a:ea typeface="Cambria" panose="02040503050406030204" pitchFamily="18" charset="0"/>
              </a:rPr>
              <a:t>Prédiction sur les données extraites</a:t>
            </a:r>
          </a:p>
        </p:txBody>
      </p:sp>
      <p:sp>
        <p:nvSpPr>
          <p:cNvPr id="4" name="ZoneTexte 3"/>
          <p:cNvSpPr txBox="1"/>
          <p:nvPr/>
        </p:nvSpPr>
        <p:spPr>
          <a:xfrm>
            <a:off x="1097280" y="1841156"/>
            <a:ext cx="2730137" cy="523220"/>
          </a:xfrm>
          <a:prstGeom prst="rect">
            <a:avLst/>
          </a:prstGeom>
          <a:solidFill>
            <a:schemeClr val="bg2">
              <a:lumMod val="50000"/>
            </a:schemeClr>
          </a:solidFill>
          <a:ln>
            <a:solidFill>
              <a:schemeClr val="bg2">
                <a:lumMod val="50000"/>
              </a:schemeClr>
            </a:solidFill>
          </a:ln>
        </p:spPr>
        <p:txBody>
          <a:bodyPr wrap="square" rtlCol="0">
            <a:spAutoFit/>
          </a:bodyPr>
          <a:lstStyle/>
          <a:p>
            <a:r>
              <a:rPr lang="fr-FR" sz="2800" dirty="0">
                <a:solidFill>
                  <a:schemeClr val="bg1"/>
                </a:solidFill>
                <a:latin typeface="Cambria" panose="02040503050406030204" pitchFamily="18" charset="0"/>
                <a:ea typeface="Cambria" panose="02040503050406030204" pitchFamily="18" charset="0"/>
              </a:rPr>
              <a:t>Modèle </a:t>
            </a:r>
            <a:r>
              <a:rPr lang="fr-FR" sz="2800" dirty="0" err="1">
                <a:solidFill>
                  <a:schemeClr val="bg1"/>
                </a:solidFill>
                <a:latin typeface="Cambria" panose="02040503050406030204" pitchFamily="18" charset="0"/>
                <a:ea typeface="Cambria" panose="02040503050406030204" pitchFamily="18" charset="0"/>
              </a:rPr>
              <a:t>XgBoost</a:t>
            </a:r>
            <a:endParaRPr lang="fr-FR" sz="2800" dirty="0">
              <a:solidFill>
                <a:schemeClr val="bg1"/>
              </a:solidFill>
              <a:latin typeface="Cambria" panose="02040503050406030204" pitchFamily="18" charset="0"/>
              <a:ea typeface="Cambria" panose="02040503050406030204" pitchFamily="18" charset="0"/>
            </a:endParaRPr>
          </a:p>
        </p:txBody>
      </p:sp>
      <p:graphicFrame>
        <p:nvGraphicFramePr>
          <p:cNvPr id="10" name="Tableau 9"/>
          <p:cNvGraphicFramePr>
            <a:graphicFrameLocks noGrp="1"/>
          </p:cNvGraphicFramePr>
          <p:nvPr>
            <p:extLst>
              <p:ext uri="{D42A27DB-BD31-4B8C-83A1-F6EECF244321}">
                <p14:modId xmlns:p14="http://schemas.microsoft.com/office/powerpoint/2010/main" val="1743840344"/>
              </p:ext>
            </p:extLst>
          </p:nvPr>
        </p:nvGraphicFramePr>
        <p:xfrm>
          <a:off x="1147254" y="2367211"/>
          <a:ext cx="4469775" cy="3848735"/>
        </p:xfrm>
        <a:graphic>
          <a:graphicData uri="http://schemas.openxmlformats.org/drawingml/2006/table">
            <a:tbl>
              <a:tblPr>
                <a:tableStyleId>{5C22544A-7EE6-4342-B048-85BDC9FD1C3A}</a:tableStyleId>
              </a:tblPr>
              <a:tblGrid>
                <a:gridCol w="4469775">
                  <a:extLst>
                    <a:ext uri="{9D8B030D-6E8A-4147-A177-3AD203B41FA5}">
                      <a16:colId xmlns:a16="http://schemas.microsoft.com/office/drawing/2014/main" val="1168891867"/>
                    </a:ext>
                  </a:extLst>
                </a:gridCol>
              </a:tblGrid>
              <a:tr h="254533">
                <a:tc>
                  <a:txBody>
                    <a:bodyPr/>
                    <a:lstStyle/>
                    <a:p>
                      <a:pPr algn="ctr">
                        <a:lnSpc>
                          <a:spcPct val="107000"/>
                        </a:lnSpc>
                        <a:spcAft>
                          <a:spcPts val="0"/>
                        </a:spcAft>
                      </a:pPr>
                      <a:r>
                        <a:rPr lang="fr-FR" sz="1500" kern="100">
                          <a:effectLst/>
                          <a:latin typeface="Cambria" panose="02040503050406030204" pitchFamily="18" charset="0"/>
                          <a:ea typeface="Cambria" panose="02040503050406030204" pitchFamily="18" charset="0"/>
                        </a:rPr>
                        <a:t>Pondération ADC</a:t>
                      </a:r>
                      <a:endParaRPr lang="fr-FR" sz="1500" kern="100">
                        <a:effectLst/>
                        <a:latin typeface="Cambria" panose="02040503050406030204" pitchFamily="18" charset="0"/>
                        <a:ea typeface="Cambria" panose="02040503050406030204" pitchFamily="18" charset="0"/>
                        <a:cs typeface="Lohit Devanagari"/>
                      </a:endParaRPr>
                    </a:p>
                  </a:txBody>
                  <a:tcPr marL="34925" marR="34925" marT="34925" marB="34925"/>
                </a:tc>
                <a:extLst>
                  <a:ext uri="{0D108BD9-81ED-4DB2-BD59-A6C34878D82A}">
                    <a16:rowId xmlns:a16="http://schemas.microsoft.com/office/drawing/2014/main" val="2955745360"/>
                  </a:ext>
                </a:extLst>
              </a:tr>
              <a:tr h="3047535">
                <a:tc>
                  <a:txBody>
                    <a:bodyPr/>
                    <a:lstStyle/>
                    <a:p>
                      <a:pPr algn="just">
                        <a:lnSpc>
                          <a:spcPct val="107000"/>
                        </a:lnSpc>
                        <a:spcAft>
                          <a:spcPts val="0"/>
                        </a:spcAft>
                      </a:pPr>
                      <a:r>
                        <a:rPr lang="en-US" sz="1500" kern="100" dirty="0">
                          <a:effectLst/>
                          <a:latin typeface="Cambria" panose="02040503050406030204" pitchFamily="18" charset="0"/>
                          <a:ea typeface="Cambria" panose="02040503050406030204" pitchFamily="18" charset="0"/>
                        </a:rPr>
                        <a:t>                     precision    recall  f1-score   support</a:t>
                      </a:r>
                      <a:endParaRPr lang="fr-FR" sz="1500" kern="100" dirty="0">
                        <a:effectLst/>
                        <a:latin typeface="Cambria" panose="02040503050406030204" pitchFamily="18" charset="0"/>
                        <a:ea typeface="Cambria" panose="02040503050406030204" pitchFamily="18" charset="0"/>
                      </a:endParaRPr>
                    </a:p>
                    <a:p>
                      <a:pPr>
                        <a:lnSpc>
                          <a:spcPct val="107000"/>
                        </a:lnSpc>
                        <a:spcAft>
                          <a:spcPts val="0"/>
                        </a:spcAft>
                      </a:pPr>
                      <a:r>
                        <a:rPr lang="en-US" sz="1500" kern="100" dirty="0">
                          <a:effectLst/>
                          <a:latin typeface="Cambria" panose="02040503050406030204" pitchFamily="18" charset="0"/>
                          <a:ea typeface="Cambria" panose="02040503050406030204" pitchFamily="18" charset="0"/>
                        </a:rPr>
                        <a:t> </a:t>
                      </a:r>
                      <a:endParaRPr lang="fr-FR" sz="1500" kern="100" dirty="0">
                        <a:effectLst/>
                        <a:latin typeface="Cambria" panose="02040503050406030204" pitchFamily="18" charset="0"/>
                        <a:ea typeface="Cambria" panose="02040503050406030204" pitchFamily="18" charset="0"/>
                      </a:endParaRPr>
                    </a:p>
                    <a:p>
                      <a:pPr>
                        <a:lnSpc>
                          <a:spcPct val="107000"/>
                        </a:lnSpc>
                        <a:spcAft>
                          <a:spcPts val="0"/>
                        </a:spcAft>
                      </a:pPr>
                      <a:r>
                        <a:rPr lang="en-US" sz="1500" kern="100" baseline="0" dirty="0">
                          <a:effectLst/>
                          <a:latin typeface="Cambria" panose="02040503050406030204" pitchFamily="18" charset="0"/>
                          <a:ea typeface="Cambria" panose="02040503050406030204" pitchFamily="18" charset="0"/>
                        </a:rPr>
                        <a:t>              </a:t>
                      </a:r>
                      <a:r>
                        <a:rPr lang="en-US" sz="1500" kern="100" dirty="0">
                          <a:effectLst/>
                          <a:latin typeface="Cambria" panose="02040503050406030204" pitchFamily="18" charset="0"/>
                          <a:ea typeface="Cambria" panose="02040503050406030204" pitchFamily="18" charset="0"/>
                        </a:rPr>
                        <a:t>0           0.59         0.69      0.64              90</a:t>
                      </a:r>
                      <a:endParaRPr lang="fr-FR" sz="1500" kern="100" dirty="0">
                        <a:effectLst/>
                        <a:latin typeface="Cambria" panose="02040503050406030204" pitchFamily="18" charset="0"/>
                        <a:ea typeface="Cambria" panose="02040503050406030204" pitchFamily="18" charset="0"/>
                      </a:endParaRPr>
                    </a:p>
                    <a:p>
                      <a:pPr>
                        <a:lnSpc>
                          <a:spcPct val="107000"/>
                        </a:lnSpc>
                        <a:spcAft>
                          <a:spcPts val="0"/>
                        </a:spcAft>
                      </a:pPr>
                      <a:r>
                        <a:rPr lang="en-US" sz="1500" kern="100" dirty="0">
                          <a:effectLst/>
                          <a:latin typeface="Cambria" panose="02040503050406030204" pitchFamily="18" charset="0"/>
                          <a:ea typeface="Cambria" panose="02040503050406030204" pitchFamily="18" charset="0"/>
                        </a:rPr>
                        <a:t>  </a:t>
                      </a:r>
                      <a:r>
                        <a:rPr lang="en-US" sz="1500" kern="100" baseline="0" dirty="0">
                          <a:effectLst/>
                          <a:latin typeface="Cambria" panose="02040503050406030204" pitchFamily="18" charset="0"/>
                          <a:ea typeface="Cambria" panose="02040503050406030204" pitchFamily="18" charset="0"/>
                        </a:rPr>
                        <a:t> </a:t>
                      </a:r>
                      <a:r>
                        <a:rPr lang="en-US" sz="1500" kern="100" dirty="0">
                          <a:effectLst/>
                          <a:latin typeface="Cambria" panose="02040503050406030204" pitchFamily="18" charset="0"/>
                          <a:ea typeface="Cambria" panose="02040503050406030204" pitchFamily="18" charset="0"/>
                        </a:rPr>
                        <a:t>           1           0.79         0.71      0.75              112</a:t>
                      </a:r>
                      <a:endParaRPr lang="fr-FR" sz="1500" kern="100" dirty="0">
                        <a:effectLst/>
                        <a:latin typeface="Cambria" panose="02040503050406030204" pitchFamily="18" charset="0"/>
                        <a:ea typeface="Cambria" panose="02040503050406030204" pitchFamily="18" charset="0"/>
                      </a:endParaRPr>
                    </a:p>
                    <a:p>
                      <a:pPr>
                        <a:lnSpc>
                          <a:spcPct val="107000"/>
                        </a:lnSpc>
                        <a:spcAft>
                          <a:spcPts val="0"/>
                        </a:spcAft>
                      </a:pPr>
                      <a:r>
                        <a:rPr lang="en-US" sz="1500" kern="100" baseline="0" dirty="0">
                          <a:effectLst/>
                          <a:latin typeface="Cambria" panose="02040503050406030204" pitchFamily="18" charset="0"/>
                          <a:ea typeface="Cambria" panose="02040503050406030204" pitchFamily="18" charset="0"/>
                        </a:rPr>
                        <a:t>              </a:t>
                      </a:r>
                      <a:r>
                        <a:rPr lang="en-US" sz="1500" kern="100" dirty="0">
                          <a:effectLst/>
                          <a:latin typeface="Cambria" panose="02040503050406030204" pitchFamily="18" charset="0"/>
                          <a:ea typeface="Cambria" panose="02040503050406030204" pitchFamily="18" charset="0"/>
                        </a:rPr>
                        <a:t>2           0.77         0.67      0.71              108</a:t>
                      </a:r>
                      <a:endParaRPr lang="fr-FR" sz="1500" kern="100" dirty="0">
                        <a:effectLst/>
                        <a:latin typeface="Cambria" panose="02040503050406030204" pitchFamily="18" charset="0"/>
                        <a:ea typeface="Cambria" panose="02040503050406030204" pitchFamily="18" charset="0"/>
                      </a:endParaRPr>
                    </a:p>
                    <a:p>
                      <a:pPr>
                        <a:lnSpc>
                          <a:spcPct val="107000"/>
                        </a:lnSpc>
                        <a:spcAft>
                          <a:spcPts val="0"/>
                        </a:spcAft>
                      </a:pPr>
                      <a:r>
                        <a:rPr lang="en-US" sz="1500" kern="100" baseline="0" dirty="0">
                          <a:effectLst/>
                          <a:latin typeface="Cambria" panose="02040503050406030204" pitchFamily="18" charset="0"/>
                          <a:ea typeface="Cambria" panose="02040503050406030204" pitchFamily="18" charset="0"/>
                        </a:rPr>
                        <a:t>              </a:t>
                      </a:r>
                      <a:r>
                        <a:rPr lang="en-US" sz="1500" kern="100" dirty="0">
                          <a:effectLst/>
                          <a:latin typeface="Cambria" panose="02040503050406030204" pitchFamily="18" charset="0"/>
                          <a:ea typeface="Cambria" panose="02040503050406030204" pitchFamily="18" charset="0"/>
                        </a:rPr>
                        <a:t>3           0.77         0.82      0.79            </a:t>
                      </a:r>
                      <a:r>
                        <a:rPr lang="en-US" sz="1500" kern="100" baseline="0" dirty="0">
                          <a:effectLst/>
                          <a:latin typeface="Cambria" panose="02040503050406030204" pitchFamily="18" charset="0"/>
                          <a:ea typeface="Cambria" panose="02040503050406030204" pitchFamily="18" charset="0"/>
                        </a:rPr>
                        <a:t> </a:t>
                      </a:r>
                      <a:r>
                        <a:rPr lang="en-US" sz="1500" kern="100" dirty="0">
                          <a:effectLst/>
                          <a:latin typeface="Cambria" panose="02040503050406030204" pitchFamily="18" charset="0"/>
                          <a:ea typeface="Cambria" panose="02040503050406030204" pitchFamily="18" charset="0"/>
                        </a:rPr>
                        <a:t>  65</a:t>
                      </a:r>
                      <a:endParaRPr lang="fr-FR" sz="1500" kern="100" dirty="0">
                        <a:effectLst/>
                        <a:latin typeface="Cambria" panose="02040503050406030204" pitchFamily="18" charset="0"/>
                        <a:ea typeface="Cambria" panose="02040503050406030204" pitchFamily="18" charset="0"/>
                      </a:endParaRPr>
                    </a:p>
                    <a:p>
                      <a:pPr>
                        <a:lnSpc>
                          <a:spcPct val="107000"/>
                        </a:lnSpc>
                        <a:spcAft>
                          <a:spcPts val="0"/>
                        </a:spcAft>
                      </a:pPr>
                      <a:r>
                        <a:rPr lang="en-US" sz="1500" kern="100" baseline="0" dirty="0">
                          <a:effectLst/>
                          <a:latin typeface="Cambria" panose="02040503050406030204" pitchFamily="18" charset="0"/>
                          <a:ea typeface="Cambria" panose="02040503050406030204" pitchFamily="18" charset="0"/>
                        </a:rPr>
                        <a:t>              </a:t>
                      </a:r>
                      <a:r>
                        <a:rPr lang="en-US" sz="1500" kern="100" dirty="0">
                          <a:effectLst/>
                          <a:latin typeface="Cambria" panose="02040503050406030204" pitchFamily="18" charset="0"/>
                          <a:ea typeface="Cambria" panose="02040503050406030204" pitchFamily="18" charset="0"/>
                        </a:rPr>
                        <a:t>4           0.98         0.94      0.96               53</a:t>
                      </a:r>
                      <a:endParaRPr lang="fr-FR" sz="1500" kern="100" dirty="0">
                        <a:effectLst/>
                        <a:latin typeface="Cambria" panose="02040503050406030204" pitchFamily="18" charset="0"/>
                        <a:ea typeface="Cambria" panose="02040503050406030204" pitchFamily="18" charset="0"/>
                      </a:endParaRPr>
                    </a:p>
                    <a:p>
                      <a:pPr>
                        <a:lnSpc>
                          <a:spcPct val="107000"/>
                        </a:lnSpc>
                        <a:spcAft>
                          <a:spcPts val="0"/>
                        </a:spcAft>
                      </a:pPr>
                      <a:r>
                        <a:rPr lang="en-US" sz="1500" kern="100" baseline="0" dirty="0">
                          <a:effectLst/>
                          <a:latin typeface="Cambria" panose="02040503050406030204" pitchFamily="18" charset="0"/>
                          <a:ea typeface="Cambria" panose="02040503050406030204" pitchFamily="18" charset="0"/>
                        </a:rPr>
                        <a:t>              </a:t>
                      </a:r>
                      <a:r>
                        <a:rPr lang="en-US" sz="1500" kern="100" dirty="0">
                          <a:effectLst/>
                          <a:latin typeface="Cambria" panose="02040503050406030204" pitchFamily="18" charset="0"/>
                          <a:ea typeface="Cambria" panose="02040503050406030204" pitchFamily="18" charset="0"/>
                        </a:rPr>
                        <a:t>5           0.70         0.86      0.77               37</a:t>
                      </a:r>
                      <a:endParaRPr lang="fr-FR" sz="1500" kern="100" dirty="0">
                        <a:effectLst/>
                        <a:latin typeface="Cambria" panose="02040503050406030204" pitchFamily="18" charset="0"/>
                        <a:ea typeface="Cambria" panose="02040503050406030204" pitchFamily="18" charset="0"/>
                      </a:endParaRPr>
                    </a:p>
                    <a:p>
                      <a:pPr>
                        <a:lnSpc>
                          <a:spcPct val="107000"/>
                        </a:lnSpc>
                        <a:spcAft>
                          <a:spcPts val="0"/>
                        </a:spcAft>
                      </a:pPr>
                      <a:r>
                        <a:rPr lang="en-US" sz="1500" kern="100" dirty="0">
                          <a:effectLst/>
                          <a:latin typeface="Cambria" panose="02040503050406030204" pitchFamily="18" charset="0"/>
                          <a:ea typeface="Cambria" panose="02040503050406030204" pitchFamily="18" charset="0"/>
                        </a:rPr>
                        <a:t> </a:t>
                      </a:r>
                      <a:endParaRPr lang="fr-FR" sz="1500" kern="100" dirty="0">
                        <a:effectLst/>
                        <a:latin typeface="Cambria" panose="02040503050406030204" pitchFamily="18" charset="0"/>
                        <a:ea typeface="Cambria" panose="02040503050406030204" pitchFamily="18" charset="0"/>
                      </a:endParaRPr>
                    </a:p>
                    <a:p>
                      <a:pPr>
                        <a:lnSpc>
                          <a:spcPct val="107000"/>
                        </a:lnSpc>
                        <a:spcAft>
                          <a:spcPts val="0"/>
                        </a:spcAft>
                      </a:pPr>
                      <a:r>
                        <a:rPr lang="en-US" sz="1500" kern="100" dirty="0">
                          <a:effectLst/>
                          <a:latin typeface="Cambria" panose="02040503050406030204" pitchFamily="18" charset="0"/>
                          <a:ea typeface="Cambria" panose="02040503050406030204" pitchFamily="18" charset="0"/>
                        </a:rPr>
                        <a:t>         accuracy                                 </a:t>
                      </a:r>
                      <a:r>
                        <a:rPr lang="en-US" sz="1500" kern="100" baseline="0" dirty="0">
                          <a:effectLst/>
                          <a:latin typeface="Cambria" panose="02040503050406030204" pitchFamily="18" charset="0"/>
                          <a:ea typeface="Cambria" panose="02040503050406030204" pitchFamily="18" charset="0"/>
                        </a:rPr>
                        <a:t> </a:t>
                      </a:r>
                      <a:r>
                        <a:rPr lang="en-US" sz="1500" kern="100" dirty="0">
                          <a:effectLst/>
                          <a:latin typeface="Cambria" panose="02040503050406030204" pitchFamily="18" charset="0"/>
                          <a:ea typeface="Cambria" panose="02040503050406030204" pitchFamily="18" charset="0"/>
                        </a:rPr>
                        <a:t>       0.75       465</a:t>
                      </a:r>
                      <a:endParaRPr lang="fr-FR" sz="1500" kern="100" dirty="0">
                        <a:effectLst/>
                        <a:latin typeface="Cambria" panose="02040503050406030204" pitchFamily="18" charset="0"/>
                        <a:ea typeface="Cambria" panose="02040503050406030204" pitchFamily="18" charset="0"/>
                      </a:endParaRPr>
                    </a:p>
                    <a:p>
                      <a:pPr>
                        <a:lnSpc>
                          <a:spcPct val="107000"/>
                        </a:lnSpc>
                        <a:spcAft>
                          <a:spcPts val="0"/>
                        </a:spcAft>
                      </a:pPr>
                      <a:r>
                        <a:rPr lang="en-US" sz="1500" kern="100" dirty="0">
                          <a:effectLst/>
                          <a:latin typeface="Cambria" panose="02040503050406030204" pitchFamily="18" charset="0"/>
                          <a:ea typeface="Cambria" panose="02040503050406030204" pitchFamily="18" charset="0"/>
                        </a:rPr>
                        <a:t>      macro </a:t>
                      </a:r>
                      <a:r>
                        <a:rPr lang="en-US" sz="1500" kern="100" dirty="0" err="1">
                          <a:effectLst/>
                          <a:latin typeface="Cambria" panose="02040503050406030204" pitchFamily="18" charset="0"/>
                          <a:ea typeface="Cambria" panose="02040503050406030204" pitchFamily="18" charset="0"/>
                        </a:rPr>
                        <a:t>avg</a:t>
                      </a:r>
                      <a:r>
                        <a:rPr lang="en-US" sz="1500" kern="100" dirty="0">
                          <a:effectLst/>
                          <a:latin typeface="Cambria" panose="02040503050406030204" pitchFamily="18" charset="0"/>
                          <a:ea typeface="Cambria" panose="02040503050406030204" pitchFamily="18" charset="0"/>
                        </a:rPr>
                        <a:t>            0.77      0.78      0.77       465</a:t>
                      </a:r>
                      <a:endParaRPr lang="fr-FR" sz="1500" kern="100" dirty="0">
                        <a:effectLst/>
                        <a:latin typeface="Cambria" panose="02040503050406030204" pitchFamily="18" charset="0"/>
                        <a:ea typeface="Cambria" panose="02040503050406030204" pitchFamily="18" charset="0"/>
                      </a:endParaRPr>
                    </a:p>
                    <a:p>
                      <a:pPr>
                        <a:lnSpc>
                          <a:spcPct val="107000"/>
                        </a:lnSpc>
                        <a:spcAft>
                          <a:spcPts val="0"/>
                        </a:spcAft>
                      </a:pPr>
                      <a:r>
                        <a:rPr lang="en-US" sz="1500" kern="100" dirty="0">
                          <a:effectLst/>
                          <a:latin typeface="Cambria" panose="02040503050406030204" pitchFamily="18" charset="0"/>
                          <a:ea typeface="Cambria" panose="02040503050406030204" pitchFamily="18" charset="0"/>
                        </a:rPr>
                        <a:t>weighted </a:t>
                      </a:r>
                      <a:r>
                        <a:rPr lang="en-US" sz="1500" kern="100" dirty="0" err="1">
                          <a:effectLst/>
                          <a:latin typeface="Cambria" panose="02040503050406030204" pitchFamily="18" charset="0"/>
                          <a:ea typeface="Cambria" panose="02040503050406030204" pitchFamily="18" charset="0"/>
                        </a:rPr>
                        <a:t>avg</a:t>
                      </a:r>
                      <a:r>
                        <a:rPr lang="en-US" sz="1500" kern="100" dirty="0">
                          <a:effectLst/>
                          <a:latin typeface="Cambria" panose="02040503050406030204" pitchFamily="18" charset="0"/>
                          <a:ea typeface="Cambria" panose="02040503050406030204" pitchFamily="18" charset="0"/>
                        </a:rPr>
                        <a:t>             0.76      0.75      0.75       465</a:t>
                      </a:r>
                      <a:endParaRPr lang="fr-FR" sz="1500" kern="100" dirty="0">
                        <a:effectLst/>
                        <a:latin typeface="Cambria" panose="02040503050406030204" pitchFamily="18" charset="0"/>
                        <a:ea typeface="Cambria" panose="02040503050406030204" pitchFamily="18" charset="0"/>
                      </a:endParaRPr>
                    </a:p>
                    <a:p>
                      <a:pPr>
                        <a:lnSpc>
                          <a:spcPct val="107000"/>
                        </a:lnSpc>
                        <a:spcAft>
                          <a:spcPts val="0"/>
                        </a:spcAft>
                      </a:pPr>
                      <a:r>
                        <a:rPr lang="en-US" sz="1500" kern="100" dirty="0">
                          <a:effectLst/>
                          <a:latin typeface="Cambria" panose="02040503050406030204" pitchFamily="18" charset="0"/>
                          <a:ea typeface="Cambria" panose="02040503050406030204" pitchFamily="18" charset="0"/>
                        </a:rPr>
                        <a:t> </a:t>
                      </a:r>
                      <a:endParaRPr lang="fr-FR" sz="2000" b="1" kern="100" dirty="0">
                        <a:effectLst/>
                        <a:latin typeface="Cambria" panose="02040503050406030204" pitchFamily="18" charset="0"/>
                        <a:ea typeface="Cambria" panose="02040503050406030204" pitchFamily="18" charset="0"/>
                      </a:endParaRPr>
                    </a:p>
                    <a:p>
                      <a:pPr>
                        <a:lnSpc>
                          <a:spcPct val="107000"/>
                        </a:lnSpc>
                        <a:spcAft>
                          <a:spcPts val="0"/>
                        </a:spcAft>
                      </a:pPr>
                      <a:r>
                        <a:rPr lang="en-US" sz="2000" b="1" kern="100" dirty="0">
                          <a:effectLst/>
                          <a:latin typeface="Cambria" panose="02040503050406030204" pitchFamily="18" charset="0"/>
                          <a:ea typeface="Cambria" panose="02040503050406030204" pitchFamily="18" charset="0"/>
                        </a:rPr>
                        <a:t>accuracy Score is</a:t>
                      </a:r>
                      <a:r>
                        <a:rPr lang="en-US" sz="2000" b="1" kern="100" dirty="0">
                          <a:solidFill>
                            <a:srgbClr val="FF0000"/>
                          </a:solidFill>
                          <a:effectLst/>
                          <a:latin typeface="Cambria" panose="02040503050406030204" pitchFamily="18" charset="0"/>
                          <a:ea typeface="Cambria" panose="02040503050406030204" pitchFamily="18" charset="0"/>
                        </a:rPr>
                        <a:t> 74.84%</a:t>
                      </a:r>
                      <a:endParaRPr lang="fr-FR" sz="2000" b="1" kern="100" dirty="0">
                        <a:solidFill>
                          <a:srgbClr val="FF0000"/>
                        </a:solidFill>
                        <a:effectLst/>
                        <a:latin typeface="Cambria" panose="02040503050406030204" pitchFamily="18" charset="0"/>
                        <a:ea typeface="Cambria" panose="02040503050406030204" pitchFamily="18" charset="0"/>
                        <a:cs typeface="Liberation Mono"/>
                      </a:endParaRPr>
                    </a:p>
                  </a:txBody>
                  <a:tcPr marL="34925" marR="34925" marT="34925" marB="34925"/>
                </a:tc>
                <a:extLst>
                  <a:ext uri="{0D108BD9-81ED-4DB2-BD59-A6C34878D82A}">
                    <a16:rowId xmlns:a16="http://schemas.microsoft.com/office/drawing/2014/main" val="3735518400"/>
                  </a:ext>
                </a:extLst>
              </a:tr>
            </a:tbl>
          </a:graphicData>
        </a:graphic>
      </p:graphicFrame>
      <p:graphicFrame>
        <p:nvGraphicFramePr>
          <p:cNvPr id="11" name="Tableau 10"/>
          <p:cNvGraphicFramePr>
            <a:graphicFrameLocks noGrp="1"/>
          </p:cNvGraphicFramePr>
          <p:nvPr>
            <p:extLst>
              <p:ext uri="{D42A27DB-BD31-4B8C-83A1-F6EECF244321}">
                <p14:modId xmlns:p14="http://schemas.microsoft.com/office/powerpoint/2010/main" val="665023841"/>
              </p:ext>
            </p:extLst>
          </p:nvPr>
        </p:nvGraphicFramePr>
        <p:xfrm>
          <a:off x="6322423" y="2350895"/>
          <a:ext cx="4832940" cy="3848735"/>
        </p:xfrm>
        <a:graphic>
          <a:graphicData uri="http://schemas.openxmlformats.org/drawingml/2006/table">
            <a:tbl>
              <a:tblPr>
                <a:tableStyleId>{5C22544A-7EE6-4342-B048-85BDC9FD1C3A}</a:tableStyleId>
              </a:tblPr>
              <a:tblGrid>
                <a:gridCol w="4832940">
                  <a:extLst>
                    <a:ext uri="{9D8B030D-6E8A-4147-A177-3AD203B41FA5}">
                      <a16:colId xmlns:a16="http://schemas.microsoft.com/office/drawing/2014/main" val="2369735539"/>
                    </a:ext>
                  </a:extLst>
                </a:gridCol>
              </a:tblGrid>
              <a:tr h="264853">
                <a:tc>
                  <a:txBody>
                    <a:bodyPr/>
                    <a:lstStyle/>
                    <a:p>
                      <a:pPr algn="ctr">
                        <a:lnSpc>
                          <a:spcPct val="107000"/>
                        </a:lnSpc>
                        <a:spcAft>
                          <a:spcPts val="0"/>
                        </a:spcAft>
                      </a:pPr>
                      <a:r>
                        <a:rPr lang="fr-FR" sz="1500" kern="100">
                          <a:effectLst/>
                          <a:latin typeface="Cambria" panose="02040503050406030204" pitchFamily="18" charset="0"/>
                          <a:ea typeface="Cambria" panose="02040503050406030204" pitchFamily="18" charset="0"/>
                        </a:rPr>
                        <a:t>Pondération T2w</a:t>
                      </a:r>
                      <a:endParaRPr lang="fr-FR" sz="1500" kern="100">
                        <a:effectLst/>
                        <a:latin typeface="Cambria" panose="02040503050406030204" pitchFamily="18" charset="0"/>
                        <a:ea typeface="Cambria" panose="02040503050406030204" pitchFamily="18" charset="0"/>
                        <a:cs typeface="Lohit Devanagari"/>
                      </a:endParaRPr>
                    </a:p>
                  </a:txBody>
                  <a:tcPr marL="34925" marR="34925" marT="34925" marB="34925"/>
                </a:tc>
                <a:extLst>
                  <a:ext uri="{0D108BD9-81ED-4DB2-BD59-A6C34878D82A}">
                    <a16:rowId xmlns:a16="http://schemas.microsoft.com/office/drawing/2014/main" val="1092143603"/>
                  </a:ext>
                </a:extLst>
              </a:tr>
              <a:tr h="3171097">
                <a:tc>
                  <a:txBody>
                    <a:bodyPr/>
                    <a:lstStyle/>
                    <a:p>
                      <a:pPr algn="just">
                        <a:lnSpc>
                          <a:spcPct val="107000"/>
                        </a:lnSpc>
                        <a:spcAft>
                          <a:spcPts val="0"/>
                        </a:spcAft>
                      </a:pPr>
                      <a:r>
                        <a:rPr lang="en-US" sz="1500" kern="100" dirty="0">
                          <a:effectLst/>
                          <a:latin typeface="Cambria" panose="02040503050406030204" pitchFamily="18" charset="0"/>
                          <a:ea typeface="Cambria" panose="02040503050406030204" pitchFamily="18" charset="0"/>
                        </a:rPr>
                        <a:t>                            precision   recall  f1-score   support</a:t>
                      </a:r>
                      <a:endParaRPr lang="fr-FR" sz="1500" kern="100" dirty="0">
                        <a:effectLst/>
                        <a:latin typeface="Cambria" panose="02040503050406030204" pitchFamily="18" charset="0"/>
                        <a:ea typeface="Cambria" panose="02040503050406030204" pitchFamily="18" charset="0"/>
                      </a:endParaRPr>
                    </a:p>
                    <a:p>
                      <a:pPr>
                        <a:lnSpc>
                          <a:spcPct val="107000"/>
                        </a:lnSpc>
                        <a:spcAft>
                          <a:spcPts val="0"/>
                        </a:spcAft>
                      </a:pPr>
                      <a:r>
                        <a:rPr lang="en-US" sz="1500" kern="100" dirty="0">
                          <a:effectLst/>
                          <a:latin typeface="Cambria" panose="02040503050406030204" pitchFamily="18" charset="0"/>
                          <a:ea typeface="Cambria" panose="02040503050406030204" pitchFamily="18" charset="0"/>
                        </a:rPr>
                        <a:t> </a:t>
                      </a:r>
                      <a:endParaRPr lang="fr-FR" sz="1500" kern="100" dirty="0">
                        <a:effectLst/>
                        <a:latin typeface="Cambria" panose="02040503050406030204" pitchFamily="18" charset="0"/>
                        <a:ea typeface="Cambria" panose="02040503050406030204" pitchFamily="18" charset="0"/>
                      </a:endParaRPr>
                    </a:p>
                    <a:p>
                      <a:pPr>
                        <a:lnSpc>
                          <a:spcPct val="107000"/>
                        </a:lnSpc>
                        <a:spcAft>
                          <a:spcPts val="0"/>
                        </a:spcAft>
                      </a:pPr>
                      <a:r>
                        <a:rPr lang="en-US" sz="1500" kern="100" dirty="0">
                          <a:effectLst/>
                          <a:latin typeface="Cambria" panose="02040503050406030204" pitchFamily="18" charset="0"/>
                          <a:ea typeface="Cambria" panose="02040503050406030204" pitchFamily="18" charset="0"/>
                        </a:rPr>
                        <a:t>                        0       0.70         0.70      0.70         104</a:t>
                      </a:r>
                      <a:endParaRPr lang="fr-FR" sz="1500" kern="100" dirty="0">
                        <a:effectLst/>
                        <a:latin typeface="Cambria" panose="02040503050406030204" pitchFamily="18" charset="0"/>
                        <a:ea typeface="Cambria" panose="02040503050406030204" pitchFamily="18" charset="0"/>
                      </a:endParaRPr>
                    </a:p>
                    <a:p>
                      <a:pPr>
                        <a:lnSpc>
                          <a:spcPct val="107000"/>
                        </a:lnSpc>
                        <a:spcAft>
                          <a:spcPts val="0"/>
                        </a:spcAft>
                      </a:pPr>
                      <a:r>
                        <a:rPr lang="en-US" sz="1500" kern="100" dirty="0">
                          <a:effectLst/>
                          <a:latin typeface="Cambria" panose="02040503050406030204" pitchFamily="18" charset="0"/>
                          <a:ea typeface="Cambria" panose="02040503050406030204" pitchFamily="18" charset="0"/>
                        </a:rPr>
                        <a:t>                        1       0.65         0.72      0.68          86</a:t>
                      </a:r>
                      <a:endParaRPr lang="fr-FR" sz="1500" kern="100" dirty="0">
                        <a:effectLst/>
                        <a:latin typeface="Cambria" panose="02040503050406030204" pitchFamily="18" charset="0"/>
                        <a:ea typeface="Cambria" panose="02040503050406030204" pitchFamily="18" charset="0"/>
                      </a:endParaRPr>
                    </a:p>
                    <a:p>
                      <a:pPr>
                        <a:lnSpc>
                          <a:spcPct val="107000"/>
                        </a:lnSpc>
                        <a:spcAft>
                          <a:spcPts val="0"/>
                        </a:spcAft>
                      </a:pPr>
                      <a:r>
                        <a:rPr lang="en-US" sz="1500" kern="100" dirty="0">
                          <a:effectLst/>
                          <a:latin typeface="Cambria" panose="02040503050406030204" pitchFamily="18" charset="0"/>
                          <a:ea typeface="Cambria" panose="02040503050406030204" pitchFamily="18" charset="0"/>
                        </a:rPr>
                        <a:t>                        2       0.78         0.82      0.80          114</a:t>
                      </a:r>
                      <a:endParaRPr lang="fr-FR" sz="1500" kern="100" dirty="0">
                        <a:effectLst/>
                        <a:latin typeface="Cambria" panose="02040503050406030204" pitchFamily="18" charset="0"/>
                        <a:ea typeface="Cambria" panose="02040503050406030204" pitchFamily="18" charset="0"/>
                      </a:endParaRPr>
                    </a:p>
                    <a:p>
                      <a:pPr>
                        <a:lnSpc>
                          <a:spcPct val="107000"/>
                        </a:lnSpc>
                        <a:spcAft>
                          <a:spcPts val="0"/>
                        </a:spcAft>
                      </a:pPr>
                      <a:r>
                        <a:rPr lang="en-US" sz="1500" kern="100" dirty="0">
                          <a:effectLst/>
                          <a:latin typeface="Cambria" panose="02040503050406030204" pitchFamily="18" charset="0"/>
                          <a:ea typeface="Cambria" panose="02040503050406030204" pitchFamily="18" charset="0"/>
                        </a:rPr>
                        <a:t>                        3       0.86         0.84      0.85          121</a:t>
                      </a:r>
                      <a:endParaRPr lang="fr-FR" sz="1500" kern="100" dirty="0">
                        <a:effectLst/>
                        <a:latin typeface="Cambria" panose="02040503050406030204" pitchFamily="18" charset="0"/>
                        <a:ea typeface="Cambria" panose="02040503050406030204" pitchFamily="18" charset="0"/>
                      </a:endParaRPr>
                    </a:p>
                    <a:p>
                      <a:pPr>
                        <a:lnSpc>
                          <a:spcPct val="107000"/>
                        </a:lnSpc>
                        <a:spcAft>
                          <a:spcPts val="0"/>
                        </a:spcAft>
                      </a:pPr>
                      <a:r>
                        <a:rPr lang="en-US" sz="1500" kern="100" dirty="0">
                          <a:effectLst/>
                          <a:latin typeface="Cambria" panose="02040503050406030204" pitchFamily="18" charset="0"/>
                          <a:ea typeface="Cambria" panose="02040503050406030204" pitchFamily="18" charset="0"/>
                        </a:rPr>
                        <a:t>                         4       0.98         0.94      0.96         109</a:t>
                      </a:r>
                      <a:endParaRPr lang="fr-FR" sz="1500" kern="100" dirty="0">
                        <a:effectLst/>
                        <a:latin typeface="Cambria" panose="02040503050406030204" pitchFamily="18" charset="0"/>
                        <a:ea typeface="Cambria" panose="02040503050406030204" pitchFamily="18" charset="0"/>
                      </a:endParaRPr>
                    </a:p>
                    <a:p>
                      <a:pPr>
                        <a:lnSpc>
                          <a:spcPct val="107000"/>
                        </a:lnSpc>
                        <a:spcAft>
                          <a:spcPts val="0"/>
                        </a:spcAft>
                      </a:pPr>
                      <a:r>
                        <a:rPr lang="en-US" sz="1500" kern="100" dirty="0">
                          <a:effectLst/>
                          <a:latin typeface="Cambria" panose="02040503050406030204" pitchFamily="18" charset="0"/>
                          <a:ea typeface="Cambria" panose="02040503050406030204" pitchFamily="18" charset="0"/>
                        </a:rPr>
                        <a:t>                         5       0.95         0.87      0.91         114</a:t>
                      </a:r>
                      <a:endParaRPr lang="fr-FR" sz="1500" kern="100" dirty="0">
                        <a:effectLst/>
                        <a:latin typeface="Cambria" panose="02040503050406030204" pitchFamily="18" charset="0"/>
                        <a:ea typeface="Cambria" panose="02040503050406030204" pitchFamily="18" charset="0"/>
                      </a:endParaRPr>
                    </a:p>
                    <a:p>
                      <a:pPr>
                        <a:lnSpc>
                          <a:spcPct val="107000"/>
                        </a:lnSpc>
                        <a:spcAft>
                          <a:spcPts val="0"/>
                        </a:spcAft>
                      </a:pPr>
                      <a:r>
                        <a:rPr lang="en-US" sz="1500" kern="100" dirty="0">
                          <a:effectLst/>
                          <a:latin typeface="Cambria" panose="02040503050406030204" pitchFamily="18" charset="0"/>
                          <a:ea typeface="Cambria" panose="02040503050406030204" pitchFamily="18" charset="0"/>
                        </a:rPr>
                        <a:t> </a:t>
                      </a:r>
                      <a:endParaRPr lang="fr-FR" sz="1500" kern="100" dirty="0">
                        <a:effectLst/>
                        <a:latin typeface="Cambria" panose="02040503050406030204" pitchFamily="18" charset="0"/>
                        <a:ea typeface="Cambria" panose="02040503050406030204" pitchFamily="18" charset="0"/>
                      </a:endParaRPr>
                    </a:p>
                    <a:p>
                      <a:pPr>
                        <a:lnSpc>
                          <a:spcPct val="107000"/>
                        </a:lnSpc>
                        <a:spcAft>
                          <a:spcPts val="0"/>
                        </a:spcAft>
                      </a:pPr>
                      <a:r>
                        <a:rPr lang="en-US" sz="1500" kern="100" dirty="0">
                          <a:effectLst/>
                          <a:latin typeface="Cambria" panose="02040503050406030204" pitchFamily="18" charset="0"/>
                          <a:ea typeface="Cambria" panose="02040503050406030204" pitchFamily="18" charset="0"/>
                        </a:rPr>
                        <a:t>         accuracy                                           0.82        648</a:t>
                      </a:r>
                      <a:endParaRPr lang="fr-FR" sz="1500" kern="100" dirty="0">
                        <a:effectLst/>
                        <a:latin typeface="Cambria" panose="02040503050406030204" pitchFamily="18" charset="0"/>
                        <a:ea typeface="Cambria" panose="02040503050406030204" pitchFamily="18" charset="0"/>
                      </a:endParaRPr>
                    </a:p>
                    <a:p>
                      <a:pPr>
                        <a:lnSpc>
                          <a:spcPct val="107000"/>
                        </a:lnSpc>
                        <a:spcAft>
                          <a:spcPts val="0"/>
                        </a:spcAft>
                      </a:pPr>
                      <a:r>
                        <a:rPr lang="en-US" sz="1500" kern="100" dirty="0">
                          <a:effectLst/>
                          <a:latin typeface="Cambria" panose="02040503050406030204" pitchFamily="18" charset="0"/>
                          <a:ea typeface="Cambria" panose="02040503050406030204" pitchFamily="18" charset="0"/>
                        </a:rPr>
                        <a:t>      macro </a:t>
                      </a:r>
                      <a:r>
                        <a:rPr lang="en-US" sz="1500" kern="100" dirty="0" err="1">
                          <a:effectLst/>
                          <a:latin typeface="Cambria" panose="02040503050406030204" pitchFamily="18" charset="0"/>
                          <a:ea typeface="Cambria" panose="02040503050406030204" pitchFamily="18" charset="0"/>
                        </a:rPr>
                        <a:t>avg</a:t>
                      </a:r>
                      <a:r>
                        <a:rPr lang="en-US" sz="1500" kern="100" dirty="0">
                          <a:effectLst/>
                          <a:latin typeface="Cambria" panose="02040503050406030204" pitchFamily="18" charset="0"/>
                          <a:ea typeface="Cambria" panose="02040503050406030204" pitchFamily="18" charset="0"/>
                        </a:rPr>
                        <a:t>                              0.82      0.82       0.82       </a:t>
                      </a:r>
                      <a:endParaRPr lang="fr-FR" sz="1500" kern="100" dirty="0">
                        <a:effectLst/>
                        <a:latin typeface="Cambria" panose="02040503050406030204" pitchFamily="18" charset="0"/>
                        <a:ea typeface="Cambria" panose="02040503050406030204" pitchFamily="18" charset="0"/>
                      </a:endParaRPr>
                    </a:p>
                    <a:p>
                      <a:pPr>
                        <a:lnSpc>
                          <a:spcPct val="107000"/>
                        </a:lnSpc>
                        <a:spcAft>
                          <a:spcPts val="0"/>
                        </a:spcAft>
                      </a:pPr>
                      <a:r>
                        <a:rPr lang="en-US" sz="1500" kern="100" dirty="0">
                          <a:effectLst/>
                          <a:latin typeface="Cambria" panose="02040503050406030204" pitchFamily="18" charset="0"/>
                          <a:ea typeface="Cambria" panose="02040503050406030204" pitchFamily="18" charset="0"/>
                        </a:rPr>
                        <a:t> weighted </a:t>
                      </a:r>
                      <a:r>
                        <a:rPr lang="en-US" sz="1500" kern="100" dirty="0" err="1">
                          <a:effectLst/>
                          <a:latin typeface="Cambria" panose="02040503050406030204" pitchFamily="18" charset="0"/>
                          <a:ea typeface="Cambria" panose="02040503050406030204" pitchFamily="18" charset="0"/>
                        </a:rPr>
                        <a:t>avg</a:t>
                      </a:r>
                      <a:r>
                        <a:rPr lang="en-US" sz="1500" kern="100" dirty="0">
                          <a:effectLst/>
                          <a:latin typeface="Cambria" panose="02040503050406030204" pitchFamily="18" charset="0"/>
                          <a:ea typeface="Cambria" panose="02040503050406030204" pitchFamily="18" charset="0"/>
                        </a:rPr>
                        <a:t>              0.83      0.82      0.82        648</a:t>
                      </a:r>
                      <a:endParaRPr lang="fr-FR" sz="1500" kern="100" dirty="0">
                        <a:effectLst/>
                        <a:latin typeface="Cambria" panose="02040503050406030204" pitchFamily="18" charset="0"/>
                        <a:ea typeface="Cambria" panose="02040503050406030204" pitchFamily="18" charset="0"/>
                      </a:endParaRPr>
                    </a:p>
                    <a:p>
                      <a:pPr>
                        <a:lnSpc>
                          <a:spcPct val="107000"/>
                        </a:lnSpc>
                        <a:spcAft>
                          <a:spcPts val="0"/>
                        </a:spcAft>
                      </a:pPr>
                      <a:r>
                        <a:rPr lang="en-US" sz="1500" kern="100" dirty="0">
                          <a:effectLst/>
                          <a:latin typeface="Cambria" panose="02040503050406030204" pitchFamily="18" charset="0"/>
                          <a:ea typeface="Cambria" panose="02040503050406030204" pitchFamily="18" charset="0"/>
                        </a:rPr>
                        <a:t> </a:t>
                      </a:r>
                      <a:endParaRPr lang="fr-FR" sz="1500" kern="100" dirty="0">
                        <a:effectLst/>
                        <a:latin typeface="Cambria" panose="02040503050406030204" pitchFamily="18" charset="0"/>
                        <a:ea typeface="Cambria" panose="02040503050406030204" pitchFamily="18" charset="0"/>
                      </a:endParaRPr>
                    </a:p>
                    <a:p>
                      <a:pPr>
                        <a:lnSpc>
                          <a:spcPct val="107000"/>
                        </a:lnSpc>
                        <a:spcAft>
                          <a:spcPts val="0"/>
                        </a:spcAft>
                      </a:pPr>
                      <a:r>
                        <a:rPr lang="en-US" sz="2000" b="1" kern="100" dirty="0">
                          <a:effectLst/>
                          <a:latin typeface="Cambria" panose="02040503050406030204" pitchFamily="18" charset="0"/>
                          <a:ea typeface="Cambria" panose="02040503050406030204" pitchFamily="18" charset="0"/>
                        </a:rPr>
                        <a:t>accuracy Score is </a:t>
                      </a:r>
                      <a:r>
                        <a:rPr lang="en-US" sz="2000" b="1" kern="100" dirty="0">
                          <a:solidFill>
                            <a:srgbClr val="FF0000"/>
                          </a:solidFill>
                          <a:effectLst/>
                          <a:latin typeface="Cambria" panose="02040503050406030204" pitchFamily="18" charset="0"/>
                          <a:ea typeface="Cambria" panose="02040503050406030204" pitchFamily="18" charset="0"/>
                        </a:rPr>
                        <a:t>82.25%</a:t>
                      </a:r>
                      <a:endParaRPr lang="fr-FR" sz="2000" b="1" kern="100" dirty="0">
                        <a:solidFill>
                          <a:srgbClr val="FF0000"/>
                        </a:solidFill>
                        <a:effectLst/>
                        <a:latin typeface="Cambria" panose="02040503050406030204" pitchFamily="18" charset="0"/>
                        <a:ea typeface="Cambria" panose="02040503050406030204" pitchFamily="18" charset="0"/>
                        <a:cs typeface="Liberation Mono"/>
                      </a:endParaRPr>
                    </a:p>
                  </a:txBody>
                  <a:tcPr marL="34925" marR="34925" marT="34925" marB="34925"/>
                </a:tc>
                <a:extLst>
                  <a:ext uri="{0D108BD9-81ED-4DB2-BD59-A6C34878D82A}">
                    <a16:rowId xmlns:a16="http://schemas.microsoft.com/office/drawing/2014/main" val="1128750409"/>
                  </a:ext>
                </a:extLst>
              </a:tr>
            </a:tbl>
          </a:graphicData>
        </a:graphic>
      </p:graphicFrame>
    </p:spTree>
    <p:extLst>
      <p:ext uri="{BB962C8B-B14F-4D97-AF65-F5344CB8AC3E}">
        <p14:creationId xmlns:p14="http://schemas.microsoft.com/office/powerpoint/2010/main" val="3979570664"/>
      </p:ext>
    </p:extLst>
  </p:cSld>
  <p:clrMapOvr>
    <a:masterClrMapping/>
  </p:clrMapOvr>
  <p:transition spd="slow">
    <p:push dir="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097280" y="1018903"/>
            <a:ext cx="10058400" cy="718457"/>
          </a:xfrm>
        </p:spPr>
        <p:txBody>
          <a:bodyPr>
            <a:normAutofit/>
          </a:bodyPr>
          <a:lstStyle/>
          <a:p>
            <a:pPr algn="ctr"/>
            <a:r>
              <a:rPr lang="fr-FR" sz="4000" dirty="0">
                <a:latin typeface="Cambria" panose="02040503050406030204" pitchFamily="18" charset="0"/>
                <a:ea typeface="Cambria" panose="02040503050406030204" pitchFamily="18" charset="0"/>
              </a:rPr>
              <a:t>Prédiction sur les données extraites</a:t>
            </a:r>
          </a:p>
        </p:txBody>
      </p:sp>
      <p:sp>
        <p:nvSpPr>
          <p:cNvPr id="4" name="ZoneTexte 3"/>
          <p:cNvSpPr txBox="1"/>
          <p:nvPr/>
        </p:nvSpPr>
        <p:spPr>
          <a:xfrm>
            <a:off x="1097280" y="1841156"/>
            <a:ext cx="3944983" cy="523220"/>
          </a:xfrm>
          <a:prstGeom prst="rect">
            <a:avLst/>
          </a:prstGeom>
          <a:solidFill>
            <a:schemeClr val="bg2">
              <a:lumMod val="50000"/>
            </a:schemeClr>
          </a:solidFill>
          <a:ln>
            <a:solidFill>
              <a:schemeClr val="bg2">
                <a:lumMod val="50000"/>
              </a:schemeClr>
            </a:solidFill>
          </a:ln>
        </p:spPr>
        <p:txBody>
          <a:bodyPr wrap="square" rtlCol="0">
            <a:spAutoFit/>
          </a:bodyPr>
          <a:lstStyle/>
          <a:p>
            <a:r>
              <a:rPr lang="fr-FR" sz="2800" dirty="0">
                <a:solidFill>
                  <a:schemeClr val="bg1"/>
                </a:solidFill>
                <a:latin typeface="Cambria" panose="02040503050406030204" pitchFamily="18" charset="0"/>
                <a:ea typeface="Cambria" panose="02040503050406030204" pitchFamily="18" charset="0"/>
              </a:rPr>
              <a:t>Modèle Random Forest</a:t>
            </a:r>
          </a:p>
        </p:txBody>
      </p:sp>
      <p:graphicFrame>
        <p:nvGraphicFramePr>
          <p:cNvPr id="7" name="Tableau 6"/>
          <p:cNvGraphicFramePr>
            <a:graphicFrameLocks noGrp="1"/>
          </p:cNvGraphicFramePr>
          <p:nvPr>
            <p:extLst>
              <p:ext uri="{D42A27DB-BD31-4B8C-83A1-F6EECF244321}">
                <p14:modId xmlns:p14="http://schemas.microsoft.com/office/powerpoint/2010/main" val="3809922314"/>
              </p:ext>
            </p:extLst>
          </p:nvPr>
        </p:nvGraphicFramePr>
        <p:xfrm>
          <a:off x="1097280" y="2481235"/>
          <a:ext cx="4572000" cy="3848735"/>
        </p:xfrm>
        <a:graphic>
          <a:graphicData uri="http://schemas.openxmlformats.org/drawingml/2006/table">
            <a:tbl>
              <a:tblPr>
                <a:tableStyleId>{5C22544A-7EE6-4342-B048-85BDC9FD1C3A}</a:tableStyleId>
              </a:tblPr>
              <a:tblGrid>
                <a:gridCol w="4572000">
                  <a:extLst>
                    <a:ext uri="{9D8B030D-6E8A-4147-A177-3AD203B41FA5}">
                      <a16:colId xmlns:a16="http://schemas.microsoft.com/office/drawing/2014/main" val="2195030802"/>
                    </a:ext>
                  </a:extLst>
                </a:gridCol>
              </a:tblGrid>
              <a:tr h="270464">
                <a:tc>
                  <a:txBody>
                    <a:bodyPr/>
                    <a:lstStyle/>
                    <a:p>
                      <a:pPr algn="ctr">
                        <a:lnSpc>
                          <a:spcPct val="107000"/>
                        </a:lnSpc>
                        <a:spcAft>
                          <a:spcPts val="0"/>
                        </a:spcAft>
                      </a:pPr>
                      <a:r>
                        <a:rPr lang="fr-FR" sz="1500" kern="100" dirty="0">
                          <a:effectLst/>
                          <a:latin typeface="Cambria" panose="02040503050406030204" pitchFamily="18" charset="0"/>
                          <a:ea typeface="Cambria" panose="02040503050406030204" pitchFamily="18" charset="0"/>
                        </a:rPr>
                        <a:t>Pondération ADC</a:t>
                      </a:r>
                      <a:endParaRPr lang="fr-FR" sz="1500" kern="100" dirty="0">
                        <a:effectLst/>
                        <a:latin typeface="Cambria" panose="02040503050406030204" pitchFamily="18" charset="0"/>
                        <a:ea typeface="Cambria" panose="02040503050406030204" pitchFamily="18" charset="0"/>
                        <a:cs typeface="Lohit Devanagari"/>
                      </a:endParaRPr>
                    </a:p>
                  </a:txBody>
                  <a:tcPr marL="34925" marR="34925" marT="34925" marB="34925"/>
                </a:tc>
                <a:extLst>
                  <a:ext uri="{0D108BD9-81ED-4DB2-BD59-A6C34878D82A}">
                    <a16:rowId xmlns:a16="http://schemas.microsoft.com/office/drawing/2014/main" val="424915258"/>
                  </a:ext>
                </a:extLst>
              </a:tr>
              <a:tr h="3191902">
                <a:tc>
                  <a:txBody>
                    <a:bodyPr/>
                    <a:lstStyle/>
                    <a:p>
                      <a:pPr algn="just">
                        <a:lnSpc>
                          <a:spcPct val="107000"/>
                        </a:lnSpc>
                        <a:spcAft>
                          <a:spcPts val="0"/>
                        </a:spcAft>
                      </a:pPr>
                      <a:r>
                        <a:rPr lang="en-US" sz="1500" kern="100" dirty="0">
                          <a:effectLst/>
                          <a:latin typeface="Cambria" panose="02040503050406030204" pitchFamily="18" charset="0"/>
                          <a:ea typeface="Cambria" panose="02040503050406030204" pitchFamily="18" charset="0"/>
                        </a:rPr>
                        <a:t>                           precision  recall    f1-score   support</a:t>
                      </a:r>
                      <a:endParaRPr lang="fr-FR" sz="1500" kern="100" dirty="0">
                        <a:effectLst/>
                        <a:latin typeface="Cambria" panose="02040503050406030204" pitchFamily="18" charset="0"/>
                        <a:ea typeface="Cambria" panose="02040503050406030204" pitchFamily="18" charset="0"/>
                      </a:endParaRPr>
                    </a:p>
                    <a:p>
                      <a:pPr>
                        <a:lnSpc>
                          <a:spcPct val="107000"/>
                        </a:lnSpc>
                        <a:spcAft>
                          <a:spcPts val="0"/>
                        </a:spcAft>
                      </a:pPr>
                      <a:r>
                        <a:rPr lang="en-US" sz="1500" kern="100" dirty="0">
                          <a:effectLst/>
                          <a:latin typeface="Cambria" panose="02040503050406030204" pitchFamily="18" charset="0"/>
                          <a:ea typeface="Cambria" panose="02040503050406030204" pitchFamily="18" charset="0"/>
                        </a:rPr>
                        <a:t> </a:t>
                      </a:r>
                      <a:endParaRPr lang="fr-FR" sz="1500" kern="100" dirty="0">
                        <a:effectLst/>
                        <a:latin typeface="Cambria" panose="02040503050406030204" pitchFamily="18" charset="0"/>
                        <a:ea typeface="Cambria" panose="02040503050406030204" pitchFamily="18" charset="0"/>
                      </a:endParaRPr>
                    </a:p>
                    <a:p>
                      <a:pPr>
                        <a:lnSpc>
                          <a:spcPct val="107000"/>
                        </a:lnSpc>
                        <a:spcAft>
                          <a:spcPts val="0"/>
                        </a:spcAft>
                      </a:pPr>
                      <a:r>
                        <a:rPr lang="en-US" sz="1500" kern="100" dirty="0">
                          <a:effectLst/>
                          <a:latin typeface="Cambria" panose="02040503050406030204" pitchFamily="18" charset="0"/>
                          <a:ea typeface="Cambria" panose="02040503050406030204" pitchFamily="18" charset="0"/>
                        </a:rPr>
                        <a:t>                     0       0.59         0.65         0.62        95</a:t>
                      </a:r>
                      <a:endParaRPr lang="fr-FR" sz="1500" kern="100" dirty="0">
                        <a:effectLst/>
                        <a:latin typeface="Cambria" panose="02040503050406030204" pitchFamily="18" charset="0"/>
                        <a:ea typeface="Cambria" panose="02040503050406030204" pitchFamily="18" charset="0"/>
                      </a:endParaRPr>
                    </a:p>
                    <a:p>
                      <a:pPr>
                        <a:lnSpc>
                          <a:spcPct val="107000"/>
                        </a:lnSpc>
                        <a:spcAft>
                          <a:spcPts val="0"/>
                        </a:spcAft>
                      </a:pPr>
                      <a:r>
                        <a:rPr lang="en-US" sz="1500" kern="100" dirty="0">
                          <a:effectLst/>
                          <a:latin typeface="Cambria" panose="02040503050406030204" pitchFamily="18" charset="0"/>
                          <a:ea typeface="Cambria" panose="02040503050406030204" pitchFamily="18" charset="0"/>
                        </a:rPr>
                        <a:t>                     1       0.72         0.67         0.70       107</a:t>
                      </a:r>
                      <a:endParaRPr lang="fr-FR" sz="1500" kern="100" dirty="0">
                        <a:effectLst/>
                        <a:latin typeface="Cambria" panose="02040503050406030204" pitchFamily="18" charset="0"/>
                        <a:ea typeface="Cambria" panose="02040503050406030204" pitchFamily="18" charset="0"/>
                      </a:endParaRPr>
                    </a:p>
                    <a:p>
                      <a:pPr>
                        <a:lnSpc>
                          <a:spcPct val="107000"/>
                        </a:lnSpc>
                        <a:spcAft>
                          <a:spcPts val="0"/>
                        </a:spcAft>
                      </a:pPr>
                      <a:r>
                        <a:rPr lang="en-US" sz="1500" kern="100" dirty="0">
                          <a:effectLst/>
                          <a:latin typeface="Cambria" panose="02040503050406030204" pitchFamily="18" charset="0"/>
                          <a:ea typeface="Cambria" panose="02040503050406030204" pitchFamily="18" charset="0"/>
                        </a:rPr>
                        <a:t>                     2       0.68         0.64         0.66       100</a:t>
                      </a:r>
                      <a:endParaRPr lang="fr-FR" sz="1500" kern="100" dirty="0">
                        <a:effectLst/>
                        <a:latin typeface="Cambria" panose="02040503050406030204" pitchFamily="18" charset="0"/>
                        <a:ea typeface="Cambria" panose="02040503050406030204" pitchFamily="18" charset="0"/>
                      </a:endParaRPr>
                    </a:p>
                    <a:p>
                      <a:pPr>
                        <a:lnSpc>
                          <a:spcPct val="107000"/>
                        </a:lnSpc>
                        <a:spcAft>
                          <a:spcPts val="0"/>
                        </a:spcAft>
                      </a:pPr>
                      <a:r>
                        <a:rPr lang="en-US" sz="1500" kern="100" dirty="0">
                          <a:effectLst/>
                          <a:latin typeface="Cambria" panose="02040503050406030204" pitchFamily="18" charset="0"/>
                          <a:ea typeface="Cambria" panose="02040503050406030204" pitchFamily="18" charset="0"/>
                        </a:rPr>
                        <a:t>                     3       0.71         0.82         0.76        60</a:t>
                      </a:r>
                      <a:endParaRPr lang="fr-FR" sz="1500" kern="100" dirty="0">
                        <a:effectLst/>
                        <a:latin typeface="Cambria" panose="02040503050406030204" pitchFamily="18" charset="0"/>
                        <a:ea typeface="Cambria" panose="02040503050406030204" pitchFamily="18" charset="0"/>
                      </a:endParaRPr>
                    </a:p>
                    <a:p>
                      <a:pPr>
                        <a:lnSpc>
                          <a:spcPct val="107000"/>
                        </a:lnSpc>
                        <a:spcAft>
                          <a:spcPts val="0"/>
                        </a:spcAft>
                      </a:pPr>
                      <a:r>
                        <a:rPr lang="en-US" sz="1500" kern="100" dirty="0">
                          <a:effectLst/>
                          <a:latin typeface="Cambria" panose="02040503050406030204" pitchFamily="18" charset="0"/>
                          <a:ea typeface="Cambria" panose="02040503050406030204" pitchFamily="18" charset="0"/>
                        </a:rPr>
                        <a:t>                     4       0.92         0.82         0.87        57</a:t>
                      </a:r>
                      <a:endParaRPr lang="fr-FR" sz="1500" kern="100" dirty="0">
                        <a:effectLst/>
                        <a:latin typeface="Cambria" panose="02040503050406030204" pitchFamily="18" charset="0"/>
                        <a:ea typeface="Cambria" panose="02040503050406030204" pitchFamily="18" charset="0"/>
                      </a:endParaRPr>
                    </a:p>
                    <a:p>
                      <a:pPr>
                        <a:lnSpc>
                          <a:spcPct val="107000"/>
                        </a:lnSpc>
                        <a:spcAft>
                          <a:spcPts val="0"/>
                        </a:spcAft>
                      </a:pPr>
                      <a:r>
                        <a:rPr lang="en-US" sz="1500" kern="100" dirty="0">
                          <a:effectLst/>
                          <a:latin typeface="Cambria" panose="02040503050406030204" pitchFamily="18" charset="0"/>
                          <a:ea typeface="Cambria" panose="02040503050406030204" pitchFamily="18" charset="0"/>
                        </a:rPr>
                        <a:t>                     5       0.85         0.85         0.85        46</a:t>
                      </a:r>
                      <a:endParaRPr lang="fr-FR" sz="1500" kern="100" dirty="0">
                        <a:effectLst/>
                        <a:latin typeface="Cambria" panose="02040503050406030204" pitchFamily="18" charset="0"/>
                        <a:ea typeface="Cambria" panose="02040503050406030204" pitchFamily="18" charset="0"/>
                      </a:endParaRPr>
                    </a:p>
                    <a:p>
                      <a:pPr>
                        <a:lnSpc>
                          <a:spcPct val="107000"/>
                        </a:lnSpc>
                        <a:spcAft>
                          <a:spcPts val="0"/>
                        </a:spcAft>
                      </a:pPr>
                      <a:r>
                        <a:rPr lang="en-US" sz="1500" kern="100" dirty="0">
                          <a:effectLst/>
                          <a:latin typeface="Cambria" panose="02040503050406030204" pitchFamily="18" charset="0"/>
                          <a:ea typeface="Cambria" panose="02040503050406030204" pitchFamily="18" charset="0"/>
                        </a:rPr>
                        <a:t> </a:t>
                      </a:r>
                      <a:endParaRPr lang="fr-FR" sz="1500" kern="100" dirty="0">
                        <a:effectLst/>
                        <a:latin typeface="Cambria" panose="02040503050406030204" pitchFamily="18" charset="0"/>
                        <a:ea typeface="Cambria" panose="02040503050406030204" pitchFamily="18" charset="0"/>
                      </a:endParaRPr>
                    </a:p>
                    <a:p>
                      <a:pPr>
                        <a:lnSpc>
                          <a:spcPct val="107000"/>
                        </a:lnSpc>
                        <a:spcAft>
                          <a:spcPts val="0"/>
                        </a:spcAft>
                      </a:pPr>
                      <a:r>
                        <a:rPr lang="en-US" sz="1500" kern="100" dirty="0">
                          <a:effectLst/>
                          <a:latin typeface="Cambria" panose="02040503050406030204" pitchFamily="18" charset="0"/>
                          <a:ea typeface="Cambria" panose="02040503050406030204" pitchFamily="18" charset="0"/>
                        </a:rPr>
                        <a:t>         accuracy                                           0.72       465</a:t>
                      </a:r>
                      <a:endParaRPr lang="fr-FR" sz="1500" kern="100" dirty="0">
                        <a:effectLst/>
                        <a:latin typeface="Cambria" panose="02040503050406030204" pitchFamily="18" charset="0"/>
                        <a:ea typeface="Cambria" panose="02040503050406030204" pitchFamily="18" charset="0"/>
                      </a:endParaRPr>
                    </a:p>
                    <a:p>
                      <a:pPr>
                        <a:lnSpc>
                          <a:spcPct val="107000"/>
                        </a:lnSpc>
                        <a:spcAft>
                          <a:spcPts val="0"/>
                        </a:spcAft>
                      </a:pPr>
                      <a:r>
                        <a:rPr lang="en-US" sz="1500" kern="100" dirty="0">
                          <a:effectLst/>
                          <a:latin typeface="Cambria" panose="02040503050406030204" pitchFamily="18" charset="0"/>
                          <a:ea typeface="Cambria" panose="02040503050406030204" pitchFamily="18" charset="0"/>
                        </a:rPr>
                        <a:t>     </a:t>
                      </a:r>
                      <a:r>
                        <a:rPr lang="en-US" sz="1500" kern="100" baseline="0" dirty="0">
                          <a:effectLst/>
                          <a:latin typeface="Cambria" panose="02040503050406030204" pitchFamily="18" charset="0"/>
                          <a:ea typeface="Cambria" panose="02040503050406030204" pitchFamily="18" charset="0"/>
                        </a:rPr>
                        <a:t> </a:t>
                      </a:r>
                      <a:r>
                        <a:rPr lang="en-US" sz="1500" kern="100" dirty="0">
                          <a:effectLst/>
                          <a:latin typeface="Cambria" panose="02040503050406030204" pitchFamily="18" charset="0"/>
                          <a:ea typeface="Cambria" panose="02040503050406030204" pitchFamily="18" charset="0"/>
                        </a:rPr>
                        <a:t>macro </a:t>
                      </a:r>
                      <a:r>
                        <a:rPr lang="en-US" sz="1500" kern="100" dirty="0" err="1">
                          <a:effectLst/>
                          <a:latin typeface="Cambria" panose="02040503050406030204" pitchFamily="18" charset="0"/>
                          <a:ea typeface="Cambria" panose="02040503050406030204" pitchFamily="18" charset="0"/>
                        </a:rPr>
                        <a:t>avg</a:t>
                      </a:r>
                      <a:r>
                        <a:rPr lang="en-US" sz="1500" kern="100" dirty="0">
                          <a:effectLst/>
                          <a:latin typeface="Cambria" panose="02040503050406030204" pitchFamily="18" charset="0"/>
                          <a:ea typeface="Cambria" panose="02040503050406030204" pitchFamily="18" charset="0"/>
                        </a:rPr>
                        <a:t>               0.75      0.74      0.74       465</a:t>
                      </a:r>
                      <a:endParaRPr lang="fr-FR" sz="1500" kern="100" dirty="0">
                        <a:effectLst/>
                        <a:latin typeface="Cambria" panose="02040503050406030204" pitchFamily="18" charset="0"/>
                        <a:ea typeface="Cambria" panose="02040503050406030204" pitchFamily="18" charset="0"/>
                      </a:endParaRPr>
                    </a:p>
                    <a:p>
                      <a:pPr>
                        <a:lnSpc>
                          <a:spcPct val="107000"/>
                        </a:lnSpc>
                        <a:spcAft>
                          <a:spcPts val="0"/>
                        </a:spcAft>
                      </a:pPr>
                      <a:r>
                        <a:rPr lang="en-US" sz="1500" kern="100" dirty="0">
                          <a:effectLst/>
                          <a:latin typeface="Cambria" panose="02040503050406030204" pitchFamily="18" charset="0"/>
                          <a:ea typeface="Cambria" panose="02040503050406030204" pitchFamily="18" charset="0"/>
                        </a:rPr>
                        <a:t>weighted </a:t>
                      </a:r>
                      <a:r>
                        <a:rPr lang="en-US" sz="1500" kern="100" dirty="0" err="1">
                          <a:effectLst/>
                          <a:latin typeface="Cambria" panose="02040503050406030204" pitchFamily="18" charset="0"/>
                          <a:ea typeface="Cambria" panose="02040503050406030204" pitchFamily="18" charset="0"/>
                        </a:rPr>
                        <a:t>avg</a:t>
                      </a:r>
                      <a:r>
                        <a:rPr lang="en-US" sz="1500" kern="100" dirty="0">
                          <a:effectLst/>
                          <a:latin typeface="Cambria" panose="02040503050406030204" pitchFamily="18" charset="0"/>
                          <a:ea typeface="Cambria" panose="02040503050406030204" pitchFamily="18" charset="0"/>
                        </a:rPr>
                        <a:t>               0.72      0.72      0.72       465</a:t>
                      </a:r>
                      <a:endParaRPr lang="fr-FR" sz="1500" kern="100" dirty="0">
                        <a:effectLst/>
                        <a:latin typeface="Cambria" panose="02040503050406030204" pitchFamily="18" charset="0"/>
                        <a:ea typeface="Cambria" panose="02040503050406030204" pitchFamily="18" charset="0"/>
                      </a:endParaRPr>
                    </a:p>
                    <a:p>
                      <a:pPr>
                        <a:lnSpc>
                          <a:spcPct val="107000"/>
                        </a:lnSpc>
                        <a:spcAft>
                          <a:spcPts val="0"/>
                        </a:spcAft>
                      </a:pPr>
                      <a:r>
                        <a:rPr lang="en-US" sz="1500" kern="100" dirty="0">
                          <a:effectLst/>
                          <a:latin typeface="Cambria" panose="02040503050406030204" pitchFamily="18" charset="0"/>
                          <a:ea typeface="Cambria" panose="02040503050406030204" pitchFamily="18" charset="0"/>
                        </a:rPr>
                        <a:t> </a:t>
                      </a:r>
                      <a:endParaRPr lang="fr-FR" sz="1500" kern="100" dirty="0">
                        <a:effectLst/>
                        <a:latin typeface="Cambria" panose="02040503050406030204" pitchFamily="18" charset="0"/>
                        <a:ea typeface="Cambria" panose="02040503050406030204" pitchFamily="18" charset="0"/>
                      </a:endParaRPr>
                    </a:p>
                    <a:p>
                      <a:pPr>
                        <a:lnSpc>
                          <a:spcPct val="107000"/>
                        </a:lnSpc>
                        <a:spcAft>
                          <a:spcPts val="0"/>
                        </a:spcAft>
                      </a:pPr>
                      <a:r>
                        <a:rPr lang="en-US" sz="2000" b="1" kern="100" dirty="0">
                          <a:effectLst/>
                          <a:latin typeface="Cambria" panose="02040503050406030204" pitchFamily="18" charset="0"/>
                          <a:ea typeface="Cambria" panose="02040503050406030204" pitchFamily="18" charset="0"/>
                        </a:rPr>
                        <a:t>accuracy Score is </a:t>
                      </a:r>
                      <a:r>
                        <a:rPr lang="en-US" sz="2000" b="1" kern="100" dirty="0">
                          <a:solidFill>
                            <a:srgbClr val="FF0000"/>
                          </a:solidFill>
                          <a:effectLst/>
                          <a:latin typeface="Cambria" panose="02040503050406030204" pitchFamily="18" charset="0"/>
                          <a:ea typeface="Cambria" panose="02040503050406030204" pitchFamily="18" charset="0"/>
                        </a:rPr>
                        <a:t>71.61%</a:t>
                      </a:r>
                      <a:endParaRPr lang="fr-FR" sz="2000" b="1" kern="100" dirty="0">
                        <a:solidFill>
                          <a:srgbClr val="FF0000"/>
                        </a:solidFill>
                        <a:effectLst/>
                        <a:latin typeface="Cambria" panose="02040503050406030204" pitchFamily="18" charset="0"/>
                        <a:ea typeface="Cambria" panose="02040503050406030204" pitchFamily="18" charset="0"/>
                        <a:cs typeface="Liberation Mono"/>
                      </a:endParaRPr>
                    </a:p>
                  </a:txBody>
                  <a:tcPr marL="34925" marR="34925" marT="34925" marB="34925"/>
                </a:tc>
                <a:extLst>
                  <a:ext uri="{0D108BD9-81ED-4DB2-BD59-A6C34878D82A}">
                    <a16:rowId xmlns:a16="http://schemas.microsoft.com/office/drawing/2014/main" val="1248547736"/>
                  </a:ext>
                </a:extLst>
              </a:tr>
            </a:tbl>
          </a:graphicData>
        </a:graphic>
      </p:graphicFrame>
      <p:graphicFrame>
        <p:nvGraphicFramePr>
          <p:cNvPr id="9" name="Tableau 8"/>
          <p:cNvGraphicFramePr>
            <a:graphicFrameLocks noGrp="1"/>
          </p:cNvGraphicFramePr>
          <p:nvPr>
            <p:extLst>
              <p:ext uri="{D42A27DB-BD31-4B8C-83A1-F6EECF244321}">
                <p14:modId xmlns:p14="http://schemas.microsoft.com/office/powerpoint/2010/main" val="2641153133"/>
              </p:ext>
            </p:extLst>
          </p:nvPr>
        </p:nvGraphicFramePr>
        <p:xfrm>
          <a:off x="6126480" y="2469394"/>
          <a:ext cx="4572000" cy="3853732"/>
        </p:xfrm>
        <a:graphic>
          <a:graphicData uri="http://schemas.openxmlformats.org/drawingml/2006/table">
            <a:tbl>
              <a:tblPr>
                <a:tableStyleId>{5C22544A-7EE6-4342-B048-85BDC9FD1C3A}</a:tableStyleId>
              </a:tblPr>
              <a:tblGrid>
                <a:gridCol w="4572000">
                  <a:extLst>
                    <a:ext uri="{9D8B030D-6E8A-4147-A177-3AD203B41FA5}">
                      <a16:colId xmlns:a16="http://schemas.microsoft.com/office/drawing/2014/main" val="3177792073"/>
                    </a:ext>
                  </a:extLst>
                </a:gridCol>
              </a:tblGrid>
              <a:tr h="301669">
                <a:tc>
                  <a:txBody>
                    <a:bodyPr/>
                    <a:lstStyle/>
                    <a:p>
                      <a:pPr algn="ctr">
                        <a:lnSpc>
                          <a:spcPct val="107000"/>
                        </a:lnSpc>
                        <a:spcAft>
                          <a:spcPts val="0"/>
                        </a:spcAft>
                      </a:pPr>
                      <a:r>
                        <a:rPr lang="fr-FR" sz="1500" kern="100">
                          <a:effectLst/>
                          <a:latin typeface="Cambria" panose="02040503050406030204" pitchFamily="18" charset="0"/>
                          <a:ea typeface="Cambria" panose="02040503050406030204" pitchFamily="18" charset="0"/>
                        </a:rPr>
                        <a:t>Pondération T2w</a:t>
                      </a:r>
                      <a:endParaRPr lang="fr-FR" sz="1500" kern="100">
                        <a:effectLst/>
                        <a:latin typeface="Cambria" panose="02040503050406030204" pitchFamily="18" charset="0"/>
                        <a:ea typeface="Cambria" panose="02040503050406030204" pitchFamily="18" charset="0"/>
                        <a:cs typeface="Lohit Devanagari"/>
                      </a:endParaRPr>
                    </a:p>
                  </a:txBody>
                  <a:tcPr marL="34925" marR="34925" marT="34925" marB="34925"/>
                </a:tc>
                <a:extLst>
                  <a:ext uri="{0D108BD9-81ED-4DB2-BD59-A6C34878D82A}">
                    <a16:rowId xmlns:a16="http://schemas.microsoft.com/office/drawing/2014/main" val="1773800780"/>
                  </a:ext>
                </a:extLst>
              </a:tr>
              <a:tr h="3407668">
                <a:tc>
                  <a:txBody>
                    <a:bodyPr/>
                    <a:lstStyle/>
                    <a:p>
                      <a:pPr algn="just">
                        <a:lnSpc>
                          <a:spcPct val="107000"/>
                        </a:lnSpc>
                        <a:spcAft>
                          <a:spcPts val="0"/>
                        </a:spcAft>
                      </a:pPr>
                      <a:r>
                        <a:rPr lang="en-US" sz="1500" kern="100" dirty="0">
                          <a:effectLst/>
                          <a:latin typeface="Cambria" panose="02040503050406030204" pitchFamily="18" charset="0"/>
                          <a:ea typeface="Cambria" panose="02040503050406030204" pitchFamily="18" charset="0"/>
                        </a:rPr>
                        <a:t>                       precision   recall f1-score   support</a:t>
                      </a:r>
                      <a:endParaRPr lang="fr-FR" sz="1500" kern="100" dirty="0">
                        <a:effectLst/>
                        <a:latin typeface="Cambria" panose="02040503050406030204" pitchFamily="18" charset="0"/>
                        <a:ea typeface="Cambria" panose="02040503050406030204" pitchFamily="18" charset="0"/>
                      </a:endParaRPr>
                    </a:p>
                    <a:p>
                      <a:pPr>
                        <a:lnSpc>
                          <a:spcPct val="107000"/>
                        </a:lnSpc>
                        <a:spcAft>
                          <a:spcPts val="0"/>
                        </a:spcAft>
                      </a:pPr>
                      <a:r>
                        <a:rPr lang="en-US" sz="1500" kern="100" dirty="0">
                          <a:effectLst/>
                          <a:latin typeface="Cambria" panose="02040503050406030204" pitchFamily="18" charset="0"/>
                          <a:ea typeface="Cambria" panose="02040503050406030204" pitchFamily="18" charset="0"/>
                        </a:rPr>
                        <a:t> </a:t>
                      </a:r>
                      <a:endParaRPr lang="fr-FR" sz="1500" kern="100" dirty="0">
                        <a:effectLst/>
                        <a:latin typeface="Cambria" panose="02040503050406030204" pitchFamily="18" charset="0"/>
                        <a:ea typeface="Cambria" panose="02040503050406030204" pitchFamily="18" charset="0"/>
                      </a:endParaRPr>
                    </a:p>
                    <a:p>
                      <a:pPr>
                        <a:lnSpc>
                          <a:spcPct val="107000"/>
                        </a:lnSpc>
                        <a:spcAft>
                          <a:spcPts val="0"/>
                        </a:spcAft>
                      </a:pPr>
                      <a:r>
                        <a:rPr lang="en-US" sz="1500" kern="100" baseline="0" dirty="0">
                          <a:effectLst/>
                          <a:latin typeface="Cambria" panose="02040503050406030204" pitchFamily="18" charset="0"/>
                          <a:ea typeface="Cambria" panose="02040503050406030204" pitchFamily="18" charset="0"/>
                        </a:rPr>
                        <a:t>                </a:t>
                      </a:r>
                      <a:r>
                        <a:rPr lang="en-US" sz="1500" kern="100" dirty="0">
                          <a:effectLst/>
                          <a:latin typeface="Cambria" panose="02040503050406030204" pitchFamily="18" charset="0"/>
                          <a:ea typeface="Cambria" panose="02040503050406030204" pitchFamily="18" charset="0"/>
                        </a:rPr>
                        <a:t>0          0.63          0.73      0.68      90</a:t>
                      </a:r>
                      <a:endParaRPr lang="fr-FR" sz="1500" kern="100" dirty="0">
                        <a:effectLst/>
                        <a:latin typeface="Cambria" panose="02040503050406030204" pitchFamily="18" charset="0"/>
                        <a:ea typeface="Cambria" panose="02040503050406030204" pitchFamily="18" charset="0"/>
                      </a:endParaRPr>
                    </a:p>
                    <a:p>
                      <a:pPr>
                        <a:lnSpc>
                          <a:spcPct val="107000"/>
                        </a:lnSpc>
                        <a:spcAft>
                          <a:spcPts val="0"/>
                        </a:spcAft>
                      </a:pPr>
                      <a:r>
                        <a:rPr lang="en-US" sz="1500" kern="100" baseline="0" dirty="0">
                          <a:effectLst/>
                          <a:latin typeface="Cambria" panose="02040503050406030204" pitchFamily="18" charset="0"/>
                          <a:ea typeface="Cambria" panose="02040503050406030204" pitchFamily="18" charset="0"/>
                        </a:rPr>
                        <a:t>                </a:t>
                      </a:r>
                      <a:r>
                        <a:rPr lang="en-US" sz="1500" kern="100" dirty="0">
                          <a:effectLst/>
                          <a:latin typeface="Cambria" panose="02040503050406030204" pitchFamily="18" charset="0"/>
                          <a:ea typeface="Cambria" panose="02040503050406030204" pitchFamily="18" charset="0"/>
                        </a:rPr>
                        <a:t>1          0.77          0.78      0.77      95</a:t>
                      </a:r>
                      <a:endParaRPr lang="fr-FR" sz="1500" kern="100" dirty="0">
                        <a:effectLst/>
                        <a:latin typeface="Cambria" panose="02040503050406030204" pitchFamily="18" charset="0"/>
                        <a:ea typeface="Cambria" panose="02040503050406030204" pitchFamily="18" charset="0"/>
                      </a:endParaRPr>
                    </a:p>
                    <a:p>
                      <a:pPr>
                        <a:lnSpc>
                          <a:spcPct val="107000"/>
                        </a:lnSpc>
                        <a:spcAft>
                          <a:spcPts val="0"/>
                        </a:spcAft>
                      </a:pPr>
                      <a:r>
                        <a:rPr lang="en-US" sz="1500" kern="100" dirty="0">
                          <a:effectLst/>
                          <a:latin typeface="Cambria" panose="02040503050406030204" pitchFamily="18" charset="0"/>
                          <a:ea typeface="Cambria" panose="02040503050406030204" pitchFamily="18" charset="0"/>
                        </a:rPr>
                        <a:t>                 2         0.77          0.75      0.76      122</a:t>
                      </a:r>
                      <a:endParaRPr lang="fr-FR" sz="1500" kern="100" dirty="0">
                        <a:effectLst/>
                        <a:latin typeface="Cambria" panose="02040503050406030204" pitchFamily="18" charset="0"/>
                        <a:ea typeface="Cambria" panose="02040503050406030204" pitchFamily="18" charset="0"/>
                      </a:endParaRPr>
                    </a:p>
                    <a:p>
                      <a:pPr>
                        <a:lnSpc>
                          <a:spcPct val="107000"/>
                        </a:lnSpc>
                        <a:spcAft>
                          <a:spcPts val="0"/>
                        </a:spcAft>
                      </a:pPr>
                      <a:r>
                        <a:rPr lang="en-US" sz="1500" kern="100" dirty="0">
                          <a:effectLst/>
                          <a:latin typeface="Cambria" panose="02040503050406030204" pitchFamily="18" charset="0"/>
                          <a:ea typeface="Cambria" panose="02040503050406030204" pitchFamily="18" charset="0"/>
                        </a:rPr>
                        <a:t>                 3         0.89          0.88      0.88      120</a:t>
                      </a:r>
                      <a:endParaRPr lang="fr-FR" sz="1500" kern="100" dirty="0">
                        <a:effectLst/>
                        <a:latin typeface="Cambria" panose="02040503050406030204" pitchFamily="18" charset="0"/>
                        <a:ea typeface="Cambria" panose="02040503050406030204" pitchFamily="18" charset="0"/>
                      </a:endParaRPr>
                    </a:p>
                    <a:p>
                      <a:pPr>
                        <a:lnSpc>
                          <a:spcPct val="107000"/>
                        </a:lnSpc>
                        <a:spcAft>
                          <a:spcPts val="0"/>
                        </a:spcAft>
                      </a:pPr>
                      <a:r>
                        <a:rPr lang="en-US" sz="1500" kern="100" dirty="0">
                          <a:effectLst/>
                          <a:latin typeface="Cambria" panose="02040503050406030204" pitchFamily="18" charset="0"/>
                          <a:ea typeface="Cambria" panose="02040503050406030204" pitchFamily="18" charset="0"/>
                        </a:rPr>
                        <a:t>                 4         0.99          0.91      0.95      114</a:t>
                      </a:r>
                      <a:endParaRPr lang="fr-FR" sz="1500" kern="100" dirty="0">
                        <a:effectLst/>
                        <a:latin typeface="Cambria" panose="02040503050406030204" pitchFamily="18" charset="0"/>
                        <a:ea typeface="Cambria" panose="02040503050406030204" pitchFamily="18" charset="0"/>
                      </a:endParaRPr>
                    </a:p>
                    <a:p>
                      <a:pPr>
                        <a:lnSpc>
                          <a:spcPct val="107000"/>
                        </a:lnSpc>
                        <a:spcAft>
                          <a:spcPts val="0"/>
                        </a:spcAft>
                      </a:pPr>
                      <a:r>
                        <a:rPr lang="en-US" sz="1500" kern="100" dirty="0">
                          <a:effectLst/>
                          <a:latin typeface="Cambria" panose="02040503050406030204" pitchFamily="18" charset="0"/>
                          <a:ea typeface="Cambria" panose="02040503050406030204" pitchFamily="18" charset="0"/>
                        </a:rPr>
                        <a:t>                 5         0.96          0.93      0.95      107</a:t>
                      </a:r>
                      <a:endParaRPr lang="fr-FR" sz="1500" kern="100" dirty="0">
                        <a:effectLst/>
                        <a:latin typeface="Cambria" panose="02040503050406030204" pitchFamily="18" charset="0"/>
                        <a:ea typeface="Cambria" panose="02040503050406030204" pitchFamily="18" charset="0"/>
                      </a:endParaRPr>
                    </a:p>
                    <a:p>
                      <a:pPr>
                        <a:lnSpc>
                          <a:spcPct val="107000"/>
                        </a:lnSpc>
                        <a:spcAft>
                          <a:spcPts val="0"/>
                        </a:spcAft>
                      </a:pPr>
                      <a:r>
                        <a:rPr lang="en-US" sz="1500" kern="100" dirty="0">
                          <a:effectLst/>
                          <a:latin typeface="Cambria" panose="02040503050406030204" pitchFamily="18" charset="0"/>
                          <a:ea typeface="Cambria" panose="02040503050406030204" pitchFamily="18" charset="0"/>
                        </a:rPr>
                        <a:t> </a:t>
                      </a:r>
                      <a:endParaRPr lang="fr-FR" sz="1500" kern="100" dirty="0">
                        <a:effectLst/>
                        <a:latin typeface="Cambria" panose="02040503050406030204" pitchFamily="18" charset="0"/>
                        <a:ea typeface="Cambria" panose="02040503050406030204" pitchFamily="18" charset="0"/>
                      </a:endParaRPr>
                    </a:p>
                    <a:p>
                      <a:pPr>
                        <a:lnSpc>
                          <a:spcPct val="107000"/>
                        </a:lnSpc>
                        <a:spcAft>
                          <a:spcPts val="0"/>
                        </a:spcAft>
                      </a:pPr>
                      <a:r>
                        <a:rPr lang="en-US" sz="1500" kern="100" dirty="0">
                          <a:effectLst/>
                          <a:latin typeface="Cambria" panose="02040503050406030204" pitchFamily="18" charset="0"/>
                          <a:ea typeface="Cambria" panose="02040503050406030204" pitchFamily="18" charset="0"/>
                        </a:rPr>
                        <a:t>          accuracy                                          0.83       648</a:t>
                      </a:r>
                      <a:endParaRPr lang="fr-FR" sz="1500" kern="100" dirty="0">
                        <a:effectLst/>
                        <a:latin typeface="Cambria" panose="02040503050406030204" pitchFamily="18" charset="0"/>
                        <a:ea typeface="Cambria" panose="02040503050406030204" pitchFamily="18" charset="0"/>
                      </a:endParaRPr>
                    </a:p>
                    <a:p>
                      <a:pPr>
                        <a:lnSpc>
                          <a:spcPct val="107000"/>
                        </a:lnSpc>
                        <a:spcAft>
                          <a:spcPts val="0"/>
                        </a:spcAft>
                      </a:pPr>
                      <a:r>
                        <a:rPr lang="en-US" sz="1500" kern="100" dirty="0">
                          <a:effectLst/>
                          <a:latin typeface="Cambria" panose="02040503050406030204" pitchFamily="18" charset="0"/>
                          <a:ea typeface="Cambria" panose="02040503050406030204" pitchFamily="18" charset="0"/>
                        </a:rPr>
                        <a:t>       macro </a:t>
                      </a:r>
                      <a:r>
                        <a:rPr lang="en-US" sz="1500" kern="100" dirty="0" err="1">
                          <a:effectLst/>
                          <a:latin typeface="Cambria" panose="02040503050406030204" pitchFamily="18" charset="0"/>
                          <a:ea typeface="Cambria" panose="02040503050406030204" pitchFamily="18" charset="0"/>
                        </a:rPr>
                        <a:t>avg</a:t>
                      </a:r>
                      <a:r>
                        <a:rPr lang="en-US" sz="1500" kern="100" dirty="0">
                          <a:effectLst/>
                          <a:latin typeface="Cambria" panose="02040503050406030204" pitchFamily="18" charset="0"/>
                          <a:ea typeface="Cambria" panose="02040503050406030204" pitchFamily="18" charset="0"/>
                        </a:rPr>
                        <a:t>             0.83      0.83      0.83       648</a:t>
                      </a:r>
                      <a:endParaRPr lang="fr-FR" sz="1500" kern="100" dirty="0">
                        <a:effectLst/>
                        <a:latin typeface="Cambria" panose="02040503050406030204" pitchFamily="18" charset="0"/>
                        <a:ea typeface="Cambria" panose="02040503050406030204" pitchFamily="18" charset="0"/>
                      </a:endParaRPr>
                    </a:p>
                    <a:p>
                      <a:pPr>
                        <a:lnSpc>
                          <a:spcPct val="107000"/>
                        </a:lnSpc>
                        <a:spcAft>
                          <a:spcPts val="0"/>
                        </a:spcAft>
                      </a:pPr>
                      <a:r>
                        <a:rPr lang="en-US" sz="1500" kern="100" baseline="0" dirty="0">
                          <a:effectLst/>
                          <a:latin typeface="Cambria" panose="02040503050406030204" pitchFamily="18" charset="0"/>
                          <a:ea typeface="Cambria" panose="02040503050406030204" pitchFamily="18" charset="0"/>
                        </a:rPr>
                        <a:t>  </a:t>
                      </a:r>
                      <a:r>
                        <a:rPr lang="en-US" sz="1500" kern="100" dirty="0">
                          <a:effectLst/>
                          <a:latin typeface="Cambria" panose="02040503050406030204" pitchFamily="18" charset="0"/>
                          <a:ea typeface="Cambria" panose="02040503050406030204" pitchFamily="18" charset="0"/>
                        </a:rPr>
                        <a:t>weighted </a:t>
                      </a:r>
                      <a:r>
                        <a:rPr lang="en-US" sz="1500" kern="100" dirty="0" err="1">
                          <a:effectLst/>
                          <a:latin typeface="Cambria" panose="02040503050406030204" pitchFamily="18" charset="0"/>
                          <a:ea typeface="Cambria" panose="02040503050406030204" pitchFamily="18" charset="0"/>
                        </a:rPr>
                        <a:t>avg</a:t>
                      </a:r>
                      <a:r>
                        <a:rPr lang="en-US" sz="1500" kern="100" dirty="0">
                          <a:effectLst/>
                          <a:latin typeface="Cambria" panose="02040503050406030204" pitchFamily="18" charset="0"/>
                          <a:ea typeface="Cambria" panose="02040503050406030204" pitchFamily="18" charset="0"/>
                        </a:rPr>
                        <a:t>             0.84      0.83      0.84       648</a:t>
                      </a:r>
                      <a:endParaRPr lang="fr-FR" sz="1500" kern="100" dirty="0">
                        <a:effectLst/>
                        <a:latin typeface="Cambria" panose="02040503050406030204" pitchFamily="18" charset="0"/>
                        <a:ea typeface="Cambria" panose="02040503050406030204" pitchFamily="18" charset="0"/>
                      </a:endParaRPr>
                    </a:p>
                    <a:p>
                      <a:pPr>
                        <a:lnSpc>
                          <a:spcPct val="107000"/>
                        </a:lnSpc>
                        <a:spcAft>
                          <a:spcPts val="0"/>
                        </a:spcAft>
                      </a:pPr>
                      <a:r>
                        <a:rPr lang="en-US" sz="1500" kern="100" dirty="0">
                          <a:effectLst/>
                          <a:latin typeface="Cambria" panose="02040503050406030204" pitchFamily="18" charset="0"/>
                          <a:ea typeface="Cambria" panose="02040503050406030204" pitchFamily="18" charset="0"/>
                        </a:rPr>
                        <a:t> </a:t>
                      </a:r>
                      <a:endParaRPr lang="fr-FR" sz="1500" kern="100" dirty="0">
                        <a:effectLst/>
                        <a:latin typeface="Cambria" panose="02040503050406030204" pitchFamily="18" charset="0"/>
                        <a:ea typeface="Cambria" panose="02040503050406030204" pitchFamily="18" charset="0"/>
                      </a:endParaRPr>
                    </a:p>
                    <a:p>
                      <a:pPr>
                        <a:lnSpc>
                          <a:spcPct val="107000"/>
                        </a:lnSpc>
                        <a:spcAft>
                          <a:spcPts val="0"/>
                        </a:spcAft>
                      </a:pPr>
                      <a:r>
                        <a:rPr lang="en-US" sz="2000" kern="100" dirty="0">
                          <a:effectLst/>
                          <a:latin typeface="Cambria" panose="02040503050406030204" pitchFamily="18" charset="0"/>
                          <a:ea typeface="Cambria" panose="02040503050406030204" pitchFamily="18" charset="0"/>
                        </a:rPr>
                        <a:t>accuracy Score is </a:t>
                      </a:r>
                      <a:r>
                        <a:rPr lang="en-US" sz="2000" kern="100" dirty="0">
                          <a:solidFill>
                            <a:srgbClr val="FF0000"/>
                          </a:solidFill>
                          <a:effectLst/>
                          <a:latin typeface="Cambria" panose="02040503050406030204" pitchFamily="18" charset="0"/>
                          <a:ea typeface="Cambria" panose="02040503050406030204" pitchFamily="18" charset="0"/>
                        </a:rPr>
                        <a:t>83.49%</a:t>
                      </a:r>
                      <a:endParaRPr lang="fr-FR" sz="2000" kern="100" dirty="0">
                        <a:solidFill>
                          <a:srgbClr val="FF0000"/>
                        </a:solidFill>
                        <a:effectLst/>
                        <a:latin typeface="Cambria" panose="02040503050406030204" pitchFamily="18" charset="0"/>
                        <a:ea typeface="Cambria" panose="02040503050406030204" pitchFamily="18" charset="0"/>
                        <a:cs typeface="Liberation Mono"/>
                      </a:endParaRPr>
                    </a:p>
                  </a:txBody>
                  <a:tcPr marL="34925" marR="34925" marT="34925" marB="34925"/>
                </a:tc>
                <a:extLst>
                  <a:ext uri="{0D108BD9-81ED-4DB2-BD59-A6C34878D82A}">
                    <a16:rowId xmlns:a16="http://schemas.microsoft.com/office/drawing/2014/main" val="2325086914"/>
                  </a:ext>
                </a:extLst>
              </a:tr>
            </a:tbl>
          </a:graphicData>
        </a:graphic>
      </p:graphicFrame>
    </p:spTree>
    <p:extLst>
      <p:ext uri="{BB962C8B-B14F-4D97-AF65-F5344CB8AC3E}">
        <p14:creationId xmlns:p14="http://schemas.microsoft.com/office/powerpoint/2010/main" val="3439770331"/>
      </p:ext>
    </p:extLst>
  </p:cSld>
  <p:clrMapOvr>
    <a:masterClrMapping/>
  </p:clrMapOvr>
  <p:transition spd="slow">
    <p:push dir="u"/>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ctr"/>
            <a:r>
              <a:rPr lang="fr-FR" sz="4000" dirty="0">
                <a:latin typeface="Cambria" panose="02040503050406030204" pitchFamily="18" charset="0"/>
                <a:ea typeface="Cambria" panose="02040503050406030204" pitchFamily="18" charset="0"/>
              </a:rPr>
              <a:t>Validation des résultats</a:t>
            </a:r>
          </a:p>
        </p:txBody>
      </p:sp>
      <p:sp>
        <p:nvSpPr>
          <p:cNvPr id="3" name="Espace réservé du contenu 2"/>
          <p:cNvSpPr>
            <a:spLocks noGrp="1"/>
          </p:cNvSpPr>
          <p:nvPr>
            <p:ph idx="1"/>
          </p:nvPr>
        </p:nvSpPr>
        <p:spPr/>
        <p:txBody>
          <a:bodyPr>
            <a:normAutofit/>
          </a:bodyPr>
          <a:lstStyle/>
          <a:p>
            <a:pPr algn="just">
              <a:lnSpc>
                <a:spcPct val="150000"/>
              </a:lnSpc>
            </a:pPr>
            <a:r>
              <a:rPr lang="fr-FR" sz="2400" dirty="0">
                <a:latin typeface="Times New Roman" panose="02020603050405020304" pitchFamily="18" charset="0"/>
                <a:cs typeface="Times New Roman" panose="02020603050405020304" pitchFamily="18" charset="0"/>
              </a:rPr>
              <a:t> La validation consiste à utiliser les données dont on ne connaît pas les labels dont on va faire la prédiction sur la base de nos modèles entraînés et de la méthodes de </a:t>
            </a:r>
            <a:r>
              <a:rPr lang="fr-FR" sz="2400" dirty="0" err="1">
                <a:latin typeface="Times New Roman" panose="02020603050405020304" pitchFamily="18" charset="0"/>
                <a:cs typeface="Times New Roman" panose="02020603050405020304" pitchFamily="18" charset="0"/>
              </a:rPr>
              <a:t>clusteringmap</a:t>
            </a:r>
            <a:r>
              <a:rPr lang="fr-FR" sz="2400" dirty="0">
                <a:latin typeface="Times New Roman" panose="02020603050405020304" pitchFamily="18" charset="0"/>
                <a:cs typeface="Times New Roman" panose="02020603050405020304" pitchFamily="18" charset="0"/>
              </a:rPr>
              <a:t> hiérarchique. </a:t>
            </a:r>
            <a:endParaRPr lang="fr-FR" sz="2400" dirty="0">
              <a:latin typeface="Times New Roman" panose="02020603050405020304" pitchFamily="18" charset="0"/>
              <a:ea typeface="Cambria" panose="02040503050406030204" pitchFamily="18" charset="0"/>
              <a:cs typeface="Times New Roman" panose="02020603050405020304" pitchFamily="18" charset="0"/>
            </a:endParaRPr>
          </a:p>
        </p:txBody>
      </p:sp>
    </p:spTree>
    <p:extLst>
      <p:ext uri="{BB962C8B-B14F-4D97-AF65-F5344CB8AC3E}">
        <p14:creationId xmlns:p14="http://schemas.microsoft.com/office/powerpoint/2010/main" val="2884554427"/>
      </p:ext>
    </p:extLst>
  </p:cSld>
  <p:clrMapOvr>
    <a:masterClrMapping/>
  </p:clrMapOvr>
  <p:transition spd="slow">
    <p:push dir="u"/>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ctr"/>
            <a:r>
              <a:rPr lang="fr-FR" sz="4000" dirty="0">
                <a:latin typeface="Cambria" panose="02040503050406030204" pitchFamily="18" charset="0"/>
                <a:ea typeface="Cambria" panose="02040503050406030204" pitchFamily="18" charset="0"/>
              </a:rPr>
              <a:t>Validation des résultats</a:t>
            </a:r>
          </a:p>
        </p:txBody>
      </p:sp>
      <p:sp>
        <p:nvSpPr>
          <p:cNvPr id="7" name="Espace réservé du texte 6"/>
          <p:cNvSpPr>
            <a:spLocks noGrp="1"/>
          </p:cNvSpPr>
          <p:nvPr>
            <p:ph type="body" idx="1"/>
          </p:nvPr>
        </p:nvSpPr>
        <p:spPr>
          <a:xfrm>
            <a:off x="3108960" y="1954744"/>
            <a:ext cx="5577840" cy="736282"/>
          </a:xfrm>
        </p:spPr>
        <p:txBody>
          <a:bodyPr>
            <a:normAutofit fontScale="92500"/>
          </a:bodyPr>
          <a:lstStyle/>
          <a:p>
            <a:pPr algn="ctr"/>
            <a:r>
              <a:rPr lang="fr-FR" sz="3000" dirty="0">
                <a:latin typeface="Times New Roman" panose="02020603050405020304" pitchFamily="18" charset="0"/>
                <a:ea typeface="Tahoma" panose="020B0604030504040204" pitchFamily="34" charset="0"/>
                <a:cs typeface="Times New Roman" panose="02020603050405020304" pitchFamily="18" charset="0"/>
              </a:rPr>
              <a:t>Clustermap hiérarchique</a:t>
            </a:r>
          </a:p>
        </p:txBody>
      </p:sp>
      <p:pic>
        <p:nvPicPr>
          <p:cNvPr id="11" name="image2.png" descr="C:\Users\silvi\Documents\PPT Soutenance\PPT\clustermap.png"/>
          <p:cNvPicPr/>
          <p:nvPr/>
        </p:nvPicPr>
        <p:blipFill>
          <a:blip r:embed="rId2"/>
          <a:srcRect/>
          <a:stretch>
            <a:fillRect/>
          </a:stretch>
        </p:blipFill>
        <p:spPr>
          <a:xfrm>
            <a:off x="938257" y="2691026"/>
            <a:ext cx="10348052" cy="3644460"/>
          </a:xfrm>
          <a:prstGeom prst="rect">
            <a:avLst/>
          </a:prstGeom>
          <a:ln/>
        </p:spPr>
      </p:pic>
    </p:spTree>
    <p:extLst>
      <p:ext uri="{BB962C8B-B14F-4D97-AF65-F5344CB8AC3E}">
        <p14:creationId xmlns:p14="http://schemas.microsoft.com/office/powerpoint/2010/main" val="850661463"/>
      </p:ext>
    </p:extLst>
  </p:cSld>
  <p:clrMapOvr>
    <a:masterClrMapping/>
  </p:clrMapOvr>
  <p:transition spd="slow">
    <p:push dir="u"/>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ctr"/>
            <a:r>
              <a:rPr lang="fr-FR" sz="4000" dirty="0">
                <a:latin typeface="Cambria" panose="02040503050406030204" pitchFamily="18" charset="0"/>
                <a:ea typeface="Cambria" panose="02040503050406030204" pitchFamily="18" charset="0"/>
              </a:rPr>
              <a:t>Validation des résultats</a:t>
            </a:r>
          </a:p>
        </p:txBody>
      </p:sp>
      <p:sp>
        <p:nvSpPr>
          <p:cNvPr id="6" name="Espace réservé du texte 5"/>
          <p:cNvSpPr>
            <a:spLocks noGrp="1"/>
          </p:cNvSpPr>
          <p:nvPr>
            <p:ph type="body" idx="1"/>
          </p:nvPr>
        </p:nvSpPr>
        <p:spPr>
          <a:xfrm>
            <a:off x="2272906" y="1817646"/>
            <a:ext cx="3320716" cy="292030"/>
          </a:xfrm>
        </p:spPr>
        <p:txBody>
          <a:bodyPr>
            <a:normAutofit fontScale="85000" lnSpcReduction="20000"/>
          </a:bodyPr>
          <a:lstStyle/>
          <a:p>
            <a:pPr algn="ctr"/>
            <a:r>
              <a:rPr lang="fr-FR" dirty="0" err="1"/>
              <a:t>Random</a:t>
            </a:r>
            <a:r>
              <a:rPr lang="fr-FR" dirty="0"/>
              <a:t> Forrest</a:t>
            </a:r>
          </a:p>
        </p:txBody>
      </p:sp>
      <p:sp>
        <p:nvSpPr>
          <p:cNvPr id="8" name="Espace réservé du texte 7"/>
          <p:cNvSpPr>
            <a:spLocks noGrp="1"/>
          </p:cNvSpPr>
          <p:nvPr>
            <p:ph type="body" sz="quarter" idx="3"/>
          </p:nvPr>
        </p:nvSpPr>
        <p:spPr>
          <a:xfrm>
            <a:off x="5451437" y="1774091"/>
            <a:ext cx="2966421" cy="292030"/>
          </a:xfrm>
        </p:spPr>
        <p:txBody>
          <a:bodyPr>
            <a:normAutofit fontScale="85000" lnSpcReduction="20000"/>
          </a:bodyPr>
          <a:lstStyle/>
          <a:p>
            <a:pPr algn="ctr"/>
            <a:r>
              <a:rPr lang="fr-FR" dirty="0" err="1"/>
              <a:t>Clustering</a:t>
            </a:r>
            <a:endParaRPr lang="fr-FR" dirty="0"/>
          </a:p>
        </p:txBody>
      </p:sp>
      <p:pic>
        <p:nvPicPr>
          <p:cNvPr id="12" name="Espace réservé du contenu 11"/>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5720380" y="2287028"/>
            <a:ext cx="2966420" cy="3839453"/>
          </a:xfrm>
        </p:spPr>
      </p:pic>
      <p:pic>
        <p:nvPicPr>
          <p:cNvPr id="9" name="Espace réservé du contenu 8"/>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2554940" y="2189963"/>
            <a:ext cx="2756648" cy="3936518"/>
          </a:xfrm>
        </p:spPr>
      </p:pic>
    </p:spTree>
    <p:extLst>
      <p:ext uri="{BB962C8B-B14F-4D97-AF65-F5344CB8AC3E}">
        <p14:creationId xmlns:p14="http://schemas.microsoft.com/office/powerpoint/2010/main" val="907717255"/>
      </p:ext>
    </p:extLst>
  </p:cSld>
  <p:clrMapOvr>
    <a:masterClrMapping/>
  </p:clrMapOvr>
  <p:transition spd="slow">
    <p:push dir="u"/>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ctr"/>
            <a:r>
              <a:rPr lang="fr-FR" sz="4000" dirty="0">
                <a:latin typeface="Cambria" panose="02040503050406030204" pitchFamily="18" charset="0"/>
                <a:ea typeface="Cambria" panose="02040503050406030204" pitchFamily="18" charset="0"/>
              </a:rPr>
              <a:t>Validation des résultats (La vraisemblance)</a:t>
            </a:r>
          </a:p>
        </p:txBody>
      </p:sp>
      <p:pic>
        <p:nvPicPr>
          <p:cNvPr id="13" name="Espace réservé du contenu 12"/>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2205318" y="2441277"/>
            <a:ext cx="8087811" cy="2318982"/>
          </a:xfrm>
        </p:spPr>
      </p:pic>
    </p:spTree>
    <p:extLst>
      <p:ext uri="{BB962C8B-B14F-4D97-AF65-F5344CB8AC3E}">
        <p14:creationId xmlns:p14="http://schemas.microsoft.com/office/powerpoint/2010/main" val="1615077174"/>
      </p:ext>
    </p:extLst>
  </p:cSld>
  <p:clrMapOvr>
    <a:masterClrMapping/>
  </p:clrMapOvr>
  <p:transition spd="slow">
    <p:push dir="u"/>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176303" y="1744133"/>
            <a:ext cx="10058400" cy="4023360"/>
          </a:xfrm>
        </p:spPr>
        <p:txBody>
          <a:bodyPr/>
          <a:lstStyle/>
          <a:p>
            <a:pPr marL="0" indent="0" algn="ctr">
              <a:buNone/>
            </a:pPr>
            <a:endParaRPr lang="fr-FR" dirty="0"/>
          </a:p>
          <a:p>
            <a:pPr marL="0" indent="0" algn="ctr">
              <a:buNone/>
            </a:pPr>
            <a:endParaRPr lang="fr-FR" dirty="0"/>
          </a:p>
          <a:p>
            <a:pPr marL="0" indent="0" algn="ctr">
              <a:buNone/>
            </a:pPr>
            <a:endParaRPr lang="fr-FR" dirty="0"/>
          </a:p>
          <a:p>
            <a:pPr marL="0" indent="0" algn="ctr">
              <a:buNone/>
            </a:pPr>
            <a:r>
              <a:rPr lang="fr-FR" sz="4500" dirty="0">
                <a:latin typeface="Times New Roman" panose="02020603050405020304" pitchFamily="18" charset="0"/>
                <a:cs typeface="Times New Roman" panose="02020603050405020304" pitchFamily="18" charset="0"/>
              </a:rPr>
              <a:t>DEMO</a:t>
            </a:r>
          </a:p>
        </p:txBody>
      </p:sp>
    </p:spTree>
    <p:extLst>
      <p:ext uri="{BB962C8B-B14F-4D97-AF65-F5344CB8AC3E}">
        <p14:creationId xmlns:p14="http://schemas.microsoft.com/office/powerpoint/2010/main" val="4187556936"/>
      </p:ext>
    </p:extLst>
  </p:cSld>
  <p:clrMapOvr>
    <a:masterClrMapping/>
  </p:clrMapOvr>
  <p:transition spd="med">
    <p:pull/>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176303" y="1744133"/>
            <a:ext cx="10058400" cy="4023360"/>
          </a:xfrm>
        </p:spPr>
        <p:txBody>
          <a:bodyPr/>
          <a:lstStyle/>
          <a:p>
            <a:pPr marL="0" indent="0" algn="ctr">
              <a:buNone/>
            </a:pPr>
            <a:endParaRPr lang="fr-FR" dirty="0"/>
          </a:p>
          <a:p>
            <a:pPr marL="0" indent="0" algn="ctr">
              <a:buNone/>
            </a:pPr>
            <a:endParaRPr lang="fr-FR" dirty="0"/>
          </a:p>
          <a:p>
            <a:pPr marL="0" indent="0" algn="ctr">
              <a:buNone/>
            </a:pPr>
            <a:endParaRPr lang="fr-FR" dirty="0"/>
          </a:p>
          <a:p>
            <a:pPr marL="0" indent="0" algn="ctr">
              <a:buNone/>
            </a:pPr>
            <a:r>
              <a:rPr lang="fr-FR" sz="4500" dirty="0">
                <a:latin typeface="Times New Roman" panose="02020603050405020304" pitchFamily="18" charset="0"/>
                <a:cs typeface="Times New Roman" panose="02020603050405020304" pitchFamily="18" charset="0"/>
              </a:rPr>
              <a:t>Conclusion</a:t>
            </a:r>
          </a:p>
        </p:txBody>
      </p:sp>
    </p:spTree>
    <p:extLst>
      <p:ext uri="{BB962C8B-B14F-4D97-AF65-F5344CB8AC3E}">
        <p14:creationId xmlns:p14="http://schemas.microsoft.com/office/powerpoint/2010/main" val="409656697"/>
      </p:ext>
    </p:extLst>
  </p:cSld>
  <p:clrMapOvr>
    <a:masterClrMapping/>
  </p:clrMapOvr>
  <p:transition spd="med">
    <p:pull/>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 name="PlaceHolder 1"/>
          <p:cNvSpPr>
            <a:spLocks noGrp="1"/>
          </p:cNvSpPr>
          <p:nvPr>
            <p:ph type="title"/>
          </p:nvPr>
        </p:nvSpPr>
        <p:spPr>
          <a:prstGeom prst="rect">
            <a:avLst/>
          </a:prstGeom>
          <a:noFill/>
          <a:ln w="0">
            <a:noFill/>
          </a:ln>
        </p:spPr>
        <p:txBody>
          <a:bodyPr vert="horz" lIns="0" tIns="121920" rIns="0" bIns="121920" rtlCol="0" anchor="b">
            <a:noAutofit/>
          </a:bodyPr>
          <a:lstStyle/>
          <a:p>
            <a:pPr algn="ctr">
              <a:lnSpc>
                <a:spcPct val="100000"/>
              </a:lnSpc>
              <a:tabLst>
                <a:tab pos="0" algn="l"/>
              </a:tabLst>
            </a:pPr>
            <a:r>
              <a:rPr lang="es" sz="4000" spc="-1" dirty="0">
                <a:solidFill>
                  <a:schemeClr val="tx1"/>
                </a:solidFill>
                <a:latin typeface="Bell MT" panose="02020503060305020303" pitchFamily="18" charset="0"/>
                <a:ea typeface="Cambria" panose="02040503050406030204" pitchFamily="18" charset="0"/>
              </a:rPr>
              <a:t>Introduction</a:t>
            </a:r>
            <a:endParaRPr lang="en-US" sz="4000" spc="-1" dirty="0">
              <a:solidFill>
                <a:schemeClr val="tx1"/>
              </a:solidFill>
              <a:latin typeface="Bell MT" panose="02020503060305020303" pitchFamily="18" charset="0"/>
              <a:ea typeface="Cambria" panose="02040503050406030204" pitchFamily="18" charset="0"/>
            </a:endParaRPr>
          </a:p>
        </p:txBody>
      </p:sp>
      <p:sp>
        <p:nvSpPr>
          <p:cNvPr id="5" name="ZoneTexte 4"/>
          <p:cNvSpPr txBox="1"/>
          <p:nvPr/>
        </p:nvSpPr>
        <p:spPr>
          <a:xfrm>
            <a:off x="1453936" y="1864823"/>
            <a:ext cx="8880763" cy="3730317"/>
          </a:xfrm>
          <a:prstGeom prst="rect">
            <a:avLst/>
          </a:prstGeom>
          <a:noFill/>
        </p:spPr>
        <p:txBody>
          <a:bodyPr wrap="square" rtlCol="0">
            <a:spAutoFit/>
          </a:bodyPr>
          <a:lstStyle/>
          <a:p>
            <a:pPr algn="just">
              <a:lnSpc>
                <a:spcPct val="150000"/>
              </a:lnSpc>
              <a:spcBef>
                <a:spcPts val="100"/>
              </a:spcBef>
            </a:pPr>
            <a:r>
              <a:rPr lang="fr-FR" sz="2000" dirty="0">
                <a:latin typeface="Times New Roman" panose="02020603050405020304" pitchFamily="18" charset="0"/>
                <a:cs typeface="Times New Roman" panose="02020603050405020304" pitchFamily="18" charset="0"/>
              </a:rPr>
              <a:t>De nos jours, les cancers constituent l’une des sources de mortalité les plus élevées dans le monde et ceux, malgré les progrès scientifiques et technologiques, les processus de diagnostic et de traitement restent de loin les plus unanimes et uniformes. Plusieurs moyens de diagnostic et de traitement existent, en passant par les plus invasives comme la chirurgie aux moins invasives comme la radiologie. Mais pour une meilleure prise en charge, un cancer doit être détecté le plus précocement possible. Et quoi de mieux que la radiologie pour cette prise en charge rapide et non invasive! </a:t>
            </a:r>
            <a:endParaRPr lang="fr-FR" sz="2000" dirty="0">
              <a:latin typeface="Times New Roman" panose="02020603050405020304" pitchFamily="18" charset="0"/>
              <a:ea typeface="Cambria" panose="02040503050406030204" pitchFamily="18" charset="0"/>
              <a:cs typeface="Times New Roman" panose="02020603050405020304" pitchFamily="18" charset="0"/>
            </a:endParaRPr>
          </a:p>
        </p:txBody>
      </p:sp>
    </p:spTree>
    <p:extLst>
      <p:ext uri="{BB962C8B-B14F-4D97-AF65-F5344CB8AC3E}">
        <p14:creationId xmlns:p14="http://schemas.microsoft.com/office/powerpoint/2010/main" val="3314982270"/>
      </p:ext>
    </p:extLst>
  </p:cSld>
  <p:clrMapOvr>
    <a:masterClrMapping/>
  </p:clrMapOvr>
  <mc:AlternateContent xmlns:mc="http://schemas.openxmlformats.org/markup-compatibility/2006" xmlns:p14="http://schemas.microsoft.com/office/powerpoint/2010/main">
    <mc:Choice Requires="p14">
      <p:transition spd="slow" p14:dur="1500" advTm="1000">
        <p:split orient="vert"/>
      </p:transition>
    </mc:Choice>
    <mc:Fallback xmlns="">
      <p:transition spd="slow" advTm="1000">
        <p:split orient="vert"/>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176303" y="1744133"/>
            <a:ext cx="10058400" cy="4023360"/>
          </a:xfrm>
        </p:spPr>
        <p:txBody>
          <a:bodyPr/>
          <a:lstStyle/>
          <a:p>
            <a:pPr marL="0" indent="0" algn="ctr">
              <a:buNone/>
            </a:pPr>
            <a:endParaRPr lang="fr-FR" dirty="0"/>
          </a:p>
          <a:p>
            <a:pPr marL="0" indent="0" algn="ctr">
              <a:buNone/>
            </a:pPr>
            <a:endParaRPr lang="fr-FR" dirty="0"/>
          </a:p>
          <a:p>
            <a:pPr algn="ctr"/>
            <a:endParaRPr lang="fr-FR" dirty="0"/>
          </a:p>
          <a:p>
            <a:pPr algn="ctr"/>
            <a:r>
              <a:rPr lang="fr-FR" sz="8000" dirty="0">
                <a:latin typeface="Algerian" panose="04020705040A02060702" pitchFamily="82" charset="0"/>
              </a:rPr>
              <a:t>MERCI</a:t>
            </a:r>
          </a:p>
        </p:txBody>
      </p:sp>
    </p:spTree>
    <p:extLst>
      <p:ext uri="{BB962C8B-B14F-4D97-AF65-F5344CB8AC3E}">
        <p14:creationId xmlns:p14="http://schemas.microsoft.com/office/powerpoint/2010/main" val="197739496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 name="PlaceHolder 1"/>
          <p:cNvSpPr>
            <a:spLocks noGrp="1"/>
          </p:cNvSpPr>
          <p:nvPr>
            <p:ph type="title"/>
          </p:nvPr>
        </p:nvSpPr>
        <p:spPr>
          <a:xfrm>
            <a:off x="1097280" y="705394"/>
            <a:ext cx="10058400" cy="1031966"/>
          </a:xfrm>
          <a:prstGeom prst="rect">
            <a:avLst/>
          </a:prstGeom>
          <a:noFill/>
          <a:ln w="0">
            <a:noFill/>
          </a:ln>
        </p:spPr>
        <p:txBody>
          <a:bodyPr vert="horz" lIns="0" tIns="121920" rIns="0" bIns="121920" rtlCol="0" anchor="b">
            <a:noAutofit/>
          </a:bodyPr>
          <a:lstStyle/>
          <a:p>
            <a:pPr algn="ctr">
              <a:lnSpc>
                <a:spcPct val="100000"/>
              </a:lnSpc>
              <a:tabLst>
                <a:tab pos="0" algn="l"/>
              </a:tabLst>
            </a:pPr>
            <a:r>
              <a:rPr lang="en-US" sz="4000" spc="-1" dirty="0" err="1">
                <a:solidFill>
                  <a:schemeClr val="tx1"/>
                </a:solidFill>
                <a:latin typeface="Cambria" panose="02040503050406030204" pitchFamily="18" charset="0"/>
                <a:ea typeface="Cambria" panose="02040503050406030204" pitchFamily="18" charset="0"/>
              </a:rPr>
              <a:t>Etat</a:t>
            </a:r>
            <a:r>
              <a:rPr lang="en-US" sz="4000" spc="-1" dirty="0">
                <a:solidFill>
                  <a:schemeClr val="tx1"/>
                </a:solidFill>
                <a:latin typeface="Cambria" panose="02040503050406030204" pitchFamily="18" charset="0"/>
                <a:ea typeface="Cambria" panose="02040503050406030204" pitchFamily="18" charset="0"/>
              </a:rPr>
              <a:t> de </a:t>
            </a:r>
            <a:r>
              <a:rPr lang="fr-FR" sz="4000" spc="-1" dirty="0">
                <a:solidFill>
                  <a:schemeClr val="tx1"/>
                </a:solidFill>
                <a:latin typeface="Cambria" panose="02040503050406030204" pitchFamily="18" charset="0"/>
                <a:ea typeface="Cambria" panose="02040503050406030204" pitchFamily="18" charset="0"/>
              </a:rPr>
              <a:t>l’art</a:t>
            </a:r>
          </a:p>
        </p:txBody>
      </p:sp>
      <p:sp>
        <p:nvSpPr>
          <p:cNvPr id="3" name="Espace réservé du contenu 2"/>
          <p:cNvSpPr>
            <a:spLocks noGrp="1"/>
          </p:cNvSpPr>
          <p:nvPr>
            <p:ph idx="1"/>
          </p:nvPr>
        </p:nvSpPr>
        <p:spPr>
          <a:xfrm>
            <a:off x="1097280" y="2711063"/>
            <a:ext cx="10058400" cy="3467668"/>
          </a:xfrm>
        </p:spPr>
        <p:txBody>
          <a:bodyPr>
            <a:normAutofit/>
          </a:bodyPr>
          <a:lstStyle/>
          <a:p>
            <a:pPr algn="just">
              <a:lnSpc>
                <a:spcPct val="150000"/>
              </a:lnSpc>
            </a:pPr>
            <a:r>
              <a:rPr lang="fr-FR" dirty="0"/>
              <a:t>Les images radiologiques sont une source d’information très précieuses qui sont sous-exploitées. En effet l’observation apportée par le radiologue étant limitée aux facteurs physiques comme la taille et le volume de la tumeur fait que nous avons toujours besoin de recourir à la biopsie pour en déterminer la texture pour une tumeur donnée. Pour en venir à ce problème un nouveau procédé appelé la </a:t>
            </a:r>
            <a:r>
              <a:rPr lang="fr-FR" dirty="0" err="1"/>
              <a:t>radiomics</a:t>
            </a:r>
            <a:r>
              <a:rPr lang="fr-FR" dirty="0"/>
              <a:t>, a été mis sur place consistant à extraire des caractéristiques quantitatives des images afin d’en déterminer leur texture.</a:t>
            </a:r>
            <a:endParaRPr lang="fr-FR" dirty="0">
              <a:latin typeface="Cambria" panose="02040503050406030204" pitchFamily="18" charset="0"/>
              <a:ea typeface="Cambria" panose="02040503050406030204" pitchFamily="18" charset="0"/>
            </a:endParaRPr>
          </a:p>
        </p:txBody>
      </p:sp>
      <p:sp>
        <p:nvSpPr>
          <p:cNvPr id="4" name="ZoneTexte 3"/>
          <p:cNvSpPr txBox="1"/>
          <p:nvPr/>
        </p:nvSpPr>
        <p:spPr>
          <a:xfrm>
            <a:off x="1188086" y="1947055"/>
            <a:ext cx="4063184" cy="707886"/>
          </a:xfrm>
          <a:prstGeom prst="rect">
            <a:avLst/>
          </a:prstGeom>
          <a:solidFill>
            <a:schemeClr val="bg2">
              <a:lumMod val="50000"/>
            </a:schemeClr>
          </a:solidFill>
        </p:spPr>
        <p:txBody>
          <a:bodyPr wrap="square" rtlCol="0">
            <a:spAutoFit/>
          </a:bodyPr>
          <a:lstStyle/>
          <a:p>
            <a:r>
              <a:rPr lang="es" sz="4000" spc="-1" dirty="0">
                <a:solidFill>
                  <a:schemeClr val="bg1"/>
                </a:solidFill>
                <a:latin typeface="Times New Roman" panose="02020603050405020304" pitchFamily="18" charset="0"/>
                <a:ea typeface="Cambria" panose="02040503050406030204" pitchFamily="18" charset="0"/>
                <a:cs typeface="Times New Roman" panose="02020603050405020304" pitchFamily="18" charset="0"/>
              </a:rPr>
              <a:t>Contexte du sujet</a:t>
            </a:r>
            <a:endParaRPr lang="fr-FR" sz="4000" dirty="0">
              <a:solidFill>
                <a:schemeClr val="bg1"/>
              </a:solidFill>
              <a:latin typeface="Times New Roman" panose="02020603050405020304" pitchFamily="18" charset="0"/>
              <a:ea typeface="Cambria" panose="02040503050406030204" pitchFamily="18" charset="0"/>
              <a:cs typeface="Times New Roman" panose="02020603050405020304" pitchFamily="18" charset="0"/>
            </a:endParaRPr>
          </a:p>
        </p:txBody>
      </p:sp>
      <p:sp>
        <p:nvSpPr>
          <p:cNvPr id="2" name="ZoneTexte 1"/>
          <p:cNvSpPr txBox="1"/>
          <p:nvPr/>
        </p:nvSpPr>
        <p:spPr>
          <a:xfrm>
            <a:off x="2155371" y="5656217"/>
            <a:ext cx="7380515" cy="430887"/>
          </a:xfrm>
          <a:prstGeom prst="rect">
            <a:avLst/>
          </a:prstGeom>
          <a:noFill/>
        </p:spPr>
        <p:txBody>
          <a:bodyPr wrap="square" rtlCol="0">
            <a:spAutoFit/>
          </a:bodyPr>
          <a:lstStyle/>
          <a:p>
            <a:pPr algn="ctr"/>
            <a:r>
              <a:rPr lang="fr-FR" sz="2200" dirty="0">
                <a:latin typeface="Times New Roman" panose="02020603050405020304" pitchFamily="18" charset="0"/>
                <a:cs typeface="Times New Roman" panose="02020603050405020304" pitchFamily="18" charset="0"/>
              </a:rPr>
              <a:t>C’est en ce sens que ce pose la question</a:t>
            </a:r>
          </a:p>
        </p:txBody>
      </p:sp>
    </p:spTree>
    <p:extLst>
      <p:ext uri="{BB962C8B-B14F-4D97-AF65-F5344CB8AC3E}">
        <p14:creationId xmlns:p14="http://schemas.microsoft.com/office/powerpoint/2010/main" val="2423010973"/>
      </p:ext>
    </p:extLst>
  </p:cSld>
  <p:clrMapOvr>
    <a:masterClrMapping/>
  </p:clrMapOvr>
  <p:transition spd="med" advTm="1000">
    <p:pull/>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 name="PlaceHolder 1"/>
          <p:cNvSpPr>
            <a:spLocks noGrp="1"/>
          </p:cNvSpPr>
          <p:nvPr>
            <p:ph type="title"/>
          </p:nvPr>
        </p:nvSpPr>
        <p:spPr>
          <a:xfrm>
            <a:off x="1097280" y="862149"/>
            <a:ext cx="10058400" cy="875211"/>
          </a:xfrm>
          <a:prstGeom prst="rect">
            <a:avLst/>
          </a:prstGeom>
          <a:noFill/>
          <a:ln w="0">
            <a:noFill/>
          </a:ln>
        </p:spPr>
        <p:txBody>
          <a:bodyPr vert="horz" lIns="0" tIns="121920" rIns="0" bIns="121920" rtlCol="0" anchor="b">
            <a:noAutofit/>
          </a:bodyPr>
          <a:lstStyle/>
          <a:p>
            <a:pPr algn="ctr">
              <a:lnSpc>
                <a:spcPct val="100000"/>
              </a:lnSpc>
              <a:tabLst>
                <a:tab pos="0" algn="l"/>
              </a:tabLst>
            </a:pPr>
            <a:r>
              <a:rPr lang="es" sz="4000" spc="-1" dirty="0">
                <a:solidFill>
                  <a:schemeClr val="tx1"/>
                </a:solidFill>
                <a:latin typeface="Cambria" panose="02040503050406030204" pitchFamily="18" charset="0"/>
                <a:ea typeface="Cambria" panose="02040503050406030204" pitchFamily="18" charset="0"/>
              </a:rPr>
              <a:t>Etat de l’art</a:t>
            </a:r>
            <a:endParaRPr lang="en-US" sz="4000" spc="-1" dirty="0">
              <a:solidFill>
                <a:schemeClr val="tx1"/>
              </a:solidFill>
              <a:latin typeface="Cambria" panose="02040503050406030204" pitchFamily="18" charset="0"/>
              <a:ea typeface="Cambria" panose="02040503050406030204" pitchFamily="18" charset="0"/>
            </a:endParaRPr>
          </a:p>
        </p:txBody>
      </p:sp>
      <p:pic>
        <p:nvPicPr>
          <p:cNvPr id="10" name="Espace réservé du contenu 9"/>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750219" y="3254375"/>
            <a:ext cx="2143125" cy="2143125"/>
          </a:xfrm>
        </p:spPr>
      </p:pic>
      <p:sp>
        <p:nvSpPr>
          <p:cNvPr id="8" name="Espace réservé du contenu 7"/>
          <p:cNvSpPr>
            <a:spLocks noGrp="1"/>
          </p:cNvSpPr>
          <p:nvPr>
            <p:ph sz="quarter" idx="4"/>
          </p:nvPr>
        </p:nvSpPr>
        <p:spPr>
          <a:xfrm>
            <a:off x="3893344" y="2560133"/>
            <a:ext cx="6492240" cy="3056896"/>
          </a:xfrm>
        </p:spPr>
        <p:txBody>
          <a:bodyPr>
            <a:normAutofit/>
          </a:bodyPr>
          <a:lstStyle/>
          <a:p>
            <a:pPr algn="ctr">
              <a:lnSpc>
                <a:spcPct val="100000"/>
              </a:lnSpc>
            </a:pPr>
            <a:endParaRPr lang="fr-FR" sz="2500" dirty="0">
              <a:solidFill>
                <a:schemeClr val="tx1">
                  <a:lumMod val="85000"/>
                  <a:lumOff val="15000"/>
                </a:schemeClr>
              </a:solidFill>
              <a:latin typeface="Times New Roman" panose="02020603050405020304" pitchFamily="18" charset="0"/>
              <a:ea typeface="Cambria" panose="02040503050406030204" pitchFamily="18" charset="0"/>
              <a:cs typeface="Times New Roman" panose="02020603050405020304" pitchFamily="18" charset="0"/>
            </a:endParaRPr>
          </a:p>
          <a:p>
            <a:pPr algn="just">
              <a:lnSpc>
                <a:spcPct val="100000"/>
              </a:lnSpc>
            </a:pPr>
            <a:r>
              <a:rPr lang="fr-FR" sz="2500" dirty="0">
                <a:solidFill>
                  <a:schemeClr val="tx1">
                    <a:lumMod val="85000"/>
                    <a:lumOff val="15000"/>
                  </a:schemeClr>
                </a:solidFill>
                <a:latin typeface="Times New Roman" panose="02020603050405020304" pitchFamily="18" charset="0"/>
                <a:ea typeface="Cambria" panose="02040503050406030204" pitchFamily="18" charset="0"/>
                <a:cs typeface="Times New Roman" panose="02020603050405020304" pitchFamily="18" charset="0"/>
              </a:rPr>
              <a:t>Comment grâce à la radiomique, extraire les caractéristiques des images radiologiques afin de déterminer le taux de malignité d’une tumeur sans avoir recourt à la biopsie, une des moyen invasive à éviter de nos jours?</a:t>
            </a:r>
          </a:p>
          <a:p>
            <a:pPr algn="ctr">
              <a:lnSpc>
                <a:spcPct val="100000"/>
              </a:lnSpc>
            </a:pPr>
            <a:endParaRPr lang="fr-FR" sz="2500" dirty="0">
              <a:solidFill>
                <a:schemeClr val="tx1">
                  <a:lumMod val="85000"/>
                  <a:lumOff val="15000"/>
                </a:schemeClr>
              </a:solidFill>
              <a:latin typeface="Times New Roman" panose="02020603050405020304" pitchFamily="18" charset="0"/>
              <a:cs typeface="Times New Roman" panose="02020603050405020304" pitchFamily="18" charset="0"/>
            </a:endParaRPr>
          </a:p>
        </p:txBody>
      </p:sp>
      <p:sp>
        <p:nvSpPr>
          <p:cNvPr id="6" name="ZoneTexte 5"/>
          <p:cNvSpPr txBox="1"/>
          <p:nvPr/>
        </p:nvSpPr>
        <p:spPr>
          <a:xfrm>
            <a:off x="1214212" y="1794803"/>
            <a:ext cx="3619045" cy="707886"/>
          </a:xfrm>
          <a:prstGeom prst="rect">
            <a:avLst/>
          </a:prstGeom>
          <a:solidFill>
            <a:schemeClr val="bg2">
              <a:lumMod val="50000"/>
            </a:schemeClr>
          </a:solidFill>
        </p:spPr>
        <p:txBody>
          <a:bodyPr wrap="square" rtlCol="0">
            <a:spAutoFit/>
          </a:bodyPr>
          <a:lstStyle/>
          <a:p>
            <a:r>
              <a:rPr lang="es" sz="4000" spc="-1" dirty="0">
                <a:solidFill>
                  <a:schemeClr val="bg1"/>
                </a:solidFill>
                <a:latin typeface="Times New Roman" panose="02020603050405020304" pitchFamily="18" charset="0"/>
                <a:ea typeface="Cambria" panose="02040503050406030204" pitchFamily="18" charset="0"/>
                <a:cs typeface="Times New Roman" panose="02020603050405020304" pitchFamily="18" charset="0"/>
              </a:rPr>
              <a:t>Problematique</a:t>
            </a:r>
            <a:endParaRPr lang="fr-FR" sz="4000" dirty="0">
              <a:solidFill>
                <a:schemeClr val="bg1"/>
              </a:solidFill>
              <a:latin typeface="Times New Roman" panose="02020603050405020304" pitchFamily="18" charset="0"/>
              <a:ea typeface="Cambria" panose="02040503050406030204" pitchFamily="18" charset="0"/>
              <a:cs typeface="Times New Roman" panose="02020603050405020304" pitchFamily="18" charset="0"/>
            </a:endParaRPr>
          </a:p>
        </p:txBody>
      </p:sp>
    </p:spTree>
    <p:extLst>
      <p:ext uri="{BB962C8B-B14F-4D97-AF65-F5344CB8AC3E}">
        <p14:creationId xmlns:p14="http://schemas.microsoft.com/office/powerpoint/2010/main" val="1005739694"/>
      </p:ext>
    </p:extLst>
  </p:cSld>
  <p:clrMapOvr>
    <a:masterClrMapping/>
  </p:clrMapOvr>
  <p:transition spd="slow" advTm="1000">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 name="PlaceHolder 1"/>
          <p:cNvSpPr>
            <a:spLocks noGrp="1"/>
          </p:cNvSpPr>
          <p:nvPr>
            <p:ph type="title"/>
          </p:nvPr>
        </p:nvSpPr>
        <p:spPr>
          <a:xfrm>
            <a:off x="1097280" y="731520"/>
            <a:ext cx="10058400" cy="1005840"/>
          </a:xfrm>
          <a:prstGeom prst="rect">
            <a:avLst/>
          </a:prstGeom>
          <a:noFill/>
          <a:ln w="0">
            <a:noFill/>
          </a:ln>
        </p:spPr>
        <p:txBody>
          <a:bodyPr vert="horz" lIns="0" tIns="121920" rIns="0" bIns="121920" rtlCol="0" anchor="b">
            <a:noAutofit/>
          </a:bodyPr>
          <a:lstStyle/>
          <a:p>
            <a:pPr algn="ctr">
              <a:lnSpc>
                <a:spcPct val="100000"/>
              </a:lnSpc>
              <a:tabLst>
                <a:tab pos="0" algn="l"/>
              </a:tabLst>
            </a:pPr>
            <a:r>
              <a:rPr lang="es" sz="4000" spc="-1" dirty="0">
                <a:solidFill>
                  <a:schemeClr val="tx1"/>
                </a:solidFill>
                <a:latin typeface="Cambria" panose="02040503050406030204" pitchFamily="18" charset="0"/>
                <a:ea typeface="Cambria" panose="02040503050406030204" pitchFamily="18" charset="0"/>
              </a:rPr>
              <a:t>Etat de l’art</a:t>
            </a:r>
            <a:endParaRPr lang="en-US" sz="4000" spc="-1" dirty="0">
              <a:solidFill>
                <a:schemeClr val="tx1"/>
              </a:solidFill>
              <a:latin typeface="Cambria" panose="02040503050406030204" pitchFamily="18" charset="0"/>
              <a:ea typeface="Cambria" panose="02040503050406030204" pitchFamily="18" charset="0"/>
            </a:endParaRPr>
          </a:p>
        </p:txBody>
      </p:sp>
      <p:sp>
        <p:nvSpPr>
          <p:cNvPr id="2" name="Espace réservé du contenu 1"/>
          <p:cNvSpPr>
            <a:spLocks noGrp="1"/>
          </p:cNvSpPr>
          <p:nvPr>
            <p:ph idx="1"/>
          </p:nvPr>
        </p:nvSpPr>
        <p:spPr>
          <a:xfrm>
            <a:off x="1097280" y="3043645"/>
            <a:ext cx="10058400" cy="3295710"/>
          </a:xfrm>
        </p:spPr>
        <p:txBody>
          <a:bodyPr>
            <a:normAutofit fontScale="92500" lnSpcReduction="20000"/>
          </a:bodyPr>
          <a:lstStyle/>
          <a:p>
            <a:pPr algn="just">
              <a:lnSpc>
                <a:spcPct val="150000"/>
              </a:lnSpc>
              <a:buClr>
                <a:schemeClr val="tx1"/>
              </a:buClr>
              <a:buFont typeface="Wingdings" panose="05000000000000000000" pitchFamily="2" charset="2"/>
              <a:buChar char="Ø"/>
            </a:pPr>
            <a:r>
              <a:rPr lang="fr-FR" dirty="0">
                <a:latin typeface="Cambria" panose="02040503050406030204" pitchFamily="18" charset="0"/>
                <a:ea typeface="Cambria" panose="02040503050406030204" pitchFamily="18" charset="0"/>
              </a:rPr>
              <a:t> Réaliser la segmentation des images radiologique IRM sur la base des réseaux U-Net</a:t>
            </a:r>
          </a:p>
          <a:p>
            <a:pPr algn="just">
              <a:lnSpc>
                <a:spcPct val="150000"/>
              </a:lnSpc>
              <a:buClr>
                <a:schemeClr val="tx1"/>
              </a:buClr>
              <a:buFont typeface="Wingdings" panose="05000000000000000000" pitchFamily="2" charset="2"/>
              <a:buChar char="Ø"/>
            </a:pPr>
            <a:r>
              <a:rPr lang="fr-FR" dirty="0">
                <a:latin typeface="Cambria" panose="02040503050406030204" pitchFamily="18" charset="0"/>
                <a:ea typeface="Cambria" panose="02040503050406030204" pitchFamily="18" charset="0"/>
              </a:rPr>
              <a:t> Extraire des caractéristiques ou marqueurs radiomique sur la base des images et de leurs   masques de segmentation.</a:t>
            </a:r>
          </a:p>
          <a:p>
            <a:pPr algn="just">
              <a:lnSpc>
                <a:spcPct val="150000"/>
              </a:lnSpc>
              <a:buClr>
                <a:schemeClr val="tx1"/>
              </a:buClr>
              <a:buFont typeface="Wingdings" panose="05000000000000000000" pitchFamily="2" charset="2"/>
              <a:buChar char="Ø"/>
            </a:pPr>
            <a:r>
              <a:rPr lang="fr-FR" dirty="0">
                <a:latin typeface="Cambria" panose="02040503050406030204" pitchFamily="18" charset="0"/>
                <a:ea typeface="Cambria" panose="02040503050406030204" pitchFamily="18" charset="0"/>
              </a:rPr>
              <a:t> Appliquer cela aux images IRM de la prostate pour la prédiction du grade de Gleason de la tumeur de prostate pour un patient quelconque.</a:t>
            </a:r>
          </a:p>
          <a:p>
            <a:pPr algn="just">
              <a:lnSpc>
                <a:spcPct val="150000"/>
              </a:lnSpc>
              <a:buClr>
                <a:schemeClr val="tx1"/>
              </a:buClr>
              <a:buFont typeface="Wingdings" panose="05000000000000000000" pitchFamily="2" charset="2"/>
              <a:buChar char="Ø"/>
            </a:pPr>
            <a:r>
              <a:rPr lang="fr-FR" dirty="0">
                <a:latin typeface="Cambria" panose="02040503050406030204" pitchFamily="18" charset="0"/>
                <a:ea typeface="Cambria" panose="02040503050406030204" pitchFamily="18" charset="0"/>
              </a:rPr>
              <a:t> Intégré le modèle de segmentation et de prédiction de grade à une plateforme d’analyse et de diagnostique des images IRM de la prostate pour la prédiction du grade de Gleason.</a:t>
            </a:r>
          </a:p>
        </p:txBody>
      </p:sp>
      <p:sp>
        <p:nvSpPr>
          <p:cNvPr id="3" name="ZoneTexte 2"/>
          <p:cNvSpPr txBox="1"/>
          <p:nvPr/>
        </p:nvSpPr>
        <p:spPr>
          <a:xfrm>
            <a:off x="1097280" y="2612758"/>
            <a:ext cx="10058400" cy="430887"/>
          </a:xfrm>
          <a:prstGeom prst="rect">
            <a:avLst/>
          </a:prstGeom>
          <a:noFill/>
        </p:spPr>
        <p:txBody>
          <a:bodyPr wrap="square" rtlCol="0">
            <a:spAutoFit/>
          </a:bodyPr>
          <a:lstStyle/>
          <a:p>
            <a:r>
              <a:rPr lang="fr-FR" sz="2200" dirty="0">
                <a:latin typeface="Cambria" panose="02040503050406030204" pitchFamily="18" charset="0"/>
                <a:ea typeface="Cambria" panose="02040503050406030204" pitchFamily="18" charset="0"/>
              </a:rPr>
              <a:t>Face au défi, on s’est fixé un certains nombre d’objectifs qui sont</a:t>
            </a:r>
          </a:p>
        </p:txBody>
      </p:sp>
      <p:sp>
        <p:nvSpPr>
          <p:cNvPr id="5" name="ZoneTexte 4"/>
          <p:cNvSpPr txBox="1"/>
          <p:nvPr/>
        </p:nvSpPr>
        <p:spPr>
          <a:xfrm>
            <a:off x="1097280" y="1821116"/>
            <a:ext cx="2821577" cy="707886"/>
          </a:xfrm>
          <a:prstGeom prst="rect">
            <a:avLst/>
          </a:prstGeom>
          <a:solidFill>
            <a:schemeClr val="bg2">
              <a:lumMod val="50000"/>
            </a:schemeClr>
          </a:solidFill>
        </p:spPr>
        <p:txBody>
          <a:bodyPr wrap="square" rtlCol="0">
            <a:spAutoFit/>
          </a:bodyPr>
          <a:lstStyle/>
          <a:p>
            <a:r>
              <a:rPr lang="es" sz="4000" spc="-1" dirty="0">
                <a:solidFill>
                  <a:schemeClr val="bg1"/>
                </a:solidFill>
                <a:latin typeface="Times New Roman" panose="02020603050405020304" pitchFamily="18" charset="0"/>
                <a:ea typeface="Cambria" panose="02040503050406030204" pitchFamily="18" charset="0"/>
                <a:cs typeface="Times New Roman" panose="02020603050405020304" pitchFamily="18" charset="0"/>
              </a:rPr>
              <a:t>Objectifs</a:t>
            </a:r>
            <a:endParaRPr lang="fr-FR" sz="4000" dirty="0">
              <a:solidFill>
                <a:schemeClr val="bg1"/>
              </a:solidFill>
              <a:latin typeface="Times New Roman" panose="02020603050405020304" pitchFamily="18" charset="0"/>
              <a:ea typeface="Cambria" panose="02040503050406030204" pitchFamily="18" charset="0"/>
              <a:cs typeface="Times New Roman" panose="02020603050405020304" pitchFamily="18" charset="0"/>
            </a:endParaRPr>
          </a:p>
        </p:txBody>
      </p:sp>
    </p:spTree>
    <p:extLst>
      <p:ext uri="{BB962C8B-B14F-4D97-AF65-F5344CB8AC3E}">
        <p14:creationId xmlns:p14="http://schemas.microsoft.com/office/powerpoint/2010/main" val="47921642"/>
      </p:ext>
    </p:extLst>
  </p:cSld>
  <p:clrMapOvr>
    <a:masterClrMapping/>
  </p:clrMapOvr>
  <p:transition spd="slow" advTm="1000">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 name="PlaceHolder 1"/>
          <p:cNvSpPr>
            <a:spLocks noGrp="1"/>
          </p:cNvSpPr>
          <p:nvPr>
            <p:ph type="title"/>
          </p:nvPr>
        </p:nvSpPr>
        <p:spPr>
          <a:prstGeom prst="rect">
            <a:avLst/>
          </a:prstGeom>
          <a:noFill/>
          <a:ln w="0">
            <a:noFill/>
          </a:ln>
        </p:spPr>
        <p:txBody>
          <a:bodyPr vert="horz" lIns="0" tIns="121920" rIns="0" bIns="121920" rtlCol="0" anchor="b">
            <a:noAutofit/>
          </a:bodyPr>
          <a:lstStyle/>
          <a:p>
            <a:pPr algn="ctr">
              <a:lnSpc>
                <a:spcPct val="100000"/>
              </a:lnSpc>
              <a:tabLst>
                <a:tab pos="0" algn="l"/>
              </a:tabLst>
            </a:pPr>
            <a:r>
              <a:rPr lang="en-US" sz="4000" spc="-1" dirty="0" err="1">
                <a:solidFill>
                  <a:schemeClr val="tx1"/>
                </a:solidFill>
                <a:latin typeface="Cambria" panose="02040503050406030204" pitchFamily="18" charset="0"/>
                <a:ea typeface="Cambria" panose="02040503050406030204" pitchFamily="18" charset="0"/>
              </a:rPr>
              <a:t>Etat</a:t>
            </a:r>
            <a:r>
              <a:rPr lang="en-US" sz="4000" spc="-1" dirty="0">
                <a:solidFill>
                  <a:schemeClr val="tx1"/>
                </a:solidFill>
                <a:latin typeface="Cambria" panose="02040503050406030204" pitchFamily="18" charset="0"/>
                <a:ea typeface="Cambria" panose="02040503050406030204" pitchFamily="18" charset="0"/>
              </a:rPr>
              <a:t> de </a:t>
            </a:r>
            <a:r>
              <a:rPr lang="en-US" sz="4000" spc="-1" dirty="0" err="1">
                <a:solidFill>
                  <a:schemeClr val="tx1"/>
                </a:solidFill>
                <a:latin typeface="Cambria" panose="02040503050406030204" pitchFamily="18" charset="0"/>
                <a:ea typeface="Cambria" panose="02040503050406030204" pitchFamily="18" charset="0"/>
              </a:rPr>
              <a:t>l’art</a:t>
            </a:r>
            <a:endParaRPr lang="en-US" sz="4000" spc="-1" dirty="0">
              <a:solidFill>
                <a:schemeClr val="tx1"/>
              </a:solidFill>
              <a:latin typeface="Cambria" panose="02040503050406030204" pitchFamily="18" charset="0"/>
              <a:ea typeface="Cambria" panose="02040503050406030204" pitchFamily="18" charset="0"/>
            </a:endParaRPr>
          </a:p>
        </p:txBody>
      </p:sp>
      <p:sp>
        <p:nvSpPr>
          <p:cNvPr id="7" name="Espace réservé du texte 6"/>
          <p:cNvSpPr>
            <a:spLocks noGrp="1"/>
          </p:cNvSpPr>
          <p:nvPr>
            <p:ph type="body" sz="quarter" idx="3"/>
          </p:nvPr>
        </p:nvSpPr>
        <p:spPr>
          <a:xfrm>
            <a:off x="1097280" y="2268252"/>
            <a:ext cx="10058400" cy="736282"/>
          </a:xfrm>
        </p:spPr>
        <p:txBody>
          <a:bodyPr>
            <a:normAutofit/>
          </a:bodyPr>
          <a:lstStyle/>
          <a:p>
            <a:pPr algn="ctr"/>
            <a:r>
              <a:rPr lang="fr-FR" sz="2200" dirty="0">
                <a:latin typeface="Bell MT" panose="02020503060305020303" pitchFamily="18" charset="0"/>
                <a:ea typeface="Cambria" panose="02040503050406030204" pitchFamily="18" charset="0"/>
              </a:rPr>
              <a:t>La radiomics une science hypothético-déductive</a:t>
            </a:r>
          </a:p>
        </p:txBody>
      </p:sp>
      <p:pic>
        <p:nvPicPr>
          <p:cNvPr id="10" name="Espace réservé du contenu 9"/>
          <p:cNvPicPr>
            <a:picLocks noGrp="1"/>
          </p:cNvPicPr>
          <p:nvPr>
            <p:ph sz="half" idx="2"/>
          </p:nvPr>
        </p:nvPicPr>
        <p:blipFill>
          <a:blip r:embed="rId2">
            <a:extLst>
              <a:ext uri="{28A0092B-C50C-407E-A947-70E740481C1C}">
                <a14:useLocalDpi xmlns:a14="http://schemas.microsoft.com/office/drawing/2010/main" val="0"/>
              </a:ext>
            </a:extLst>
          </a:blip>
          <a:stretch>
            <a:fillRect/>
          </a:stretch>
        </p:blipFill>
        <p:spPr>
          <a:xfrm>
            <a:off x="1097280" y="3004534"/>
            <a:ext cx="10058400" cy="3270037"/>
          </a:xfrm>
          <a:prstGeom prst="rect">
            <a:avLst/>
          </a:prstGeom>
        </p:spPr>
      </p:pic>
      <p:sp>
        <p:nvSpPr>
          <p:cNvPr id="5" name="ZoneTexte 4"/>
          <p:cNvSpPr txBox="1"/>
          <p:nvPr/>
        </p:nvSpPr>
        <p:spPr>
          <a:xfrm>
            <a:off x="1097280" y="1765756"/>
            <a:ext cx="4924697" cy="630942"/>
          </a:xfrm>
          <a:prstGeom prst="rect">
            <a:avLst/>
          </a:prstGeom>
          <a:solidFill>
            <a:schemeClr val="bg2">
              <a:lumMod val="50000"/>
            </a:schemeClr>
          </a:solidFill>
        </p:spPr>
        <p:txBody>
          <a:bodyPr wrap="square" rtlCol="0">
            <a:spAutoFit/>
          </a:bodyPr>
          <a:lstStyle/>
          <a:p>
            <a:r>
              <a:rPr lang="es" sz="3500" spc="-1" dirty="0">
                <a:solidFill>
                  <a:schemeClr val="bg1"/>
                </a:solidFill>
                <a:latin typeface="Times New Roman" panose="02020603050405020304" pitchFamily="18" charset="0"/>
                <a:ea typeface="Cambria" panose="02040503050406030204" pitchFamily="18" charset="0"/>
                <a:cs typeface="Times New Roman" panose="02020603050405020304" pitchFamily="18" charset="0"/>
              </a:rPr>
              <a:t>La démarche scientifique</a:t>
            </a:r>
            <a:endParaRPr lang="fr-FR" sz="3500" dirty="0">
              <a:solidFill>
                <a:schemeClr val="bg1"/>
              </a:solidFill>
              <a:latin typeface="Times New Roman" panose="02020603050405020304" pitchFamily="18" charset="0"/>
              <a:ea typeface="Cambria" panose="02040503050406030204" pitchFamily="18" charset="0"/>
              <a:cs typeface="Times New Roman" panose="02020603050405020304" pitchFamily="18" charset="0"/>
            </a:endParaRPr>
          </a:p>
        </p:txBody>
      </p:sp>
    </p:spTree>
    <p:extLst>
      <p:ext uri="{BB962C8B-B14F-4D97-AF65-F5344CB8AC3E}">
        <p14:creationId xmlns:p14="http://schemas.microsoft.com/office/powerpoint/2010/main" val="3318581379"/>
      </p:ext>
    </p:extLst>
  </p:cSld>
  <p:clrMapOvr>
    <a:masterClrMapping/>
  </p:clrMapOvr>
  <p:transition spd="slow" advTm="1000">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 name="PlaceHolder 1"/>
          <p:cNvSpPr>
            <a:spLocks noGrp="1"/>
          </p:cNvSpPr>
          <p:nvPr>
            <p:ph type="title"/>
          </p:nvPr>
        </p:nvSpPr>
        <p:spPr>
          <a:xfrm>
            <a:off x="1097280" y="809897"/>
            <a:ext cx="10058400" cy="927463"/>
          </a:xfrm>
          <a:prstGeom prst="rect">
            <a:avLst/>
          </a:prstGeom>
          <a:noFill/>
          <a:ln w="0">
            <a:noFill/>
          </a:ln>
        </p:spPr>
        <p:txBody>
          <a:bodyPr vert="horz" lIns="0" tIns="121920" rIns="0" bIns="121920" rtlCol="0" anchor="b">
            <a:noAutofit/>
          </a:bodyPr>
          <a:lstStyle/>
          <a:p>
            <a:pPr algn="ctr">
              <a:lnSpc>
                <a:spcPct val="100000"/>
              </a:lnSpc>
              <a:tabLst>
                <a:tab pos="0" algn="l"/>
              </a:tabLst>
            </a:pPr>
            <a:r>
              <a:rPr lang="es" sz="4000" spc="-1" dirty="0">
                <a:solidFill>
                  <a:schemeClr val="tx1"/>
                </a:solidFill>
                <a:latin typeface="Cambria" panose="02040503050406030204" pitchFamily="18" charset="0"/>
                <a:ea typeface="Cambria" panose="02040503050406030204" pitchFamily="18" charset="0"/>
              </a:rPr>
              <a:t>Etat de l’art</a:t>
            </a:r>
            <a:endParaRPr lang="en-US" sz="4000" spc="-1" dirty="0">
              <a:solidFill>
                <a:schemeClr val="tx1"/>
              </a:solidFill>
              <a:latin typeface="Cambria" panose="02040503050406030204" pitchFamily="18" charset="0"/>
              <a:ea typeface="Cambria" panose="02040503050406030204" pitchFamily="18" charset="0"/>
            </a:endParaRPr>
          </a:p>
        </p:txBody>
      </p:sp>
      <p:sp>
        <p:nvSpPr>
          <p:cNvPr id="4" name="ZoneTexte 3"/>
          <p:cNvSpPr txBox="1"/>
          <p:nvPr/>
        </p:nvSpPr>
        <p:spPr>
          <a:xfrm>
            <a:off x="3670663" y="2508069"/>
            <a:ext cx="5042264" cy="430887"/>
          </a:xfrm>
          <a:prstGeom prst="rect">
            <a:avLst/>
          </a:prstGeom>
          <a:noFill/>
        </p:spPr>
        <p:txBody>
          <a:bodyPr wrap="square" rtlCol="0">
            <a:spAutoFit/>
          </a:bodyPr>
          <a:lstStyle/>
          <a:p>
            <a:pPr algn="ctr"/>
            <a:r>
              <a:rPr lang="fr-FR" sz="2200" dirty="0">
                <a:latin typeface="Cambria" panose="02040503050406030204" pitchFamily="18" charset="0"/>
                <a:ea typeface="Cambria" panose="02040503050406030204" pitchFamily="18" charset="0"/>
              </a:rPr>
              <a:t>Constituer principalement de 04 étapes</a:t>
            </a:r>
          </a:p>
        </p:txBody>
      </p:sp>
      <p:pic>
        <p:nvPicPr>
          <p:cNvPr id="8" name="Image 296"/>
          <p:cNvPicPr>
            <a:picLocks noGrp="1"/>
          </p:cNvPicPr>
          <p:nvPr>
            <p:ph sz="half" idx="2"/>
          </p:nvPr>
        </p:nvPicPr>
        <p:blipFill rotWithShape="1">
          <a:blip r:embed="rId2"/>
          <a:srcRect t="11297"/>
          <a:stretch/>
        </p:blipFill>
        <p:spPr>
          <a:xfrm>
            <a:off x="1097280" y="3409407"/>
            <a:ext cx="9483634" cy="2638697"/>
          </a:xfrm>
          <a:prstGeom prst="rect">
            <a:avLst/>
          </a:prstGeom>
          <a:ln>
            <a:noFill/>
          </a:ln>
          <a:effectLst>
            <a:outerShdw blurRad="190500" algn="tl" rotWithShape="0">
              <a:srgbClr val="000000">
                <a:alpha val="70000"/>
              </a:srgbClr>
            </a:outerShdw>
          </a:effectLst>
        </p:spPr>
      </p:pic>
      <p:sp>
        <p:nvSpPr>
          <p:cNvPr id="5" name="ZoneTexte 4"/>
          <p:cNvSpPr txBox="1"/>
          <p:nvPr/>
        </p:nvSpPr>
        <p:spPr>
          <a:xfrm>
            <a:off x="1097280" y="1807243"/>
            <a:ext cx="4402183" cy="630942"/>
          </a:xfrm>
          <a:prstGeom prst="rect">
            <a:avLst/>
          </a:prstGeom>
          <a:solidFill>
            <a:schemeClr val="bg2">
              <a:lumMod val="50000"/>
            </a:schemeClr>
          </a:solidFill>
        </p:spPr>
        <p:txBody>
          <a:bodyPr wrap="square" rtlCol="0">
            <a:spAutoFit/>
          </a:bodyPr>
          <a:lstStyle/>
          <a:p>
            <a:r>
              <a:rPr lang="es" sz="3500" spc="-1" dirty="0">
                <a:solidFill>
                  <a:schemeClr val="bg1"/>
                </a:solidFill>
                <a:latin typeface="Times New Roman" panose="02020603050405020304" pitchFamily="18" charset="0"/>
                <a:ea typeface="Cambria" panose="02040503050406030204" pitchFamily="18" charset="0"/>
                <a:cs typeface="Times New Roman" panose="02020603050405020304" pitchFamily="18" charset="0"/>
              </a:rPr>
              <a:t>Processus radiomique</a:t>
            </a:r>
            <a:endParaRPr lang="fr-FR" sz="3500" dirty="0">
              <a:solidFill>
                <a:schemeClr val="bg1"/>
              </a:solidFill>
              <a:latin typeface="Times New Roman" panose="02020603050405020304" pitchFamily="18" charset="0"/>
              <a:ea typeface="Cambria" panose="02040503050406030204" pitchFamily="18" charset="0"/>
              <a:cs typeface="Times New Roman" panose="02020603050405020304" pitchFamily="18" charset="0"/>
            </a:endParaRPr>
          </a:p>
        </p:txBody>
      </p:sp>
    </p:spTree>
    <p:extLst>
      <p:ext uri="{BB962C8B-B14F-4D97-AF65-F5344CB8AC3E}">
        <p14:creationId xmlns:p14="http://schemas.microsoft.com/office/powerpoint/2010/main" val="96735335"/>
      </p:ext>
    </p:extLst>
  </p:cSld>
  <p:clrMapOvr>
    <a:masterClrMapping/>
  </p:clrMapOvr>
  <p:transition spd="slow" advTm="1000">
    <p:push dir="u"/>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alpha val="9000"/>
          </a:schemeClr>
        </a:solidFill>
        <a:effectLst/>
      </p:bgPr>
    </p:bg>
    <p:spTree>
      <p:nvGrpSpPr>
        <p:cNvPr id="1" name=""/>
        <p:cNvGrpSpPr/>
        <p:nvPr/>
      </p:nvGrpSpPr>
      <p:grpSpPr>
        <a:xfrm>
          <a:off x="0" y="0"/>
          <a:ext cx="0" cy="0"/>
          <a:chOff x="0" y="0"/>
          <a:chExt cx="0" cy="0"/>
        </a:xfrm>
      </p:grpSpPr>
      <p:sp>
        <p:nvSpPr>
          <p:cNvPr id="260" name="PlaceHolder 1"/>
          <p:cNvSpPr>
            <a:spLocks noGrp="1"/>
          </p:cNvSpPr>
          <p:nvPr>
            <p:ph type="title"/>
          </p:nvPr>
        </p:nvSpPr>
        <p:spPr>
          <a:xfrm>
            <a:off x="1097280" y="901337"/>
            <a:ext cx="10058400" cy="836023"/>
          </a:xfrm>
          <a:prstGeom prst="rect">
            <a:avLst/>
          </a:prstGeom>
          <a:noFill/>
          <a:ln w="0">
            <a:noFill/>
          </a:ln>
        </p:spPr>
        <p:txBody>
          <a:bodyPr vert="horz" lIns="0" tIns="121920" rIns="0" bIns="121920" rtlCol="0" anchor="b">
            <a:noAutofit/>
          </a:bodyPr>
          <a:lstStyle/>
          <a:p>
            <a:pPr algn="ctr">
              <a:lnSpc>
                <a:spcPct val="100000"/>
              </a:lnSpc>
              <a:tabLst>
                <a:tab pos="0" algn="l"/>
              </a:tabLst>
            </a:pPr>
            <a:r>
              <a:rPr lang="es" sz="4000" spc="-1" dirty="0">
                <a:solidFill>
                  <a:schemeClr val="tx1"/>
                </a:solidFill>
                <a:latin typeface="Cambria" panose="02040503050406030204" pitchFamily="18" charset="0"/>
                <a:ea typeface="Cambria" panose="02040503050406030204" pitchFamily="18" charset="0"/>
              </a:rPr>
              <a:t>Résultats obtenus</a:t>
            </a:r>
            <a:endParaRPr lang="en-US" sz="4000" spc="-1" dirty="0">
              <a:solidFill>
                <a:schemeClr val="tx1"/>
              </a:solidFill>
              <a:latin typeface="Cambria" panose="02040503050406030204" pitchFamily="18" charset="0"/>
              <a:ea typeface="Cambria" panose="02040503050406030204" pitchFamily="18" charset="0"/>
            </a:endParaRPr>
          </a:p>
        </p:txBody>
      </p:sp>
      <p:pic>
        <p:nvPicPr>
          <p:cNvPr id="10" name="Espace réservé du contenu 9"/>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92775" y="4232365"/>
            <a:ext cx="5199019" cy="1815737"/>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pic>
        <p:nvPicPr>
          <p:cNvPr id="13" name="Imag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19015" y="4367143"/>
            <a:ext cx="4599297" cy="1680959"/>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pic>
        <p:nvPicPr>
          <p:cNvPr id="14" name="Imag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24769" y="2873829"/>
            <a:ext cx="2867025" cy="912835"/>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pic>
        <p:nvPicPr>
          <p:cNvPr id="15" name="Image 14"/>
          <p:cNvPicPr>
            <a:picLocks noChangeAspect="1"/>
          </p:cNvPicPr>
          <p:nvPr/>
        </p:nvPicPr>
        <p:blipFill rotWithShape="1">
          <a:blip r:embed="rId5">
            <a:extLst>
              <a:ext uri="{28A0092B-C50C-407E-A947-70E740481C1C}">
                <a14:useLocalDpi xmlns:a14="http://schemas.microsoft.com/office/drawing/2010/main" val="0"/>
              </a:ext>
            </a:extLst>
          </a:blip>
          <a:srcRect l="51925"/>
          <a:stretch/>
        </p:blipFill>
        <p:spPr>
          <a:xfrm>
            <a:off x="1097280" y="2950062"/>
            <a:ext cx="1740081" cy="836602"/>
          </a:xfrm>
          <a:prstGeom prst="ellipse">
            <a:avLst/>
          </a:prstGeom>
          <a:ln w="190500" cap="rnd">
            <a:solidFill>
              <a:srgbClr val="C8C6BD"/>
            </a:solidFill>
            <a:prstDash val="solid"/>
          </a:ln>
          <a:effectLst>
            <a:outerShdw blurRad="127000" algn="bl" rotWithShape="0">
              <a:srgbClr val="000000"/>
            </a:outerShdw>
          </a:effectLst>
          <a:scene3d>
            <a:camera prst="perspectiveFront" fov="5400000"/>
            <a:lightRig rig="threePt" dir="t">
              <a:rot lat="0" lon="0" rev="19200000"/>
            </a:lightRig>
          </a:scene3d>
          <a:sp3d extrusionH="25400">
            <a:bevelT w="304800" h="152400" prst="hardEdge"/>
            <a:extrusionClr>
              <a:srgbClr val="000000"/>
            </a:extrusionClr>
          </a:sp3d>
        </p:spPr>
      </p:pic>
      <p:pic>
        <p:nvPicPr>
          <p:cNvPr id="16" name="Image 1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719015" y="2741907"/>
            <a:ext cx="4599297" cy="1266825"/>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
        <p:nvSpPr>
          <p:cNvPr id="20" name="ZoneTexte 19"/>
          <p:cNvSpPr txBox="1"/>
          <p:nvPr/>
        </p:nvSpPr>
        <p:spPr>
          <a:xfrm>
            <a:off x="992774" y="1828540"/>
            <a:ext cx="4153991" cy="477054"/>
          </a:xfrm>
          <a:prstGeom prst="rect">
            <a:avLst/>
          </a:prstGeom>
          <a:solidFill>
            <a:schemeClr val="bg2">
              <a:lumMod val="50000"/>
            </a:schemeClr>
          </a:solidFill>
        </p:spPr>
        <p:txBody>
          <a:bodyPr wrap="square" rtlCol="0">
            <a:spAutoFit/>
          </a:bodyPr>
          <a:lstStyle/>
          <a:p>
            <a:r>
              <a:rPr lang="fr-FR" sz="2500" dirty="0">
                <a:solidFill>
                  <a:schemeClr val="bg1"/>
                </a:solidFill>
                <a:latin typeface="Cambria" panose="02040503050406030204" pitchFamily="18" charset="0"/>
                <a:ea typeface="Cambria" panose="02040503050406030204" pitchFamily="18" charset="0"/>
              </a:rPr>
              <a:t>Bibliothèques utilisés</a:t>
            </a:r>
          </a:p>
        </p:txBody>
      </p:sp>
    </p:spTree>
    <p:extLst>
      <p:ext uri="{BB962C8B-B14F-4D97-AF65-F5344CB8AC3E}">
        <p14:creationId xmlns:p14="http://schemas.microsoft.com/office/powerpoint/2010/main" val="3734986468"/>
      </p:ext>
    </p:extLst>
  </p:cSld>
  <p:clrMapOvr>
    <a:masterClrMapping/>
  </p:clrMapOvr>
  <p:transition spd="slow" advTm="1000">
    <p:push dir="u"/>
  </p:transition>
</p:sld>
</file>

<file path=ppt/theme/theme1.xml><?xml version="1.0" encoding="utf-8"?>
<a:theme xmlns:a="http://schemas.openxmlformats.org/drawingml/2006/main" name="Rétrospective">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3975</TotalTime>
  <Words>1086</Words>
  <Application>Microsoft Office PowerPoint</Application>
  <PresentationFormat>Widescreen</PresentationFormat>
  <Paragraphs>172</Paragraphs>
  <Slides>30</Slides>
  <Notes>1</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30</vt:i4>
      </vt:variant>
    </vt:vector>
  </HeadingPairs>
  <TitlesOfParts>
    <vt:vector size="43" baseType="lpstr">
      <vt:lpstr>Algerian</vt:lpstr>
      <vt:lpstr>Arial</vt:lpstr>
      <vt:lpstr>Bell MT</vt:lpstr>
      <vt:lpstr>Calibri</vt:lpstr>
      <vt:lpstr>Calibri Light</vt:lpstr>
      <vt:lpstr>Cambria</vt:lpstr>
      <vt:lpstr>Liberation Mono</vt:lpstr>
      <vt:lpstr>Lohit Devanagari</vt:lpstr>
      <vt:lpstr>Roboto Black</vt:lpstr>
      <vt:lpstr>Tahoma</vt:lpstr>
      <vt:lpstr>Times New Roman</vt:lpstr>
      <vt:lpstr>Wingdings</vt:lpstr>
      <vt:lpstr>Rétrospective</vt:lpstr>
      <vt:lpstr>     Mise en place d’un Outil de Diagnostic et de pronostic basé sur la radiomique pour l ’aide à la prise en charge clinique </vt:lpstr>
      <vt:lpstr>PLAN</vt:lpstr>
      <vt:lpstr>Introduction</vt:lpstr>
      <vt:lpstr>Etat de l’art</vt:lpstr>
      <vt:lpstr>Etat de l’art</vt:lpstr>
      <vt:lpstr>Etat de l’art</vt:lpstr>
      <vt:lpstr>Etat de l’art</vt:lpstr>
      <vt:lpstr>Etat de l’art</vt:lpstr>
      <vt:lpstr>Résultats obtenus</vt:lpstr>
      <vt:lpstr>Résultats obtenus</vt:lpstr>
      <vt:lpstr>Résultats obtenus</vt:lpstr>
      <vt:lpstr>Résultats obtenus</vt:lpstr>
      <vt:lpstr>Résultats obtenus</vt:lpstr>
      <vt:lpstr>Résultats obtenus</vt:lpstr>
      <vt:lpstr>Résultats obtenus</vt:lpstr>
      <vt:lpstr>Résultats obtenus</vt:lpstr>
      <vt:lpstr>Résultats obtenus</vt:lpstr>
      <vt:lpstr>Résultats obtenus</vt:lpstr>
      <vt:lpstr>Résultats obtenus</vt:lpstr>
      <vt:lpstr>Résultats obtenus</vt:lpstr>
      <vt:lpstr>Résultats obtenus</vt:lpstr>
      <vt:lpstr>Prédiction sur les données extraites</vt:lpstr>
      <vt:lpstr>Prédiction sur les données extraites</vt:lpstr>
      <vt:lpstr>Validation des résultats</vt:lpstr>
      <vt:lpstr>Validation des résultats</vt:lpstr>
      <vt:lpstr>Validation des résultats</vt:lpstr>
      <vt:lpstr>Validation des résultats (La vraisemblance)</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silvinsama1@gmail.com</dc:creator>
  <cp:lastModifiedBy>Mediasoft</cp:lastModifiedBy>
  <cp:revision>89</cp:revision>
  <dcterms:created xsi:type="dcterms:W3CDTF">2022-12-19T10:10:30Z</dcterms:created>
  <dcterms:modified xsi:type="dcterms:W3CDTF">2024-04-28T14:55:33Z</dcterms:modified>
</cp:coreProperties>
</file>