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sldIdLst>
    <p:sldId id="256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8076-91A0-3C49-9353-4D49719D3DCB}" v="20" dt="2025-02-10T23:15:1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2"/>
  </p:normalViewPr>
  <p:slideViewPr>
    <p:cSldViewPr snapToGrid="0">
      <p:cViewPr varScale="1">
        <p:scale>
          <a:sx n="88" d="100"/>
          <a:sy n="88" d="100"/>
        </p:scale>
        <p:origin x="17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11274552" cy="13716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11274552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534009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45920"/>
            <a:ext cx="534009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5340096" cy="4572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1720"/>
            <a:ext cx="5340096" cy="3429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45920"/>
            <a:ext cx="5340096" cy="4572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331720"/>
            <a:ext cx="5340096" cy="3429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4425696" cy="1828800"/>
          </a:xfrm>
        </p:spPr>
        <p:txBody>
          <a:bodyPr anchor="t" anchorCtr="0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822960"/>
            <a:ext cx="6556248" cy="49377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34640"/>
            <a:ext cx="4425696" cy="29260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11274552" cy="594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85800"/>
            <a:ext cx="11274552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12080"/>
            <a:ext cx="11274552" cy="68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534009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45920"/>
            <a:ext cx="5340096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5340096" cy="4572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1720"/>
            <a:ext cx="5340096" cy="3429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45920"/>
            <a:ext cx="5340096" cy="4572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331720"/>
            <a:ext cx="5340096" cy="3429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4425696" cy="1828800"/>
          </a:xfrm>
        </p:spPr>
        <p:txBody>
          <a:bodyPr anchor="t" anchorCtr="0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822960"/>
            <a:ext cx="6556248" cy="49377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34640"/>
            <a:ext cx="4425696" cy="29260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11274552" cy="594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85800"/>
            <a:ext cx="11274552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12080"/>
            <a:ext cx="11274552" cy="68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11274552" cy="13716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11274552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975-C960-C441-A95D-E879884DDE4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6CD2-FB3A-5340-99F8-A4C5A2774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10972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11274552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7008"/>
            <a:ext cx="182880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FE9975-C960-C441-A95D-E879884DDE4A}" type="datetimeFigureOut">
              <a:rPr lang="en-US" smtClean="0"/>
              <a:pPr/>
              <a:t>2/10/25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1600" y="6504908"/>
            <a:ext cx="182880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6896CD2-FB3A-5340-99F8-A4C5A2774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10972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11274552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7008"/>
            <a:ext cx="182880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FE9975-C960-C441-A95D-E879884DDE4A}" type="datetimeFigureOut">
              <a:rPr lang="en-US" smtClean="0"/>
              <a:pPr/>
              <a:t>2/10/25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1600" y="6504908"/>
            <a:ext cx="182880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6896CD2-FB3A-5340-99F8-A4C5A2774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0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E3SM All-Hands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11274552" cy="17526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21B24-B9C5-FD4D-A706-399AEB9FAEDD}"/>
              </a:ext>
            </a:extLst>
          </p:cNvPr>
          <p:cNvSpPr txBox="1"/>
          <p:nvPr/>
        </p:nvSpPr>
        <p:spPr>
          <a:xfrm>
            <a:off x="2718759" y="6324600"/>
            <a:ext cx="675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This work was performed under the auspices of the U.S. Department of Energy by Lawrence Livermore National Laboratory under Contract DE-AC52-07NA27344 IM Release Number LLNL-PRES-XXXXXX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B3DF6-BC26-3D4C-8F49-E74A93681C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124"/>
                    </a14:imgEffect>
                    <a14:imgEffect>
                      <a14:saturation sat="2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6055" y="426872"/>
            <a:ext cx="720452" cy="14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65B7-FC53-CC7D-781E-3FEE0E4A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660177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4C05-2921-BE90-4949-A3FB03FF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4932"/>
            <a:ext cx="11274552" cy="473578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Running and changing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EAMxx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case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Runtime options, i.e.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namelist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Controlling output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nco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tools with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EAMxx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output</a:t>
            </a:r>
          </a:p>
          <a:p>
            <a:r>
              <a:rPr lang="en-US" dirty="0"/>
              <a:t>Part 2: Adding a new process to </a:t>
            </a:r>
            <a:r>
              <a:rPr lang="en-US" dirty="0" err="1"/>
              <a:t>EAMxx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EAMxx</a:t>
            </a:r>
            <a:r>
              <a:rPr lang="en-US" dirty="0"/>
              <a:t> – Process interface</a:t>
            </a:r>
          </a:p>
          <a:p>
            <a:pPr lvl="1"/>
            <a:r>
              <a:rPr lang="en-US" dirty="0"/>
              <a:t>Registering a new process with </a:t>
            </a:r>
            <a:r>
              <a:rPr lang="en-US" dirty="0" err="1"/>
              <a:t>EAMxx</a:t>
            </a:r>
            <a:endParaRPr lang="en-US" dirty="0"/>
          </a:p>
          <a:p>
            <a:pPr lvl="1"/>
            <a:r>
              <a:rPr lang="en-US" dirty="0"/>
              <a:t>Run with new process</a:t>
            </a:r>
          </a:p>
          <a:p>
            <a:r>
              <a:rPr lang="en-US" dirty="0"/>
              <a:t>Part 3: Unit testing</a:t>
            </a:r>
          </a:p>
          <a:p>
            <a:pPr lvl="1"/>
            <a:r>
              <a:rPr lang="en-US" dirty="0"/>
              <a:t>Building and running </a:t>
            </a:r>
            <a:r>
              <a:rPr lang="en-US" dirty="0" err="1"/>
              <a:t>EAMxx</a:t>
            </a:r>
            <a:r>
              <a:rPr lang="en-US" dirty="0"/>
              <a:t> unit tests</a:t>
            </a:r>
          </a:p>
          <a:p>
            <a:pPr lvl="1"/>
            <a:r>
              <a:rPr lang="en-US" dirty="0"/>
              <a:t>Developing new tests (both unit and for CIME runs)</a:t>
            </a:r>
          </a:p>
          <a:p>
            <a:r>
              <a:rPr lang="en-US" dirty="0"/>
              <a:t>Part 4: Advanced Topics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7B21-CCB6-042D-D7EC-28614AC8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process to </a:t>
            </a:r>
            <a:r>
              <a:rPr lang="en-US" dirty="0" err="1"/>
              <a:t>EAMxx</a:t>
            </a:r>
            <a:endParaRPr lang="en-US" dirty="0"/>
          </a:p>
        </p:txBody>
      </p:sp>
      <p:pic>
        <p:nvPicPr>
          <p:cNvPr id="4" name="Content Placeholder 4" descr="Earth globe: Americas with solid fill">
            <a:extLst>
              <a:ext uri="{FF2B5EF4-FFF2-40B4-BE49-F238E27FC236}">
                <a16:creationId xmlns:a16="http://schemas.microsoft.com/office/drawing/2014/main" id="{6AF84DE8-C0FF-2D8A-B3BC-431BA2D1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364" y="2031913"/>
            <a:ext cx="3005747" cy="30057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10435-22DB-A601-D9AC-D24FC2D3B720}"/>
              </a:ext>
            </a:extLst>
          </p:cNvPr>
          <p:cNvSpPr txBox="1"/>
          <p:nvPr/>
        </p:nvSpPr>
        <p:spPr>
          <a:xfrm>
            <a:off x="457199" y="1503215"/>
            <a:ext cx="732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key parts of an </a:t>
            </a:r>
            <a:r>
              <a:rPr lang="en-US" dirty="0" err="1"/>
              <a:t>EAMxx</a:t>
            </a:r>
            <a:r>
              <a:rPr lang="en-US" dirty="0"/>
              <a:t> - Process interface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Adding a new process to </a:t>
            </a:r>
            <a:r>
              <a:rPr lang="en-US" dirty="0" err="1"/>
              <a:t>Cmake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Adding runtime options</a:t>
            </a:r>
          </a:p>
        </p:txBody>
      </p:sp>
      <p:pic>
        <p:nvPicPr>
          <p:cNvPr id="9" name="Graphic 8" descr="Volcano with solid fill">
            <a:extLst>
              <a:ext uri="{FF2B5EF4-FFF2-40B4-BE49-F238E27FC236}">
                <a16:creationId xmlns:a16="http://schemas.microsoft.com/office/drawing/2014/main" id="{0FDD763F-DA55-D0CF-651D-620556AEB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6819" y="3233468"/>
            <a:ext cx="668951" cy="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3995-2D88-E6F1-C673-5FE62505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process: Practicing On Manually Adding Processes to </a:t>
            </a:r>
            <a:r>
              <a:rPr lang="en-US" dirty="0" err="1"/>
              <a:t>EAMxx</a:t>
            </a:r>
            <a:r>
              <a:rPr lang="en-US" dirty="0"/>
              <a:t> Interfaces (POMPEI)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DDC9-E8E6-7DDA-020C-9C7FB18D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implementation of a volcano injecting a new tracer “ash” into the atmosphere.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E4D73-DEF2-D02E-B451-D1C1DD2C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522220"/>
            <a:ext cx="58547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E56EC-78F4-DA5F-D9FD-C3E936D2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2" y="3119120"/>
            <a:ext cx="5511800" cy="204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Content Placeholder 4" descr="Earth globe: Americas with solid fill">
            <a:extLst>
              <a:ext uri="{FF2B5EF4-FFF2-40B4-BE49-F238E27FC236}">
                <a16:creationId xmlns:a16="http://schemas.microsoft.com/office/drawing/2014/main" id="{D80FF9AA-7DA0-070F-E046-3459FCA1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924" y="2688416"/>
            <a:ext cx="3702518" cy="3702518"/>
          </a:xfrm>
        </p:spPr>
      </p:pic>
      <p:pic>
        <p:nvPicPr>
          <p:cNvPr id="43" name="Graphic 42" descr="Muscular arm outline">
            <a:extLst>
              <a:ext uri="{FF2B5EF4-FFF2-40B4-BE49-F238E27FC236}">
                <a16:creationId xmlns:a16="http://schemas.microsoft.com/office/drawing/2014/main" id="{BCBFED4D-8127-79FE-13CB-37A39DF06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14215" y="3722506"/>
            <a:ext cx="1097280" cy="109728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DD94EA9-B1D7-CF36-2E61-A5BBE2D05646}"/>
              </a:ext>
            </a:extLst>
          </p:cNvPr>
          <p:cNvGrpSpPr/>
          <p:nvPr/>
        </p:nvGrpSpPr>
        <p:grpSpPr>
          <a:xfrm>
            <a:off x="8457754" y="3678339"/>
            <a:ext cx="3450301" cy="2087193"/>
            <a:chOff x="8342251" y="3004571"/>
            <a:chExt cx="3450301" cy="2087193"/>
          </a:xfrm>
        </p:grpSpPr>
        <p:pic>
          <p:nvPicPr>
            <p:cNvPr id="45" name="Graphic 44" descr="Muscular arm outline">
              <a:extLst>
                <a:ext uri="{FF2B5EF4-FFF2-40B4-BE49-F238E27FC236}">
                  <a16:creationId xmlns:a16="http://schemas.microsoft.com/office/drawing/2014/main" id="{0398923D-A22D-F77D-C19F-A25AD247B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272" y="3084508"/>
              <a:ext cx="1097280" cy="1097280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17A40C-F196-4BC1-85BD-848223C6D6A0}"/>
                </a:ext>
              </a:extLst>
            </p:cNvPr>
            <p:cNvGrpSpPr/>
            <p:nvPr/>
          </p:nvGrpSpPr>
          <p:grpSpPr>
            <a:xfrm>
              <a:off x="8342251" y="3004571"/>
              <a:ext cx="2464977" cy="2087193"/>
              <a:chOff x="8342251" y="3004571"/>
              <a:chExt cx="2464977" cy="2087193"/>
            </a:xfrm>
          </p:grpSpPr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FA5D1546-F80C-9CCF-275D-4E9BF76FF7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9756045" y="3004571"/>
                <a:ext cx="1051183" cy="1028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536F436-7589-A794-E4AB-F48EAA9D8E7C}"/>
                  </a:ext>
                </a:extLst>
              </p:cNvPr>
              <p:cNvGrpSpPr/>
              <p:nvPr/>
            </p:nvGrpSpPr>
            <p:grpSpPr>
              <a:xfrm>
                <a:off x="8342251" y="3929004"/>
                <a:ext cx="904969" cy="322493"/>
                <a:chOff x="8342251" y="3929004"/>
                <a:chExt cx="904969" cy="322493"/>
              </a:xfrm>
            </p:grpSpPr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2F59C2B0-6378-56A4-0049-21FA951F5705}"/>
                    </a:ext>
                  </a:extLst>
                </p:cNvPr>
                <p:cNvSpPr/>
                <p:nvPr/>
              </p:nvSpPr>
              <p:spPr>
                <a:xfrm>
                  <a:off x="8448517" y="3932585"/>
                  <a:ext cx="267376" cy="311753"/>
                </a:xfrm>
                <a:prstGeom prst="arc">
                  <a:avLst>
                    <a:gd name="adj1" fmla="val 16200000"/>
                    <a:gd name="adj2" fmla="val 5243846"/>
                  </a:avLst>
                </a:prstGeom>
                <a:ln w="38100" cmpd="sng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A100BCDC-6B7B-E7F2-7874-3373BE1E8247}"/>
                    </a:ext>
                  </a:extLst>
                </p:cNvPr>
                <p:cNvSpPr/>
                <p:nvPr/>
              </p:nvSpPr>
              <p:spPr>
                <a:xfrm rot="10800000">
                  <a:off x="8342251" y="3929004"/>
                  <a:ext cx="267376" cy="311753"/>
                </a:xfrm>
                <a:prstGeom prst="arc">
                  <a:avLst>
                    <a:gd name="adj1" fmla="val 16200000"/>
                    <a:gd name="adj2" fmla="val 5243846"/>
                  </a:avLst>
                </a:prstGeom>
                <a:ln w="38100" cmpd="sng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995FEB06-9862-9A3F-8394-701CBB620BC3}"/>
                    </a:ext>
                  </a:extLst>
                </p:cNvPr>
                <p:cNvSpPr/>
                <p:nvPr/>
              </p:nvSpPr>
              <p:spPr>
                <a:xfrm>
                  <a:off x="8979844" y="3939744"/>
                  <a:ext cx="267376" cy="311753"/>
                </a:xfrm>
                <a:prstGeom prst="arc">
                  <a:avLst>
                    <a:gd name="adj1" fmla="val 16200000"/>
                    <a:gd name="adj2" fmla="val 5243846"/>
                  </a:avLst>
                </a:prstGeom>
                <a:ln w="38100" cmpd="sng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E23848CA-193A-928C-7DD1-46FFBFBE51F0}"/>
                    </a:ext>
                  </a:extLst>
                </p:cNvPr>
                <p:cNvSpPr/>
                <p:nvPr/>
              </p:nvSpPr>
              <p:spPr>
                <a:xfrm rot="10800000">
                  <a:off x="8873578" y="3936163"/>
                  <a:ext cx="267376" cy="311753"/>
                </a:xfrm>
                <a:prstGeom prst="arc">
                  <a:avLst>
                    <a:gd name="adj1" fmla="val 16200000"/>
                    <a:gd name="adj2" fmla="val 5243846"/>
                  </a:avLst>
                </a:prstGeom>
                <a:ln w="38100" cmpd="sng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0860DB1-9957-633F-F84E-E729E6AB2303}"/>
                  </a:ext>
                </a:extLst>
              </p:cNvPr>
              <p:cNvGrpSpPr/>
              <p:nvPr/>
            </p:nvGrpSpPr>
            <p:grpSpPr>
              <a:xfrm>
                <a:off x="8837695" y="4513237"/>
                <a:ext cx="876608" cy="578527"/>
                <a:chOff x="8837695" y="4513237"/>
                <a:chExt cx="876608" cy="57852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941A39D-A44F-7E87-E7C9-F862D4B6D2D2}"/>
                    </a:ext>
                  </a:extLst>
                </p:cNvPr>
                <p:cNvGrpSpPr/>
                <p:nvPr/>
              </p:nvGrpSpPr>
              <p:grpSpPr>
                <a:xfrm>
                  <a:off x="8837695" y="4660663"/>
                  <a:ext cx="785036" cy="431101"/>
                  <a:chOff x="8837695" y="4660663"/>
                  <a:chExt cx="785036" cy="431101"/>
                </a:xfrm>
              </p:grpSpPr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D2C83D31-29CF-5586-02E0-7510BF50F43F}"/>
                      </a:ext>
                    </a:extLst>
                  </p:cNvPr>
                  <p:cNvSpPr/>
                  <p:nvPr/>
                </p:nvSpPr>
                <p:spPr>
                  <a:xfrm>
                    <a:off x="8837695" y="4810239"/>
                    <a:ext cx="222937" cy="277956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Arc 57">
                    <a:extLst>
                      <a:ext uri="{FF2B5EF4-FFF2-40B4-BE49-F238E27FC236}">
                        <a16:creationId xmlns:a16="http://schemas.microsoft.com/office/drawing/2014/main" id="{E4C3C4A6-C65C-0783-AD4D-4A72BD6A78A6}"/>
                      </a:ext>
                    </a:extLst>
                  </p:cNvPr>
                  <p:cNvSpPr/>
                  <p:nvPr/>
                </p:nvSpPr>
                <p:spPr>
                  <a:xfrm flipV="1">
                    <a:off x="9024283" y="4660663"/>
                    <a:ext cx="222937" cy="272420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Arc 58">
                    <a:extLst>
                      <a:ext uri="{FF2B5EF4-FFF2-40B4-BE49-F238E27FC236}">
                        <a16:creationId xmlns:a16="http://schemas.microsoft.com/office/drawing/2014/main" id="{32E06BB0-FC9D-6408-D2C5-9E1C76E093C8}"/>
                      </a:ext>
                    </a:extLst>
                  </p:cNvPr>
                  <p:cNvSpPr/>
                  <p:nvPr/>
                </p:nvSpPr>
                <p:spPr>
                  <a:xfrm>
                    <a:off x="9210316" y="4813808"/>
                    <a:ext cx="222937" cy="277956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Arc 59">
                    <a:extLst>
                      <a:ext uri="{FF2B5EF4-FFF2-40B4-BE49-F238E27FC236}">
                        <a16:creationId xmlns:a16="http://schemas.microsoft.com/office/drawing/2014/main" id="{5A747D1E-0134-D154-1D2E-BC6F35705CEB}"/>
                      </a:ext>
                    </a:extLst>
                  </p:cNvPr>
                  <p:cNvSpPr/>
                  <p:nvPr/>
                </p:nvSpPr>
                <p:spPr>
                  <a:xfrm flipV="1">
                    <a:off x="9399794" y="4671917"/>
                    <a:ext cx="222937" cy="272420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3D5B065-32E1-41DD-392D-13F8AA2AFAE1}"/>
                    </a:ext>
                  </a:extLst>
                </p:cNvPr>
                <p:cNvGrpSpPr/>
                <p:nvPr/>
              </p:nvGrpSpPr>
              <p:grpSpPr>
                <a:xfrm>
                  <a:off x="8929267" y="4513237"/>
                  <a:ext cx="785036" cy="431101"/>
                  <a:chOff x="8929267" y="4513237"/>
                  <a:chExt cx="785036" cy="431101"/>
                </a:xfrm>
              </p:grpSpPr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7ED93A23-2AF6-FBC7-D63B-A82CF77279A1}"/>
                      </a:ext>
                    </a:extLst>
                  </p:cNvPr>
                  <p:cNvSpPr/>
                  <p:nvPr/>
                </p:nvSpPr>
                <p:spPr>
                  <a:xfrm>
                    <a:off x="8929267" y="4662813"/>
                    <a:ext cx="222937" cy="277956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64704A89-2002-C256-1C4F-9E002168F763}"/>
                      </a:ext>
                    </a:extLst>
                  </p:cNvPr>
                  <p:cNvSpPr/>
                  <p:nvPr/>
                </p:nvSpPr>
                <p:spPr>
                  <a:xfrm flipV="1">
                    <a:off x="9115855" y="4513237"/>
                    <a:ext cx="222937" cy="272420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40165104-167E-E803-EB87-FB28E57A7B68}"/>
                      </a:ext>
                    </a:extLst>
                  </p:cNvPr>
                  <p:cNvSpPr/>
                  <p:nvPr/>
                </p:nvSpPr>
                <p:spPr>
                  <a:xfrm>
                    <a:off x="9301888" y="4666382"/>
                    <a:ext cx="222937" cy="277956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86C5A235-20DB-5AFC-F32A-8C26D17E9494}"/>
                      </a:ext>
                    </a:extLst>
                  </p:cNvPr>
                  <p:cNvSpPr/>
                  <p:nvPr/>
                </p:nvSpPr>
                <p:spPr>
                  <a:xfrm flipV="1">
                    <a:off x="9491366" y="4524491"/>
                    <a:ext cx="222937" cy="272420"/>
                  </a:xfrm>
                  <a:prstGeom prst="arc">
                    <a:avLst>
                      <a:gd name="adj1" fmla="val 12693037"/>
                      <a:gd name="adj2" fmla="val 19813524"/>
                    </a:avLst>
                  </a:prstGeom>
                  <a:ln w="28575" cmpd="sng">
                    <a:solidFill>
                      <a:schemeClr val="accent1">
                        <a:lumMod val="75000"/>
                      </a:schemeClr>
                    </a:solidFill>
                    <a:headEnd type="none" w="med" len="med"/>
                    <a:tailEnd type="triangl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pic>
        <p:nvPicPr>
          <p:cNvPr id="66" name="Graphic 65" descr="Checklist outline">
            <a:extLst>
              <a:ext uri="{FF2B5EF4-FFF2-40B4-BE49-F238E27FC236}">
                <a16:creationId xmlns:a16="http://schemas.microsoft.com/office/drawing/2014/main" id="{1192EF9A-04BC-8C9F-5B08-BBB98D65D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1134" y="2777028"/>
            <a:ext cx="4313825" cy="33897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DD9E6C3-F170-EDF0-A376-B746105FB635}"/>
              </a:ext>
            </a:extLst>
          </p:cNvPr>
          <p:cNvSpPr txBox="1"/>
          <p:nvPr/>
        </p:nvSpPr>
        <p:spPr>
          <a:xfrm>
            <a:off x="5495135" y="3803021"/>
            <a:ext cx="148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66F539-6085-3EB3-6656-78A88107CC03}"/>
              </a:ext>
            </a:extLst>
          </p:cNvPr>
          <p:cNvSpPr txBox="1"/>
          <p:nvPr/>
        </p:nvSpPr>
        <p:spPr>
          <a:xfrm>
            <a:off x="5699172" y="3251033"/>
            <a:ext cx="97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Grid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2A09B0-D97F-400A-F7CB-DF854101BC47}"/>
              </a:ext>
            </a:extLst>
          </p:cNvPr>
          <p:cNvSpPr txBox="1"/>
          <p:nvPr/>
        </p:nvSpPr>
        <p:spPr>
          <a:xfrm>
            <a:off x="5437076" y="4355009"/>
            <a:ext cx="148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Runstep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56448C-B054-3A65-C017-33FD02975581}"/>
              </a:ext>
            </a:extLst>
          </p:cNvPr>
          <p:cNvSpPr txBox="1"/>
          <p:nvPr/>
        </p:nvSpPr>
        <p:spPr>
          <a:xfrm>
            <a:off x="5456157" y="4891572"/>
            <a:ext cx="148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Finalization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1E631A-145F-EC1E-9E31-A7C502B6B801}"/>
              </a:ext>
            </a:extLst>
          </p:cNvPr>
          <p:cNvCxnSpPr>
            <a:cxnSpLocks/>
          </p:cNvCxnSpPr>
          <p:nvPr/>
        </p:nvCxnSpPr>
        <p:spPr>
          <a:xfrm>
            <a:off x="7024243" y="3074725"/>
            <a:ext cx="2392283" cy="40196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43D518-028C-F524-3E30-82A59703B9BF}"/>
              </a:ext>
            </a:extLst>
          </p:cNvPr>
          <p:cNvCxnSpPr>
            <a:cxnSpLocks/>
          </p:cNvCxnSpPr>
          <p:nvPr/>
        </p:nvCxnSpPr>
        <p:spPr>
          <a:xfrm flipV="1">
            <a:off x="7097824" y="4012263"/>
            <a:ext cx="2325901" cy="183357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F681E4-1C6C-B2F5-C0FF-8A386ADC8ACE}"/>
              </a:ext>
            </a:extLst>
          </p:cNvPr>
          <p:cNvCxnSpPr>
            <a:cxnSpLocks/>
          </p:cNvCxnSpPr>
          <p:nvPr/>
        </p:nvCxnSpPr>
        <p:spPr>
          <a:xfrm>
            <a:off x="7024191" y="3314937"/>
            <a:ext cx="1964890" cy="16390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46D125-56F5-A19D-A776-48C846FE660E}"/>
              </a:ext>
            </a:extLst>
          </p:cNvPr>
          <p:cNvCxnSpPr>
            <a:cxnSpLocks/>
          </p:cNvCxnSpPr>
          <p:nvPr/>
        </p:nvCxnSpPr>
        <p:spPr>
          <a:xfrm flipV="1">
            <a:off x="7067254" y="4015465"/>
            <a:ext cx="1941715" cy="770889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FE957E3F-8691-CC41-1BD6-A9CE5B06CDBF}"/>
              </a:ext>
            </a:extLst>
          </p:cNvPr>
          <p:cNvSpPr/>
          <p:nvPr/>
        </p:nvSpPr>
        <p:spPr>
          <a:xfrm>
            <a:off x="3339357" y="4271146"/>
            <a:ext cx="837398" cy="3316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12">
            <a:extLst>
              <a:ext uri="{FF2B5EF4-FFF2-40B4-BE49-F238E27FC236}">
                <a16:creationId xmlns:a16="http://schemas.microsoft.com/office/drawing/2014/main" id="{374FE37E-696A-9FBA-D595-6798543C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1097280"/>
          </a:xfrm>
        </p:spPr>
        <p:txBody>
          <a:bodyPr/>
          <a:lstStyle/>
          <a:p>
            <a:r>
              <a:rPr lang="en-US" dirty="0"/>
              <a:t>Adding a process to </a:t>
            </a:r>
            <a:r>
              <a:rPr lang="en-US" dirty="0" err="1"/>
              <a:t>EAMxx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6A36E4-20BD-06E1-FFA4-8DB8E10CE197}"/>
              </a:ext>
            </a:extLst>
          </p:cNvPr>
          <p:cNvSpPr txBox="1"/>
          <p:nvPr/>
        </p:nvSpPr>
        <p:spPr>
          <a:xfrm>
            <a:off x="1005734" y="1946031"/>
            <a:ext cx="250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we want to add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73F9E2-B244-06C0-990A-B4537B83834A}"/>
              </a:ext>
            </a:extLst>
          </p:cNvPr>
          <p:cNvSpPr txBox="1"/>
          <p:nvPr/>
        </p:nvSpPr>
        <p:spPr>
          <a:xfrm>
            <a:off x="4723445" y="1944066"/>
            <a:ext cx="198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 layer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713E9F-6C6A-FFD2-71C5-F085BBBC9961}"/>
              </a:ext>
            </a:extLst>
          </p:cNvPr>
          <p:cNvSpPr txBox="1"/>
          <p:nvPr/>
        </p:nvSpPr>
        <p:spPr>
          <a:xfrm>
            <a:off x="8710319" y="1950811"/>
            <a:ext cx="183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EAMxx</a:t>
            </a:r>
            <a:endParaRPr lang="en-US" sz="2400" dirty="0"/>
          </a:p>
        </p:txBody>
      </p:sp>
      <p:pic>
        <p:nvPicPr>
          <p:cNvPr id="80" name="Graphic 79" descr="Volcano with solid fill">
            <a:extLst>
              <a:ext uri="{FF2B5EF4-FFF2-40B4-BE49-F238E27FC236}">
                <a16:creationId xmlns:a16="http://schemas.microsoft.com/office/drawing/2014/main" id="{9FB68EC6-D7DD-1CDD-9070-FA240C242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368" y="3123055"/>
            <a:ext cx="2212000" cy="2697717"/>
          </a:xfrm>
          <a:prstGeom prst="rect">
            <a:avLst/>
          </a:prstGeom>
        </p:spPr>
      </p:pic>
      <p:pic>
        <p:nvPicPr>
          <p:cNvPr id="81" name="Graphic 80" descr="Volcano with solid fill">
            <a:extLst>
              <a:ext uri="{FF2B5EF4-FFF2-40B4-BE49-F238E27FC236}">
                <a16:creationId xmlns:a16="http://schemas.microsoft.com/office/drawing/2014/main" id="{D1531164-42B9-A3AE-4462-68ECA1D381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5671" y="3442502"/>
            <a:ext cx="508624" cy="62030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EF99E04-F013-E149-F27B-57F3E0EB4196}"/>
              </a:ext>
            </a:extLst>
          </p:cNvPr>
          <p:cNvSpPr/>
          <p:nvPr/>
        </p:nvSpPr>
        <p:spPr>
          <a:xfrm>
            <a:off x="8989081" y="3476693"/>
            <a:ext cx="434644" cy="53557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62FDE-7C49-A87A-2B43-83B3FAC81BAB}"/>
              </a:ext>
            </a:extLst>
          </p:cNvPr>
          <p:cNvSpPr/>
          <p:nvPr/>
        </p:nvSpPr>
        <p:spPr>
          <a:xfrm>
            <a:off x="1005734" y="3074726"/>
            <a:ext cx="2035537" cy="2771112"/>
          </a:xfrm>
          <a:prstGeom prst="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DB00-A841-6DCA-D9E5-8DA5CBCD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EAMxx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5121-67CE-1F0D-BAD6-7384882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`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eamxx-tutorial-2025/source/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pompei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`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open the files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eamxx_pompei_process_interface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*pp`.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6AEE0-BAE3-15D1-CB5E-323B3B9C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2654640"/>
            <a:ext cx="7772400" cy="3929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6A5F4-4383-3769-356D-C706958F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0"/>
          <a:stretch/>
        </p:blipFill>
        <p:spPr>
          <a:xfrm>
            <a:off x="335933" y="3240187"/>
            <a:ext cx="7701643" cy="2755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740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2DEC-CFD5-CD89-867D-D32EA719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set_grids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7438D9-986C-64BD-FF40-2CD1367D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76" y="2051050"/>
            <a:ext cx="8915400" cy="27559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5287627"/>
      </p:ext>
    </p:extLst>
  </p:cSld>
  <p:clrMapOvr>
    <a:masterClrMapping/>
  </p:clrMapOvr>
</p:sld>
</file>

<file path=ppt/theme/theme1.xml><?xml version="1.0" encoding="utf-8"?>
<a:theme xmlns:a="http://schemas.openxmlformats.org/drawingml/2006/main" name="E3SM Widescreen with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48B426CB-549E-8E4A-8F94-7EA9713233B7}" vid="{2AA87574-FEBA-0341-8B00-C174C1F7D981}"/>
    </a:ext>
  </a:extLst>
</a:theme>
</file>

<file path=ppt/theme/theme2.xml><?xml version="1.0" encoding="utf-8"?>
<a:theme xmlns:a="http://schemas.openxmlformats.org/drawingml/2006/main" name="E3SM Widescreen without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48B426CB-549E-8E4A-8F94-7EA9713233B7}" vid="{49DFA2F1-F451-A44D-9667-749F003988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E3SM Widescreen with Footer</Template>
  <TotalTime>102</TotalTime>
  <Words>212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Menlo</vt:lpstr>
      <vt:lpstr>Wingdings</vt:lpstr>
      <vt:lpstr>E3SM Widescreen with Footer</vt:lpstr>
      <vt:lpstr>E3SM Widescreen without Footer</vt:lpstr>
      <vt:lpstr>E3SM All-Hands Tutorial</vt:lpstr>
      <vt:lpstr>Agenda</vt:lpstr>
      <vt:lpstr>Adding a new process to EAMxx</vt:lpstr>
      <vt:lpstr>Our process: Practicing On Manually Adding Processes to EAMxx Interfaces (POMPEI)</vt:lpstr>
      <vt:lpstr>Adding a process to EAMxx</vt:lpstr>
      <vt:lpstr>The EAMxx interface</vt:lpstr>
      <vt:lpstr>set_grids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Donahue, Aaron Sheffield</dc:creator>
  <cp:lastModifiedBy>Donahue, Aaron Sheffield</cp:lastModifiedBy>
  <cp:revision>2</cp:revision>
  <dcterms:created xsi:type="dcterms:W3CDTF">2018-02-06T18:37:55Z</dcterms:created>
  <dcterms:modified xsi:type="dcterms:W3CDTF">2025-02-10T23:15:42Z</dcterms:modified>
</cp:coreProperties>
</file>