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110121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16855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CC793-EF95-4AE0-92F7-36AD797DA64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1718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305658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CC793-EF95-4AE0-92F7-36AD797DA64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3832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296031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1859860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2258540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24CC793-EF95-4AE0-92F7-36AD797DA64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799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758708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79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2821958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916720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F8C007-FCFD-4F61-A2CF-DF0135813BB2}" type="datetimeFigureOut">
              <a:rPr lang="en-IN" smtClean="0"/>
              <a:t>01-02-2024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4CC793-EF95-4AE0-92F7-36AD797DA64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371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F8C007-FCFD-4F61-A2CF-DF0135813BB2}" type="datetimeFigureOut">
              <a:rPr lang="en-IN" smtClean="0"/>
              <a:t>01-02-2024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CC793-EF95-4AE0-92F7-36AD797DA64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94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8C007-FCFD-4F61-A2CF-DF0135813BB2}" type="datetimeFigureOut">
              <a:rPr lang="en-IN" smtClean="0"/>
              <a:t>01-02-2024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1102664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CC793-EF95-4AE0-92F7-36AD797DA64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7303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1392721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8581660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091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08841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340453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34061275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842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25675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7159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8C007-FCFD-4F61-A2CF-DF0135813BB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C793-EF95-4AE0-92F7-36AD797DA64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75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148294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F8C007-FCFD-4F61-A2CF-DF0135813BB2}" type="datetimeFigureOut">
              <a:rPr lang="en-IN" smtClean="0"/>
              <a:t>01-02-2024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31387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F8C007-FCFD-4F61-A2CF-DF0135813BB2}" type="datetimeFigureOut">
              <a:rPr lang="en-IN" smtClean="0"/>
              <a:t>01-02-2024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208522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8C007-FCFD-4F61-A2CF-DF0135813BB2}" type="datetimeFigureOut">
              <a:rPr lang="en-IN" smtClean="0"/>
              <a:t>01-02-2024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56516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139750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F8C007-FCFD-4F61-A2CF-DF0135813BB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CC793-EF95-4AE0-92F7-36AD797DA640}" type="slidenum">
              <a:rPr lang="en-IN" smtClean="0"/>
              <a:t>‹#›</a:t>
            </a:fld>
            <a:endParaRPr lang="en-IN"/>
          </a:p>
        </p:txBody>
      </p:sp>
    </p:spTree>
    <p:extLst>
      <p:ext uri="{BB962C8B-B14F-4D97-AF65-F5344CB8AC3E}">
        <p14:creationId xmlns:p14="http://schemas.microsoft.com/office/powerpoint/2010/main" val="29754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F8C007-FCFD-4F61-A2CF-DF0135813BB2}" type="datetimeFigureOut">
              <a:rPr lang="en-IN" smtClean="0"/>
              <a:t>01-02-2024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4CC793-EF95-4AE0-92F7-36AD797DA640}" type="slidenum">
              <a:rPr lang="en-IN" smtClean="0"/>
              <a:t>‹#›</a:t>
            </a:fld>
            <a:endParaRPr lang="en-IN"/>
          </a:p>
        </p:txBody>
      </p:sp>
    </p:spTree>
    <p:extLst>
      <p:ext uri="{BB962C8B-B14F-4D97-AF65-F5344CB8AC3E}">
        <p14:creationId xmlns:p14="http://schemas.microsoft.com/office/powerpoint/2010/main" val="3932162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F8C007-FCFD-4F61-A2CF-DF0135813BB2}" type="datetimeFigureOut">
              <a:rPr lang="en-IN" smtClean="0"/>
              <a:t>01-02-2024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4CC793-EF95-4AE0-92F7-36AD797DA640}" type="slidenum">
              <a:rPr lang="en-IN" smtClean="0"/>
              <a:t>‹#›</a:t>
            </a:fld>
            <a:endParaRPr lang="en-IN"/>
          </a:p>
        </p:txBody>
      </p:sp>
    </p:spTree>
    <p:extLst>
      <p:ext uri="{BB962C8B-B14F-4D97-AF65-F5344CB8AC3E}">
        <p14:creationId xmlns:p14="http://schemas.microsoft.com/office/powerpoint/2010/main" val="9651673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digital-signatures" TargetMode="External"/><Relationship Id="rId2" Type="http://schemas.openxmlformats.org/officeDocument/2006/relationships/hyperlink" Target="https://cloud.google.com/kms/docs/digital-signature" TargetMode="External"/><Relationship Id="rId1" Type="http://schemas.openxmlformats.org/officeDocument/2006/relationships/slideLayout" Target="../slideLayouts/slideLayout2.xml"/><Relationship Id="rId5" Type="http://schemas.openxmlformats.org/officeDocument/2006/relationships/hyperlink" Target="https://intellipaat.com/blog/what-is-digital-signature-cryptography/" TargetMode="External"/><Relationship Id="rId4" Type="http://schemas.openxmlformats.org/officeDocument/2006/relationships/hyperlink" Target="https://www.tutorialspoint.com/cryptography/cryptography_digital_signatures.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32721" y="2185850"/>
            <a:ext cx="9144000" cy="3211286"/>
          </a:xfrm>
        </p:spPr>
        <p:txBody>
          <a:bodyPr>
            <a:normAutofit/>
          </a:bodyPr>
          <a:lstStyle/>
          <a:p>
            <a:pPr algn="l"/>
            <a:r>
              <a:rPr lang="en-US" b="1" u="sng" dirty="0" smtClean="0"/>
              <a:t>Name</a:t>
            </a:r>
            <a:r>
              <a:rPr lang="en-US" dirty="0" smtClean="0"/>
              <a:t>- </a:t>
            </a:r>
            <a:r>
              <a:rPr lang="en-US" i="1" dirty="0" smtClean="0"/>
              <a:t>Anup Kumar Sardar</a:t>
            </a:r>
          </a:p>
          <a:p>
            <a:pPr algn="l"/>
            <a:r>
              <a:rPr lang="en-US" b="1" u="sng" dirty="0" smtClean="0"/>
              <a:t>University Roll</a:t>
            </a:r>
            <a:r>
              <a:rPr lang="en-US" dirty="0" smtClean="0"/>
              <a:t>- </a:t>
            </a:r>
            <a:r>
              <a:rPr lang="en-US" i="1" dirty="0" smtClean="0"/>
              <a:t>12500120108</a:t>
            </a:r>
          </a:p>
          <a:p>
            <a:pPr algn="l"/>
            <a:r>
              <a:rPr lang="en-US" b="1" u="sng" dirty="0" smtClean="0"/>
              <a:t>Branch</a:t>
            </a:r>
            <a:r>
              <a:rPr lang="en-US" dirty="0" smtClean="0"/>
              <a:t>- </a:t>
            </a:r>
            <a:r>
              <a:rPr lang="en-US" i="1" dirty="0" smtClean="0"/>
              <a:t>CSE/B</a:t>
            </a:r>
          </a:p>
          <a:p>
            <a:pPr algn="l"/>
            <a:r>
              <a:rPr lang="en-US" b="1" u="sng" dirty="0" smtClean="0"/>
              <a:t>Subject</a:t>
            </a:r>
            <a:r>
              <a:rPr lang="en-US" dirty="0" smtClean="0"/>
              <a:t>- </a:t>
            </a:r>
            <a:r>
              <a:rPr lang="en-US" i="1" dirty="0" smtClean="0"/>
              <a:t>Cryptography &amp; Network security</a:t>
            </a:r>
          </a:p>
          <a:p>
            <a:pPr algn="l"/>
            <a:r>
              <a:rPr lang="en-US" b="1" u="sng" dirty="0" smtClean="0"/>
              <a:t>Subject Code</a:t>
            </a:r>
            <a:r>
              <a:rPr lang="en-US" dirty="0" smtClean="0"/>
              <a:t>- </a:t>
            </a:r>
            <a:r>
              <a:rPr lang="en-US" i="1" dirty="0" smtClean="0"/>
              <a:t>PEC-CS801B</a:t>
            </a:r>
          </a:p>
          <a:p>
            <a:pPr algn="l"/>
            <a:r>
              <a:rPr lang="en-US" b="1" u="sng" dirty="0" smtClean="0"/>
              <a:t>Topic</a:t>
            </a:r>
            <a:r>
              <a:rPr lang="en-US" dirty="0" smtClean="0"/>
              <a:t>-</a:t>
            </a:r>
            <a:r>
              <a:rPr lang="en-US" i="1" dirty="0" smtClean="0"/>
              <a:t>Digital Signature</a:t>
            </a:r>
            <a:endParaRPr lang="en-IN" i="1"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721" y="0"/>
            <a:ext cx="6848475" cy="1304925"/>
          </a:xfrm>
          <a:prstGeom prst="rect">
            <a:avLst/>
          </a:prstGeom>
        </p:spPr>
      </p:pic>
    </p:spTree>
    <p:extLst>
      <p:ext uri="{BB962C8B-B14F-4D97-AF65-F5344CB8AC3E}">
        <p14:creationId xmlns:p14="http://schemas.microsoft.com/office/powerpoint/2010/main" val="155795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Conclusion</a:t>
            </a: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Baskerville Old Face" panose="02020602080505020303" pitchFamily="18" charset="0"/>
              </a:rPr>
              <a:t>The significance of digital signatures extends across various domains, including legal, financial, healthcare, and government sectors, where they facilitate secure electronic transactions, streamline workflows, and ensure compliance with regulatory standards. The global acceptance and legal recognition of digital signatures further underscore their importance in today's digital age, enabling trust and confidence in electronic transactions across international borders.</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90594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Reference</a:t>
            </a: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IN" sz="2400" dirty="0" smtClean="0">
                <a:latin typeface="Baskerville Old Face" panose="02020602080505020303" pitchFamily="18" charset="0"/>
                <a:hlinkClick r:id="rId2"/>
              </a:rPr>
              <a:t>https://cloud.google.com/kms/docs/digital-signature</a:t>
            </a:r>
            <a:endParaRPr lang="en-IN" sz="2400" dirty="0" smtClean="0">
              <a:latin typeface="Baskerville Old Face" panose="02020602080505020303" pitchFamily="18" charset="0"/>
            </a:endParaRPr>
          </a:p>
          <a:p>
            <a:pPr algn="just"/>
            <a:r>
              <a:rPr lang="en-IN" sz="2400" dirty="0" smtClean="0">
                <a:latin typeface="Baskerville Old Face" panose="02020602080505020303" pitchFamily="18" charset="0"/>
                <a:hlinkClick r:id="rId3"/>
              </a:rPr>
              <a:t>https://www.geeksforgeeks.org/digital-signatures</a:t>
            </a:r>
            <a:endParaRPr lang="en-IN" sz="2400" dirty="0" smtClean="0">
              <a:latin typeface="Baskerville Old Face" panose="02020602080505020303" pitchFamily="18" charset="0"/>
            </a:endParaRPr>
          </a:p>
          <a:p>
            <a:pPr algn="just"/>
            <a:r>
              <a:rPr lang="en-IN" sz="2400" dirty="0" smtClean="0">
                <a:latin typeface="Baskerville Old Face" panose="02020602080505020303" pitchFamily="18" charset="0"/>
                <a:hlinkClick r:id="rId4"/>
              </a:rPr>
              <a:t>https://www.tutorialspoint.com/cryptography/cryptography_digital_signatures.htm</a:t>
            </a:r>
            <a:endParaRPr lang="en-IN" sz="2400" dirty="0" smtClean="0">
              <a:latin typeface="Baskerville Old Face" panose="02020602080505020303" pitchFamily="18" charset="0"/>
            </a:endParaRPr>
          </a:p>
          <a:p>
            <a:pPr algn="just"/>
            <a:r>
              <a:rPr lang="en-IN" sz="2400" dirty="0" smtClean="0">
                <a:latin typeface="Baskerville Old Face" panose="02020602080505020303" pitchFamily="18" charset="0"/>
                <a:hlinkClick r:id="rId5"/>
              </a:rPr>
              <a:t>https://intellipaat.com/blog/what-is-digital-signature-cryptography/</a:t>
            </a:r>
            <a:endParaRPr lang="en-IN" sz="2400" dirty="0" smtClean="0">
              <a:latin typeface="Baskerville Old Face" panose="02020602080505020303" pitchFamily="18" charset="0"/>
            </a:endParaRPr>
          </a:p>
          <a:p>
            <a:pPr marL="0" indent="0" algn="just">
              <a:buNone/>
            </a:pP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45416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035" y="2490017"/>
            <a:ext cx="10515600" cy="1325563"/>
          </a:xfrm>
        </p:spPr>
        <p:txBody>
          <a:bodyPr>
            <a:normAutofit/>
          </a:bodyPr>
          <a:lstStyle/>
          <a:p>
            <a:pPr algn="ctr"/>
            <a:r>
              <a:rPr lang="en-US" sz="8000" b="1" i="1" u="sng" dirty="0" smtClean="0">
                <a:effectLst>
                  <a:outerShdw blurRad="38100" dist="38100" dir="2700000" algn="tl">
                    <a:srgbClr val="000000">
                      <a:alpha val="43137"/>
                    </a:srgbClr>
                  </a:outerShdw>
                </a:effectLst>
                <a:latin typeface="Arial Black" panose="020B0A04020102020204" pitchFamily="34" charset="0"/>
              </a:rPr>
              <a:t>Thank You</a:t>
            </a:r>
            <a:endParaRPr lang="en-IN" sz="8000" b="1" i="1" u="sng"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41424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rPr>
              <a:t>Contents:-</a:t>
            </a:r>
            <a:br>
              <a:rPr lang="en-US" b="1" u="sng" dirty="0" smtClean="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lgn="just"/>
            <a:r>
              <a:rPr lang="en-US" sz="2400" dirty="0" smtClean="0">
                <a:latin typeface="Baskerville Old Face" panose="02020602080505020303" pitchFamily="18" charset="0"/>
              </a:rPr>
              <a:t>Acknowledgement </a:t>
            </a:r>
          </a:p>
          <a:p>
            <a:pPr algn="just"/>
            <a:r>
              <a:rPr lang="en-US" sz="2400" dirty="0" smtClean="0">
                <a:latin typeface="Baskerville Old Face" panose="02020602080505020303" pitchFamily="18" charset="0"/>
              </a:rPr>
              <a:t>Introduction To Cryptography &amp; Network Security</a:t>
            </a:r>
          </a:p>
          <a:p>
            <a:pPr algn="just"/>
            <a:r>
              <a:rPr lang="en-US" sz="2400" dirty="0" smtClean="0">
                <a:latin typeface="Baskerville Old Face" panose="02020602080505020303" pitchFamily="18" charset="0"/>
              </a:rPr>
              <a:t>What is Digital Signature?</a:t>
            </a:r>
          </a:p>
          <a:p>
            <a:pPr algn="just"/>
            <a:r>
              <a:rPr lang="en-US" sz="2400" dirty="0" smtClean="0">
                <a:latin typeface="Baskerville Old Face" panose="02020602080505020303" pitchFamily="18" charset="0"/>
              </a:rPr>
              <a:t>Importance of Digital signature</a:t>
            </a:r>
          </a:p>
          <a:p>
            <a:pPr algn="just"/>
            <a:r>
              <a:rPr lang="en-US" sz="2400" dirty="0" smtClean="0">
                <a:latin typeface="Baskerville Old Face" panose="02020602080505020303" pitchFamily="18" charset="0"/>
              </a:rPr>
              <a:t>How Digital signature works?</a:t>
            </a:r>
          </a:p>
          <a:p>
            <a:pPr algn="just"/>
            <a:r>
              <a:rPr lang="en-US" sz="2400" dirty="0" smtClean="0">
                <a:latin typeface="Baskerville Old Face" panose="02020602080505020303" pitchFamily="18" charset="0"/>
              </a:rPr>
              <a:t>Benefits of Digital signature</a:t>
            </a:r>
          </a:p>
          <a:p>
            <a:pPr algn="just"/>
            <a:r>
              <a:rPr lang="en-US" sz="2400" dirty="0" smtClean="0">
                <a:latin typeface="Baskerville Old Face" panose="02020602080505020303" pitchFamily="18" charset="0"/>
              </a:rPr>
              <a:t>Application of </a:t>
            </a:r>
            <a:r>
              <a:rPr lang="en-US" sz="2400" dirty="0">
                <a:latin typeface="Baskerville Old Face" panose="02020602080505020303" pitchFamily="18" charset="0"/>
              </a:rPr>
              <a:t>D</a:t>
            </a:r>
            <a:r>
              <a:rPr lang="en-US" sz="2400" dirty="0" smtClean="0">
                <a:latin typeface="Baskerville Old Face" panose="02020602080505020303" pitchFamily="18" charset="0"/>
              </a:rPr>
              <a:t>igital signature</a:t>
            </a:r>
          </a:p>
          <a:p>
            <a:pPr algn="just"/>
            <a:r>
              <a:rPr lang="en-US" sz="2400" dirty="0" smtClean="0">
                <a:latin typeface="Baskerville Old Face" panose="02020602080505020303" pitchFamily="18" charset="0"/>
              </a:rPr>
              <a:t>Conclusion</a:t>
            </a:r>
          </a:p>
          <a:p>
            <a:pPr algn="just"/>
            <a:r>
              <a:rPr lang="en-US" sz="2400" dirty="0" smtClean="0">
                <a:latin typeface="Baskerville Old Face" panose="02020602080505020303" pitchFamily="18" charset="0"/>
              </a:rPr>
              <a:t>Reference</a:t>
            </a:r>
          </a:p>
          <a:p>
            <a:pPr algn="just"/>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77666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Acknowledgement</a:t>
            </a:r>
            <a:br>
              <a:rPr lang="en-US" b="1" u="sng" dirty="0" smtClean="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Baskerville Old Face" panose="02020602080505020303" pitchFamily="18" charset="0"/>
              </a:rPr>
              <a:t>I would like to express my special thanks to </a:t>
            </a:r>
            <a:r>
              <a:rPr lang="en-US" sz="2400" b="1" u="sng" dirty="0" smtClean="0">
                <a:latin typeface="Baskerville Old Face" panose="02020602080505020303" pitchFamily="18" charset="0"/>
              </a:rPr>
              <a:t>Ratul Kr Majumdar</a:t>
            </a:r>
            <a:r>
              <a:rPr lang="en-US" sz="2400" dirty="0" smtClean="0">
                <a:latin typeface="Baskerville Old Face" panose="02020602080505020303" pitchFamily="18" charset="0"/>
              </a:rPr>
              <a:t> </a:t>
            </a:r>
            <a:r>
              <a:rPr lang="en-US" sz="2400" dirty="0">
                <a:latin typeface="Baskerville Old Face" panose="02020602080505020303" pitchFamily="18" charset="0"/>
              </a:rPr>
              <a:t>Sir for time and efforts he provided. Your useful advice and suggestions were really helpful to me during the project’s completion. In this aspect, I am eternally grateful to you</a:t>
            </a:r>
            <a:r>
              <a:rPr lang="en-US" sz="2400" dirty="0" smtClean="0">
                <a:latin typeface="Baskerville Old Face" panose="02020602080505020303" pitchFamily="18" charset="0"/>
              </a:rPr>
              <a:t>.</a:t>
            </a:r>
            <a:endParaRPr lang="en-IN" sz="2400" dirty="0">
              <a:latin typeface="Baskerville Old Face" panose="02020602080505020303" pitchFamily="18" charset="0"/>
            </a:endParaRPr>
          </a:p>
          <a:p>
            <a:pPr marL="0" indent="0">
              <a:buNone/>
            </a:pPr>
            <a:endParaRPr lang="en-IN" sz="2400" dirty="0"/>
          </a:p>
        </p:txBody>
      </p:sp>
    </p:spTree>
    <p:extLst>
      <p:ext uri="{BB962C8B-B14F-4D97-AF65-F5344CB8AC3E}">
        <p14:creationId xmlns:p14="http://schemas.microsoft.com/office/powerpoint/2010/main" val="386955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24" y="373834"/>
            <a:ext cx="10848704" cy="1325563"/>
          </a:xfrm>
        </p:spPr>
        <p:txBody>
          <a:bodyPr>
            <a:noAutofit/>
          </a:bodyPr>
          <a:lstStyle/>
          <a:p>
            <a:r>
              <a:rPr lang="en-US" sz="4000" b="1" u="sng" dirty="0">
                <a:effectLst>
                  <a:outerShdw blurRad="38100" dist="38100" dir="2700000" algn="tl">
                    <a:srgbClr val="000000">
                      <a:alpha val="43137"/>
                    </a:srgbClr>
                  </a:outerShdw>
                </a:effectLst>
              </a:rPr>
              <a:t>Introduction To Cryptography &amp; Network </a:t>
            </a:r>
            <a:r>
              <a:rPr lang="en-US" sz="4000" b="1" u="sng" dirty="0" smtClean="0">
                <a:effectLst>
                  <a:outerShdw blurRad="38100" dist="38100" dir="2700000" algn="tl">
                    <a:srgbClr val="000000">
                      <a:alpha val="43137"/>
                    </a:srgbClr>
                  </a:outerShdw>
                </a:effectLst>
              </a:rPr>
              <a:t>Security</a:t>
            </a:r>
            <a:r>
              <a:rPr lang="en-US" sz="4000" b="1" u="sng" dirty="0">
                <a:effectLst>
                  <a:outerShdw blurRad="38100" dist="38100" dir="2700000" algn="tl">
                    <a:srgbClr val="000000">
                      <a:alpha val="43137"/>
                    </a:srgbClr>
                  </a:outerShdw>
                </a:effectLst>
              </a:rPr>
              <a:t/>
            </a:r>
            <a:br>
              <a:rPr lang="en-US" sz="4000" b="1" u="sng" dirty="0">
                <a:effectLst>
                  <a:outerShdw blurRad="38100" dist="38100" dir="2700000" algn="tl">
                    <a:srgbClr val="000000">
                      <a:alpha val="43137"/>
                    </a:srgbClr>
                  </a:outerShdw>
                </a:effectLst>
              </a:rPr>
            </a:br>
            <a:endParaRPr lang="en-IN" sz="4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74224" y="1895294"/>
            <a:ext cx="10038805" cy="4962706"/>
          </a:xfrm>
        </p:spPr>
        <p:txBody>
          <a:bodyPr>
            <a:normAutofit/>
          </a:bodyPr>
          <a:lstStyle/>
          <a:p>
            <a:pPr marL="0" indent="0" algn="just">
              <a:buNone/>
            </a:pPr>
            <a:r>
              <a:rPr lang="en-US" sz="2400" dirty="0">
                <a:latin typeface="Baskerville Old Face" panose="02020602080505020303" pitchFamily="18" charset="0"/>
              </a:rPr>
              <a:t>Cryptography and network security are essential components in the field of information technology, working together to ensure the confidentiality, integrity, and authenticity of data in communication and storage. </a:t>
            </a:r>
            <a:endParaRPr lang="en-US" sz="2400" dirty="0" smtClean="0">
              <a:latin typeface="Baskerville Old Face" panose="02020602080505020303" pitchFamily="18" charset="0"/>
            </a:endParaRPr>
          </a:p>
          <a:p>
            <a:pPr algn="just"/>
            <a:r>
              <a:rPr lang="en-US" sz="2400" b="1" u="sng" dirty="0" smtClean="0">
                <a:latin typeface="Baskerville Old Face" panose="02020602080505020303" pitchFamily="18" charset="0"/>
              </a:rPr>
              <a:t>Cryptography</a:t>
            </a:r>
            <a:r>
              <a:rPr lang="en-US" sz="2400" b="1" u="sng" dirty="0">
                <a:latin typeface="Baskerville Old Face" panose="02020602080505020303" pitchFamily="18" charset="0"/>
              </a:rPr>
              <a:t>:</a:t>
            </a:r>
            <a:r>
              <a:rPr lang="en-US" sz="2400" u="sng" dirty="0">
                <a:latin typeface="Baskerville Old Face" panose="02020602080505020303" pitchFamily="18" charset="0"/>
              </a:rPr>
              <a:t> </a:t>
            </a:r>
            <a:r>
              <a:rPr lang="en-US" sz="2400" dirty="0">
                <a:latin typeface="Baskerville Old Face" panose="02020602080505020303" pitchFamily="18" charset="0"/>
              </a:rPr>
              <a:t>Cryptography is the science of securing communication and data through the use of mathematical techniques and algorithms. It involves converting plaintext (readable data) into </a:t>
            </a:r>
            <a:r>
              <a:rPr lang="en-US" sz="2400" dirty="0" smtClean="0">
                <a:latin typeface="Baskerville Old Face" panose="02020602080505020303" pitchFamily="18" charset="0"/>
              </a:rPr>
              <a:t>cipher text </a:t>
            </a:r>
            <a:r>
              <a:rPr lang="en-US" sz="2400" dirty="0">
                <a:latin typeface="Baskerville Old Face" panose="02020602080505020303" pitchFamily="18" charset="0"/>
              </a:rPr>
              <a:t>(encoded data) to prevent unauthorized access. The primary goals of cryptography are confidentiality, integrity, and authentication</a:t>
            </a:r>
            <a:r>
              <a:rPr lang="en-US" sz="2400" dirty="0" smtClean="0">
                <a:latin typeface="Baskerville Old Face" panose="02020602080505020303" pitchFamily="18" charset="0"/>
              </a:rPr>
              <a:t>.</a:t>
            </a:r>
          </a:p>
          <a:p>
            <a:pPr algn="just"/>
            <a:r>
              <a:rPr lang="en-US" sz="2400" b="1" u="sng" dirty="0">
                <a:latin typeface="Baskerville Old Face" panose="02020602080505020303" pitchFamily="18" charset="0"/>
              </a:rPr>
              <a:t>Network Security:</a:t>
            </a:r>
            <a:r>
              <a:rPr lang="en-US" sz="2400" u="sng" dirty="0">
                <a:latin typeface="Baskerville Old Face" panose="02020602080505020303" pitchFamily="18" charset="0"/>
              </a:rPr>
              <a:t> </a:t>
            </a:r>
            <a:r>
              <a:rPr lang="en-US" sz="2400" dirty="0">
                <a:latin typeface="Baskerville Old Face" panose="02020602080505020303" pitchFamily="18" charset="0"/>
              </a:rPr>
              <a:t>Network security involves implementing measures to protect data during its transmission and storage within a network. It encompasses a range of technologies, policies, and practices designed to defend against unauthorized access, attacks, and data breaches.</a:t>
            </a: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8205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What is Digital Signature?</a:t>
            </a:r>
            <a:br>
              <a:rPr lang="en-US" b="1" u="sng" dirty="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lgn="just"/>
            <a:r>
              <a:rPr lang="en-US" sz="2400" dirty="0">
                <a:latin typeface="Baskerville Old Face" panose="02020602080505020303" pitchFamily="18" charset="0"/>
              </a:rPr>
              <a:t>A digital signature is a cryptographic technique used to ensure the authenticity, integrity, and non-repudiation of digital messages or documents in the realm of cryptography and network security. It serves as a digital equivalent to a handwritten </a:t>
            </a:r>
            <a:r>
              <a:rPr lang="en-US" sz="2400" dirty="0" smtClean="0">
                <a:latin typeface="Baskerville Old Face" panose="02020602080505020303" pitchFamily="18" charset="0"/>
              </a:rPr>
              <a:t>signature </a:t>
            </a:r>
            <a:r>
              <a:rPr lang="en-US" sz="2400" dirty="0">
                <a:latin typeface="Baskerville Old Face" panose="02020602080505020303" pitchFamily="18" charset="0"/>
              </a:rPr>
              <a:t>or a stamped seal, but it provides a higher level of security and reliability</a:t>
            </a:r>
            <a:r>
              <a:rPr lang="en-US" sz="2400" dirty="0" smtClean="0">
                <a:latin typeface="Baskerville Old Face" panose="02020602080505020303" pitchFamily="18" charset="0"/>
              </a:rPr>
              <a:t>.</a:t>
            </a:r>
          </a:p>
          <a:p>
            <a:pPr algn="just"/>
            <a:r>
              <a:rPr lang="en-US" sz="2400" dirty="0">
                <a:latin typeface="Baskerville Old Face" panose="02020602080505020303" pitchFamily="18" charset="0"/>
              </a:rPr>
              <a:t>Digital signatures provide a high level of authenticity. Since the private key is known only to the signer, it is computationally infeasible for someone else to produce a valid signature without access to the private key</a:t>
            </a:r>
            <a:r>
              <a:rPr lang="en-US" sz="2400" dirty="0" smtClean="0">
                <a:latin typeface="Baskerville Old Face" panose="02020602080505020303" pitchFamily="18" charset="0"/>
              </a:rPr>
              <a:t>.</a:t>
            </a:r>
          </a:p>
          <a:p>
            <a:pPr algn="just"/>
            <a:r>
              <a:rPr lang="en-US" sz="2400" dirty="0" smtClean="0">
                <a:latin typeface="Baskerville Old Face" panose="02020602080505020303" pitchFamily="18" charset="0"/>
              </a:rPr>
              <a:t>Digital </a:t>
            </a:r>
            <a:r>
              <a:rPr lang="en-US" sz="2400" dirty="0">
                <a:latin typeface="Baskerville Old Face" panose="02020602080505020303" pitchFamily="18" charset="0"/>
              </a:rPr>
              <a:t>signatures offer a robust solution for ensuring the security, authenticity, and non-repudiation of digital information in the field of cryptography and network security.</a:t>
            </a: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245042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6321"/>
            <a:ext cx="8911687" cy="1280890"/>
          </a:xfrm>
        </p:spPr>
        <p:txBody>
          <a:bodyPr/>
          <a:lstStyle/>
          <a:p>
            <a:r>
              <a:rPr lang="en-US" b="1" u="sng" dirty="0">
                <a:effectLst>
                  <a:outerShdw blurRad="38100" dist="38100" dir="2700000" algn="tl">
                    <a:srgbClr val="000000">
                      <a:alpha val="43137"/>
                    </a:srgbClr>
                  </a:outerShdw>
                </a:effectLst>
              </a:rPr>
              <a:t>Importance of Digital signature</a:t>
            </a:r>
            <a:br>
              <a:rPr lang="en-US" b="1" u="sng" dirty="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667590" y="1637211"/>
            <a:ext cx="8915400" cy="3777622"/>
          </a:xfrm>
        </p:spPr>
        <p:txBody>
          <a:bodyPr>
            <a:noAutofit/>
          </a:bodyPr>
          <a:lstStyle/>
          <a:p>
            <a:pPr marL="0" indent="0" algn="just">
              <a:buNone/>
            </a:pPr>
            <a:r>
              <a:rPr lang="en-US" sz="2400" dirty="0">
                <a:latin typeface="Baskerville Old Face" panose="02020602080505020303" pitchFamily="18" charset="0"/>
              </a:rPr>
              <a:t>Digital signatures play a crucial role in modern digital communication and transactions due to their ability to secure and validate digital information</a:t>
            </a:r>
            <a:r>
              <a:rPr lang="en-US" sz="2400" dirty="0" smtClean="0">
                <a:latin typeface="Baskerville Old Face" panose="02020602080505020303" pitchFamily="18" charset="0"/>
              </a:rPr>
              <a:t>.</a:t>
            </a:r>
          </a:p>
          <a:p>
            <a:pPr algn="just"/>
            <a:r>
              <a:rPr lang="en-US" sz="2400" b="1" u="sng" dirty="0">
                <a:latin typeface="Baskerville Old Face" panose="02020602080505020303" pitchFamily="18" charset="0"/>
              </a:rPr>
              <a:t>Enhances Security:</a:t>
            </a:r>
            <a:r>
              <a:rPr lang="en-US" sz="2400" u="sng" dirty="0">
                <a:latin typeface="Baskerville Old Face" panose="02020602080505020303" pitchFamily="18" charset="0"/>
              </a:rPr>
              <a:t> </a:t>
            </a:r>
            <a:r>
              <a:rPr lang="en-US" sz="2400" dirty="0">
                <a:latin typeface="Baskerville Old Face" panose="02020602080505020303" pitchFamily="18" charset="0"/>
              </a:rPr>
              <a:t>Digital signatures use cryptographic techniques to secure documents, ensuring that they cannot be tampered with without detection, thereby protecting against fraud and unauthorized alterations.</a:t>
            </a:r>
          </a:p>
          <a:p>
            <a:pPr algn="just"/>
            <a:r>
              <a:rPr lang="en-US" sz="2400" b="1" u="sng" dirty="0">
                <a:latin typeface="Baskerville Old Face" panose="02020602080505020303" pitchFamily="18" charset="0"/>
              </a:rPr>
              <a:t>Ensures Authenticity:</a:t>
            </a:r>
            <a:r>
              <a:rPr lang="en-US" sz="2400" u="sng" dirty="0">
                <a:latin typeface="Baskerville Old Face" panose="02020602080505020303" pitchFamily="18" charset="0"/>
              </a:rPr>
              <a:t> </a:t>
            </a:r>
            <a:r>
              <a:rPr lang="en-US" sz="2400" dirty="0">
                <a:latin typeface="Baskerville Old Face" panose="02020602080505020303" pitchFamily="18" charset="0"/>
              </a:rPr>
              <a:t>By uniquely linking the signer to the document, digital signatures verify that the document was indeed signed by the declared party, ensuring its authenticity</a:t>
            </a:r>
            <a:r>
              <a:rPr lang="en-US" sz="2400" dirty="0" smtClean="0">
                <a:latin typeface="Baskerville Old Face" panose="02020602080505020303" pitchFamily="18" charset="0"/>
              </a:rPr>
              <a:t>.</a:t>
            </a:r>
            <a:endParaRPr lang="en-US" sz="2400" dirty="0">
              <a:latin typeface="Baskerville Old Face" panose="02020602080505020303" pitchFamily="18" charset="0"/>
            </a:endParaRPr>
          </a:p>
          <a:p>
            <a:pPr algn="just"/>
            <a:r>
              <a:rPr lang="en-US" sz="2400" b="1" u="sng" dirty="0">
                <a:latin typeface="Baskerville Old Face" panose="02020602080505020303" pitchFamily="18" charset="0"/>
              </a:rPr>
              <a:t>Legal Recognition:</a:t>
            </a:r>
            <a:r>
              <a:rPr lang="en-US" sz="2400" u="sng" dirty="0">
                <a:latin typeface="Baskerville Old Face" panose="02020602080505020303" pitchFamily="18" charset="0"/>
              </a:rPr>
              <a:t> </a:t>
            </a:r>
            <a:r>
              <a:rPr lang="en-US" sz="2400" dirty="0">
                <a:latin typeface="Baskerville Old Face" panose="02020602080505020303" pitchFamily="18" charset="0"/>
              </a:rPr>
              <a:t>Digital signatures have legal validity in many jurisdictions around the world, making them as legally binding as traditional handwritten signatures</a:t>
            </a:r>
            <a:r>
              <a:rPr lang="en-US" sz="2400" dirty="0" smtClean="0">
                <a:latin typeface="Baskerville Old Face" panose="02020602080505020303" pitchFamily="18" charset="0"/>
              </a:rPr>
              <a:t>.</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24679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How Digital signature works?</a:t>
            </a:r>
            <a:br>
              <a:rPr lang="en-US" b="1" u="sng" dirty="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400" dirty="0" smtClean="0">
                <a:latin typeface="Baskerville Old Face" panose="02020602080505020303" pitchFamily="18" charset="0"/>
              </a:rPr>
              <a:t>Digital signatures are a cryptographic technique used to verify the authenticity and integrity of digital documents or messages. They provide a way to ensure that the sender of a message is who they claim to be and that the message has not been tampered with during transmission.</a:t>
            </a:r>
          </a:p>
          <a:p>
            <a:pPr algn="just"/>
            <a:r>
              <a:rPr lang="en-US" sz="2400" b="1" u="sng" dirty="0" smtClean="0">
                <a:latin typeface="Baskerville Old Face" panose="02020602080505020303" pitchFamily="18" charset="0"/>
              </a:rPr>
              <a:t>Signing Process: </a:t>
            </a:r>
            <a:r>
              <a:rPr lang="en-US" sz="2400" dirty="0" smtClean="0">
                <a:latin typeface="Baskerville Old Face" panose="02020602080505020303" pitchFamily="18" charset="0"/>
              </a:rPr>
              <a:t>The sender uses a private key to generate a unique digital signature for the document or message.</a:t>
            </a:r>
          </a:p>
          <a:p>
            <a:pPr algn="just"/>
            <a:r>
              <a:rPr lang="en-IN" sz="2400" b="1" u="sng" dirty="0" smtClean="0">
                <a:latin typeface="Baskerville Old Face" panose="02020602080505020303" pitchFamily="18" charset="0"/>
              </a:rPr>
              <a:t>Verification Process: </a:t>
            </a:r>
            <a:r>
              <a:rPr lang="en-US" sz="2400" dirty="0" smtClean="0">
                <a:latin typeface="Baskerville Old Face" panose="02020602080505020303" pitchFamily="18" charset="0"/>
              </a:rPr>
              <a:t>The recipient of the signed document or message uses the sender's public key to verify the digital signature.</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71363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effectLst>
                  <a:outerShdw blurRad="38100" dist="38100" dir="2700000" algn="tl">
                    <a:srgbClr val="000000">
                      <a:alpha val="43137"/>
                    </a:srgbClr>
                  </a:outerShdw>
                </a:effectLst>
              </a:rPr>
              <a:t>Benefits of Digital Signatures</a:t>
            </a: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latin typeface="Baskerville Old Face" panose="02020602080505020303" pitchFamily="18" charset="0"/>
              </a:rPr>
              <a:t>Authentication</a:t>
            </a:r>
          </a:p>
          <a:p>
            <a:r>
              <a:rPr lang="en-IN" sz="2400" dirty="0" smtClean="0">
                <a:latin typeface="Baskerville Old Face" panose="02020602080505020303" pitchFamily="18" charset="0"/>
              </a:rPr>
              <a:t>Integrity</a:t>
            </a:r>
          </a:p>
          <a:p>
            <a:r>
              <a:rPr lang="en-IN" sz="2400" dirty="0" smtClean="0">
                <a:latin typeface="Baskerville Old Face" panose="02020602080505020303" pitchFamily="18" charset="0"/>
              </a:rPr>
              <a:t>Non-Repudiation</a:t>
            </a:r>
          </a:p>
          <a:p>
            <a:r>
              <a:rPr lang="en-IN" sz="2400" dirty="0" smtClean="0">
                <a:latin typeface="Baskerville Old Face" panose="02020602080505020303" pitchFamily="18" charset="0"/>
              </a:rPr>
              <a:t>Efficiency</a:t>
            </a:r>
          </a:p>
          <a:p>
            <a:r>
              <a:rPr lang="en-IN" sz="2400" dirty="0" smtClean="0">
                <a:latin typeface="Baskerville Old Face" panose="02020602080505020303" pitchFamily="18" charset="0"/>
              </a:rPr>
              <a:t>Legal Validity</a:t>
            </a:r>
            <a:endParaRPr lang="en-US" sz="2400" dirty="0" smtClean="0">
              <a:latin typeface="Baskerville Old Face" panose="02020602080505020303" pitchFamily="18" charset="0"/>
            </a:endParaRPr>
          </a:p>
          <a:p>
            <a:r>
              <a:rPr lang="en-IN" sz="2400" dirty="0">
                <a:latin typeface="Baskerville Old Face" panose="02020602080505020303" pitchFamily="18" charset="0"/>
              </a:rPr>
              <a:t>Global Acceptance</a:t>
            </a:r>
          </a:p>
          <a:p>
            <a:r>
              <a:rPr lang="en-IN" sz="2400" dirty="0">
                <a:latin typeface="Baskerville Old Face" panose="02020602080505020303" pitchFamily="18" charset="0"/>
              </a:rPr>
              <a:t>Legal Validity and Compliance</a:t>
            </a:r>
          </a:p>
          <a:p>
            <a:r>
              <a:rPr lang="en-IN" sz="2400" dirty="0" smtClean="0">
                <a:latin typeface="Baskerville Old Face" panose="02020602080505020303" pitchFamily="18" charset="0"/>
              </a:rPr>
              <a:t>Long-Term Document Integrity</a:t>
            </a:r>
            <a:r>
              <a:rPr lang="en-IN" sz="2400" dirty="0">
                <a:latin typeface="Baskerville Old Face" panose="02020602080505020303" pitchFamily="18" charset="0"/>
              </a:rPr>
              <a:t/>
            </a:r>
            <a:br>
              <a:rPr lang="en-IN" sz="2400" dirty="0">
                <a:latin typeface="Baskerville Old Face" panose="02020602080505020303" pitchFamily="18" charset="0"/>
              </a:rPr>
            </a:b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179236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Application of Digital signature</a:t>
            </a:r>
            <a:br>
              <a:rPr lang="en-US" b="1" u="sng" dirty="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400" dirty="0" smtClean="0">
                <a:latin typeface="Baskerville Old Face" panose="02020602080505020303" pitchFamily="18" charset="0"/>
              </a:rPr>
              <a:t>Digital signatures have become an essential tool in various industries and sectors. They provide a secure and tamper-proof method of verifying the authenticity and integrity of digital documents. Some common applications of digital signatures include:</a:t>
            </a:r>
          </a:p>
          <a:p>
            <a:pPr marL="514350" indent="-514350" algn="just">
              <a:buFont typeface="+mj-lt"/>
              <a:buAutoNum type="romanLcPeriod"/>
            </a:pPr>
            <a:r>
              <a:rPr lang="en-IN" sz="2400" dirty="0" smtClean="0">
                <a:latin typeface="Baskerville Old Face" panose="02020602080505020303" pitchFamily="18" charset="0"/>
              </a:rPr>
              <a:t>Financial Sector</a:t>
            </a:r>
          </a:p>
          <a:p>
            <a:pPr marL="514350" indent="-514350" algn="just">
              <a:buFont typeface="+mj-lt"/>
              <a:buAutoNum type="romanLcPeriod"/>
            </a:pPr>
            <a:r>
              <a:rPr lang="en-IN" sz="2400" dirty="0" smtClean="0">
                <a:latin typeface="Baskerville Old Face" panose="02020602080505020303" pitchFamily="18" charset="0"/>
              </a:rPr>
              <a:t>Healthcare Industry</a:t>
            </a:r>
          </a:p>
          <a:p>
            <a:pPr marL="514350" indent="-514350" algn="just">
              <a:buFont typeface="+mj-lt"/>
              <a:buAutoNum type="romanLcPeriod"/>
            </a:pPr>
            <a:r>
              <a:rPr lang="en-IN" sz="2400" dirty="0" smtClean="0">
                <a:latin typeface="Baskerville Old Face" panose="02020602080505020303" pitchFamily="18" charset="0"/>
              </a:rPr>
              <a:t>Legal Sector</a:t>
            </a:r>
          </a:p>
          <a:p>
            <a:pPr marL="514350" indent="-514350" algn="just">
              <a:buFont typeface="+mj-lt"/>
              <a:buAutoNum type="romanLcPeriod"/>
            </a:pPr>
            <a:r>
              <a:rPr lang="en-IN" sz="2400" dirty="0" smtClean="0">
                <a:latin typeface="Baskerville Old Face" panose="02020602080505020303" pitchFamily="18" charset="0"/>
              </a:rPr>
              <a:t>Government Agencies</a:t>
            </a:r>
          </a:p>
          <a:p>
            <a:pPr marL="514350" indent="-514350" algn="just">
              <a:buFont typeface="+mj-lt"/>
              <a:buAutoNum type="romanLcPeriod"/>
            </a:pPr>
            <a:r>
              <a:rPr lang="en-IN" sz="2400" dirty="0" smtClean="0">
                <a:latin typeface="Baskerville Old Face" panose="02020602080505020303" pitchFamily="18" charset="0"/>
              </a:rPr>
              <a:t>E-commerce</a:t>
            </a:r>
          </a:p>
          <a:p>
            <a:pPr marL="514350" indent="-514350" algn="just">
              <a:buFont typeface="+mj-lt"/>
              <a:buAutoNum type="romanLcPeriod"/>
            </a:pPr>
            <a:r>
              <a:rPr lang="en-IN" sz="2400" dirty="0" smtClean="0">
                <a:latin typeface="Baskerville Old Face" panose="02020602080505020303" pitchFamily="18" charset="0"/>
              </a:rPr>
              <a:t>Supply Chain Management</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27110541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65</TotalTime>
  <Words>736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Black</vt:lpstr>
      <vt:lpstr>Baskerville Old Face</vt:lpstr>
      <vt:lpstr>Century Gothic</vt:lpstr>
      <vt:lpstr>Garamond</vt:lpstr>
      <vt:lpstr>Wingdings 3</vt:lpstr>
      <vt:lpstr>Wisp</vt:lpstr>
      <vt:lpstr>Organic</vt:lpstr>
      <vt:lpstr>PowerPoint Presentation</vt:lpstr>
      <vt:lpstr>Contents:- </vt:lpstr>
      <vt:lpstr>Acknowledgement </vt:lpstr>
      <vt:lpstr>Introduction To Cryptography &amp; Network Security </vt:lpstr>
      <vt:lpstr>What is Digital Signature? </vt:lpstr>
      <vt:lpstr>Importance of Digital signature </vt:lpstr>
      <vt:lpstr>How Digital signature works? </vt:lpstr>
      <vt:lpstr>Benefits of Digital Signatures</vt:lpstr>
      <vt:lpstr>Application of Digital signature </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dc:creator>
  <cp:lastModifiedBy>Anup</cp:lastModifiedBy>
  <cp:revision>8</cp:revision>
  <dcterms:created xsi:type="dcterms:W3CDTF">2024-02-01T13:52:31Z</dcterms:created>
  <dcterms:modified xsi:type="dcterms:W3CDTF">2024-02-01T14:58:07Z</dcterms:modified>
</cp:coreProperties>
</file>