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5" r:id="rId2"/>
    <p:sldMasterId id="2147483713" r:id="rId3"/>
    <p:sldMasterId id="214748372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71377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24218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80124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7C53AAA-CF16-42D4-94F1-F33B1B12FDA3}"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61389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98158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1878D66-BB43-4654-B4EE-E57774A829B3}"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820505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1878D66-BB43-4654-B4EE-E57774A829B3}"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37832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77346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7C53AAA-CF16-42D4-94F1-F33B1B12FDA3}" type="slidenum">
              <a:rPr lang="en-IN" smtClean="0"/>
              <a:t>‹#›</a:t>
            </a:fld>
            <a:endParaRPr lang="en-IN"/>
          </a:p>
        </p:txBody>
      </p:sp>
    </p:spTree>
    <p:extLst>
      <p:ext uri="{BB962C8B-B14F-4D97-AF65-F5344CB8AC3E}">
        <p14:creationId xmlns:p14="http://schemas.microsoft.com/office/powerpoint/2010/main" val="2207327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7C53AAA-CF16-42D4-94F1-F33B1B12FDA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891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06148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413572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730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925189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878D66-BB43-4654-B4EE-E57774A829B3}"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C53AAA-CF16-42D4-94F1-F33B1B12FDA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935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878D66-BB43-4654-B4EE-E57774A829B3}"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53AAA-CF16-42D4-94F1-F33B1B12FD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1416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78D66-BB43-4654-B4EE-E57774A829B3}"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329478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58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913931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922707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221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35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1815330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472955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7285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394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1569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70203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6816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0120002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1119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9043069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878D66-BB43-4654-B4EE-E57774A829B3}"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65783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2179526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878D66-BB43-4654-B4EE-E57774A829B3}"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4899749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878D66-BB43-4654-B4EE-E57774A829B3}" type="datetimeFigureOut">
              <a:rPr lang="en-IN" smtClean="0"/>
              <a:t>31-01-2024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557873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53AAA-CF16-42D4-94F1-F33B1B12FDA3}" type="slidenum">
              <a:rPr lang="en-IN" smtClean="0"/>
              <a:t>‹#›</a:t>
            </a:fld>
            <a:endParaRPr lang="en-IN"/>
          </a:p>
        </p:txBody>
      </p:sp>
    </p:spTree>
    <p:extLst>
      <p:ext uri="{BB962C8B-B14F-4D97-AF65-F5344CB8AC3E}">
        <p14:creationId xmlns:p14="http://schemas.microsoft.com/office/powerpoint/2010/main" val="912525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588800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0974284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5537099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7C53AAA-CF16-42D4-94F1-F33B1B12FDA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3554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5182417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849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422714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878D66-BB43-4654-B4EE-E57774A829B3}"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5991524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878D66-BB43-4654-B4EE-E57774A829B3}"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C53AAA-CF16-42D4-94F1-F33B1B12FDA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7245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878D66-BB43-4654-B4EE-E57774A829B3}"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53AAA-CF16-42D4-94F1-F33B1B12FD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245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78D66-BB43-4654-B4EE-E57774A829B3}"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4361943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29871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1498838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1412478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88455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7579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5579410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06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878D66-BB43-4654-B4EE-E57774A829B3}"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8451783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9797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414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78D66-BB43-4654-B4EE-E57774A829B3}"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C53AAA-CF16-42D4-94F1-F33B1B12FDA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091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1878D66-BB43-4654-B4EE-E57774A829B3}"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140615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2097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878D66-BB43-4654-B4EE-E57774A829B3}"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C53AAA-CF16-42D4-94F1-F33B1B12FDA3}" type="slidenum">
              <a:rPr lang="en-IN" smtClean="0"/>
              <a:t>‹#›</a:t>
            </a:fld>
            <a:endParaRPr lang="en-IN"/>
          </a:p>
        </p:txBody>
      </p:sp>
    </p:spTree>
    <p:extLst>
      <p:ext uri="{BB962C8B-B14F-4D97-AF65-F5344CB8AC3E}">
        <p14:creationId xmlns:p14="http://schemas.microsoft.com/office/powerpoint/2010/main" val="384956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7.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6.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878D66-BB43-4654-B4EE-E57774A829B3}" type="datetimeFigureOut">
              <a:rPr lang="en-IN" smtClean="0"/>
              <a:t>31-01-2024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7C53AAA-CF16-42D4-94F1-F33B1B12FDA3}" type="slidenum">
              <a:rPr lang="en-IN" smtClean="0"/>
              <a:t>‹#›</a:t>
            </a:fld>
            <a:endParaRPr lang="en-IN"/>
          </a:p>
        </p:txBody>
      </p:sp>
    </p:spTree>
    <p:extLst>
      <p:ext uri="{BB962C8B-B14F-4D97-AF65-F5344CB8AC3E}">
        <p14:creationId xmlns:p14="http://schemas.microsoft.com/office/powerpoint/2010/main" val="402652036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78D66-BB43-4654-B4EE-E57774A829B3}" type="datetimeFigureOut">
              <a:rPr lang="en-IN" smtClean="0"/>
              <a:t>31-01-2024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C53AAA-CF16-42D4-94F1-F33B1B12FDA3}" type="slidenum">
              <a:rPr lang="en-IN" smtClean="0"/>
              <a:t>‹#›</a:t>
            </a:fld>
            <a:endParaRPr lang="en-IN"/>
          </a:p>
        </p:txBody>
      </p:sp>
    </p:spTree>
    <p:extLst>
      <p:ext uri="{BB962C8B-B14F-4D97-AF65-F5344CB8AC3E}">
        <p14:creationId xmlns:p14="http://schemas.microsoft.com/office/powerpoint/2010/main" val="12165326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878D66-BB43-4654-B4EE-E57774A829B3}" type="datetimeFigureOut">
              <a:rPr lang="en-IN" smtClean="0"/>
              <a:t>31-01-2024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7C53AAA-CF16-42D4-94F1-F33B1B12FDA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9312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78D66-BB43-4654-B4EE-E57774A829B3}" type="datetimeFigureOut">
              <a:rPr lang="en-IN" smtClean="0"/>
              <a:t>31-01-2024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C53AAA-CF16-42D4-94F1-F33B1B12FDA3}" type="slidenum">
              <a:rPr lang="en-IN" smtClean="0"/>
              <a:t>‹#›</a:t>
            </a:fld>
            <a:endParaRPr lang="en-IN"/>
          </a:p>
        </p:txBody>
      </p:sp>
    </p:spTree>
    <p:extLst>
      <p:ext uri="{BB962C8B-B14F-4D97-AF65-F5344CB8AC3E}">
        <p14:creationId xmlns:p14="http://schemas.microsoft.com/office/powerpoint/2010/main" val="24397719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ipleaders.in/cyber-law-ethics-india/" TargetMode="External"/><Relationship Id="rId2" Type="http://schemas.openxmlformats.org/officeDocument/2006/relationships/hyperlink" Target="https://ebooks.inflibnet.ac.in/lisp20/chapter/media-and-information-ethics-cyber-laws-and-ethics/" TargetMode="External"/><Relationship Id="rId1" Type="http://schemas.openxmlformats.org/officeDocument/2006/relationships/slideLayout" Target="../slideLayouts/slideLayout36.xml"/><Relationship Id="rId5" Type="http://schemas.openxmlformats.org/officeDocument/2006/relationships/hyperlink" Target="https://homework.study.com/explanation/what-is-cyber-law-and-ethics.html" TargetMode="External"/><Relationship Id="rId4" Type="http://schemas.openxmlformats.org/officeDocument/2006/relationships/hyperlink" Target="https://www.javatpoint.com/what-is-cyber-la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54345" y="2116183"/>
            <a:ext cx="9144000" cy="3779519"/>
          </a:xfrm>
        </p:spPr>
        <p:txBody>
          <a:bodyPr/>
          <a:lstStyle/>
          <a:p>
            <a:pPr algn="l"/>
            <a:r>
              <a:rPr lang="en-US" b="1" u="sng" dirty="0" smtClean="0"/>
              <a:t>Name</a:t>
            </a:r>
            <a:r>
              <a:rPr lang="en-US" dirty="0" smtClean="0"/>
              <a:t>- </a:t>
            </a:r>
            <a:r>
              <a:rPr lang="en-US" i="1" dirty="0" smtClean="0"/>
              <a:t>Anup Kumar Sardar</a:t>
            </a:r>
          </a:p>
          <a:p>
            <a:pPr algn="l"/>
            <a:r>
              <a:rPr lang="en-US" b="1" u="sng" dirty="0" smtClean="0"/>
              <a:t>University Roll</a:t>
            </a:r>
            <a:r>
              <a:rPr lang="en-US" dirty="0" smtClean="0"/>
              <a:t>- </a:t>
            </a:r>
            <a:r>
              <a:rPr lang="en-US" i="1" dirty="0" smtClean="0"/>
              <a:t>12500120108</a:t>
            </a:r>
          </a:p>
          <a:p>
            <a:pPr algn="l"/>
            <a:r>
              <a:rPr lang="en-US" b="1" u="sng" dirty="0" smtClean="0"/>
              <a:t>Branch</a:t>
            </a:r>
            <a:r>
              <a:rPr lang="en-US" dirty="0" smtClean="0"/>
              <a:t>- </a:t>
            </a:r>
            <a:r>
              <a:rPr lang="en-US" i="1" dirty="0" smtClean="0"/>
              <a:t>CSE/B</a:t>
            </a:r>
          </a:p>
          <a:p>
            <a:pPr algn="l"/>
            <a:r>
              <a:rPr lang="en-US" b="1" u="sng" dirty="0" smtClean="0"/>
              <a:t>Subject</a:t>
            </a:r>
            <a:r>
              <a:rPr lang="en-US" dirty="0" smtClean="0"/>
              <a:t>- </a:t>
            </a:r>
            <a:r>
              <a:rPr lang="en-US" i="1" dirty="0" smtClean="0"/>
              <a:t>Cyber Laws and Ethics</a:t>
            </a:r>
          </a:p>
          <a:p>
            <a:pPr algn="l"/>
            <a:r>
              <a:rPr lang="en-US" b="1" u="sng" dirty="0" smtClean="0"/>
              <a:t>Subject Code</a:t>
            </a:r>
            <a:r>
              <a:rPr lang="en-US" dirty="0" smtClean="0"/>
              <a:t>- </a:t>
            </a:r>
            <a:r>
              <a:rPr lang="en-US" i="1" dirty="0" smtClean="0"/>
              <a:t>OEC-CS801B</a:t>
            </a:r>
          </a:p>
          <a:p>
            <a:pPr algn="l"/>
            <a:r>
              <a:rPr lang="en-US" b="1" u="sng" dirty="0" smtClean="0"/>
              <a:t>Topic</a:t>
            </a:r>
            <a:r>
              <a:rPr lang="en-US" dirty="0" smtClean="0"/>
              <a:t>-</a:t>
            </a:r>
            <a:r>
              <a:rPr lang="en-US" i="1" dirty="0" smtClean="0"/>
              <a:t>Cyber Laws and Ethics</a:t>
            </a:r>
            <a:endParaRPr lang="en-IN"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45" y="79940"/>
            <a:ext cx="6848475" cy="1304925"/>
          </a:xfrm>
          <a:prstGeom prst="rect">
            <a:avLst/>
          </a:prstGeom>
        </p:spPr>
      </p:pic>
    </p:spTree>
    <p:extLst>
      <p:ext uri="{BB962C8B-B14F-4D97-AF65-F5344CB8AC3E}">
        <p14:creationId xmlns:p14="http://schemas.microsoft.com/office/powerpoint/2010/main" val="55547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Cyber ethics focuses on following:</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b="1" u="sng" dirty="0" smtClean="0">
                <a:effectLst/>
                <a:latin typeface="Baskerville Old Face" panose="02020602080505020303" pitchFamily="18" charset="0"/>
              </a:rPr>
              <a:t>Privacy</a:t>
            </a:r>
            <a:endParaRPr lang="en-US" b="1" u="sng" dirty="0" smtClean="0">
              <a:latin typeface="Baskerville Old Face" panose="02020602080505020303" pitchFamily="18" charset="0"/>
            </a:endParaRPr>
          </a:p>
          <a:p>
            <a:pPr marL="0" indent="0" algn="just">
              <a:buNone/>
            </a:pPr>
            <a:r>
              <a:rPr lang="en-US" dirty="0" smtClean="0">
                <a:effectLst/>
                <a:latin typeface="Baskerville Old Face" panose="02020602080505020303" pitchFamily="18" charset="0"/>
              </a:rPr>
              <a:t>Protecting individuals' personal information and data from unauthorized access and use.</a:t>
            </a:r>
          </a:p>
          <a:p>
            <a:pPr marL="0" indent="0" algn="just">
              <a:buNone/>
            </a:pPr>
            <a:r>
              <a:rPr lang="en-US" dirty="0" smtClean="0">
                <a:effectLst/>
                <a:latin typeface="Baskerville Old Face" panose="02020602080505020303" pitchFamily="18" charset="0"/>
              </a:rPr>
              <a:t>Respecting individuals' right to control their own information and online identity.</a:t>
            </a:r>
          </a:p>
          <a:p>
            <a:pPr algn="just"/>
            <a:r>
              <a:rPr lang="en-US" b="1" u="sng" dirty="0" smtClean="0">
                <a:effectLst/>
                <a:latin typeface="Baskerville Old Face" panose="02020602080505020303" pitchFamily="18" charset="0"/>
              </a:rPr>
              <a:t>Security</a:t>
            </a:r>
            <a:endParaRPr lang="en-US" b="1" u="sng" dirty="0" smtClean="0">
              <a:latin typeface="Baskerville Old Face" panose="02020602080505020303" pitchFamily="18" charset="0"/>
            </a:endParaRPr>
          </a:p>
          <a:p>
            <a:pPr marL="0" indent="0" algn="just">
              <a:buNone/>
            </a:pPr>
            <a:r>
              <a:rPr lang="en-US" dirty="0" smtClean="0">
                <a:effectLst/>
                <a:latin typeface="Baskerville Old Face" panose="02020602080505020303" pitchFamily="18" charset="0"/>
              </a:rPr>
              <a:t>Ensuring the confidentiality, integrity, and availability of information and systems.</a:t>
            </a:r>
          </a:p>
          <a:p>
            <a:pPr marL="0" indent="0" algn="just">
              <a:buNone/>
            </a:pPr>
            <a:r>
              <a:rPr lang="en-US" dirty="0" smtClean="0">
                <a:effectLst/>
                <a:latin typeface="Baskerville Old Face" panose="02020602080505020303" pitchFamily="18" charset="0"/>
              </a:rPr>
              <a:t>Implementing measures to prevent and respond to cyber threats and attacks.</a:t>
            </a:r>
          </a:p>
          <a:p>
            <a:pPr algn="just"/>
            <a:r>
              <a:rPr lang="en-US" b="1" u="sng" dirty="0" smtClean="0">
                <a:effectLst/>
                <a:latin typeface="Baskerville Old Face" panose="02020602080505020303" pitchFamily="18" charset="0"/>
              </a:rPr>
              <a:t>Responsible Use of Technology</a:t>
            </a:r>
            <a:endParaRPr lang="en-US" b="1" u="sng" dirty="0" smtClean="0">
              <a:latin typeface="Baskerville Old Face" panose="02020602080505020303" pitchFamily="18" charset="0"/>
            </a:endParaRPr>
          </a:p>
          <a:p>
            <a:pPr marL="0" indent="0" algn="just">
              <a:buNone/>
            </a:pPr>
            <a:r>
              <a:rPr lang="en-US" dirty="0" smtClean="0">
                <a:effectLst/>
                <a:latin typeface="Baskerville Old Face" panose="02020602080505020303" pitchFamily="18" charset="0"/>
              </a:rPr>
              <a:t>Using technology in a way that promotes ethical behavior and positive social impact.</a:t>
            </a:r>
          </a:p>
          <a:p>
            <a:pPr marL="0" indent="0" algn="just">
              <a:buNone/>
            </a:pPr>
            <a:r>
              <a:rPr lang="en-US" dirty="0" smtClean="0">
                <a:effectLst/>
                <a:latin typeface="Baskerville Old Face" panose="02020602080505020303" pitchFamily="18" charset="0"/>
              </a:rPr>
              <a:t>Being mindful of the potential consequences and risks of technology use.</a:t>
            </a:r>
          </a:p>
          <a:p>
            <a:pPr algn="just"/>
            <a:endParaRPr lang="en-US" dirty="0" smtClean="0">
              <a:effectLst/>
              <a:latin typeface="Baskerville Old Face" panose="02020602080505020303" pitchFamily="18" charset="0"/>
            </a:endParaRPr>
          </a:p>
          <a:p>
            <a:pPr algn="just"/>
            <a:endParaRPr lang="en-IN" dirty="0">
              <a:latin typeface="Baskerville Old Face" panose="02020602080505020303" pitchFamily="18" charset="0"/>
            </a:endParaRPr>
          </a:p>
        </p:txBody>
      </p:sp>
    </p:spTree>
    <p:extLst>
      <p:ext uri="{BB962C8B-B14F-4D97-AF65-F5344CB8AC3E}">
        <p14:creationId xmlns:p14="http://schemas.microsoft.com/office/powerpoint/2010/main" val="124266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Ten commandments of computer ethics</a:t>
            </a: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680321" y="2121715"/>
            <a:ext cx="10515600" cy="4879975"/>
          </a:xfrm>
        </p:spPr>
        <p:txBody>
          <a:bodyPr>
            <a:normAutofit fontScale="92500" lnSpcReduction="10000"/>
          </a:bodyPr>
          <a:lstStyle/>
          <a:p>
            <a:pPr algn="just"/>
            <a:r>
              <a:rPr lang="en-US" dirty="0" smtClean="0">
                <a:effectLst/>
                <a:latin typeface="Baskerville Old Face" panose="02020602080505020303" pitchFamily="18" charset="0"/>
              </a:rPr>
              <a:t>We should not use a computer to harm other people.</a:t>
            </a:r>
          </a:p>
          <a:p>
            <a:pPr algn="just"/>
            <a:r>
              <a:rPr lang="en-US" dirty="0" smtClean="0">
                <a:effectLst/>
                <a:latin typeface="Baskerville Old Face" panose="02020602080505020303" pitchFamily="18" charset="0"/>
              </a:rPr>
              <a:t>We should not interfere with other people's computer work.</a:t>
            </a:r>
          </a:p>
          <a:p>
            <a:pPr algn="just"/>
            <a:r>
              <a:rPr lang="en-US" dirty="0" smtClean="0">
                <a:effectLst/>
                <a:latin typeface="Baskerville Old Face" panose="02020602080505020303" pitchFamily="18" charset="0"/>
              </a:rPr>
              <a:t>We should not snoop around in other people's computer files.</a:t>
            </a:r>
          </a:p>
          <a:p>
            <a:pPr algn="just"/>
            <a:r>
              <a:rPr lang="en-US" dirty="0" smtClean="0">
                <a:effectLst/>
                <a:latin typeface="Baskerville Old Face" panose="02020602080505020303" pitchFamily="18" charset="0"/>
              </a:rPr>
              <a:t>We should not use a computer to steal.</a:t>
            </a:r>
          </a:p>
          <a:p>
            <a:pPr algn="just"/>
            <a:r>
              <a:rPr lang="en-US" dirty="0" smtClean="0">
                <a:effectLst/>
                <a:latin typeface="Baskerville Old Face" panose="02020602080505020303" pitchFamily="18" charset="0"/>
              </a:rPr>
              <a:t>We should not use a computer to bear false witness.</a:t>
            </a:r>
          </a:p>
          <a:p>
            <a:pPr algn="just"/>
            <a:r>
              <a:rPr lang="en-US" dirty="0" smtClean="0">
                <a:effectLst/>
                <a:latin typeface="Baskerville Old Face" panose="02020602080505020303" pitchFamily="18" charset="0"/>
              </a:rPr>
              <a:t>We should not copy or use proprietary software for which you have not paid.</a:t>
            </a:r>
          </a:p>
          <a:p>
            <a:pPr algn="just"/>
            <a:r>
              <a:rPr lang="en-US" dirty="0" smtClean="0">
                <a:effectLst/>
                <a:latin typeface="Baskerville Old Face" panose="02020602080505020303" pitchFamily="18" charset="0"/>
              </a:rPr>
              <a:t>We should not use other people's computer resources without authorization or proper compensation.</a:t>
            </a:r>
          </a:p>
          <a:p>
            <a:pPr algn="just"/>
            <a:r>
              <a:rPr lang="en-US" dirty="0" smtClean="0">
                <a:effectLst/>
                <a:latin typeface="Baskerville Old Face" panose="02020602080505020303" pitchFamily="18" charset="0"/>
              </a:rPr>
              <a:t>We should not appropriate other people's intellectual output.</a:t>
            </a:r>
          </a:p>
          <a:p>
            <a:pPr algn="just"/>
            <a:r>
              <a:rPr lang="en-US" dirty="0" smtClean="0">
                <a:effectLst/>
                <a:latin typeface="Baskerville Old Face" panose="02020602080505020303" pitchFamily="18" charset="0"/>
              </a:rPr>
              <a:t>We should think about the social consequences of the program you are writing or the system you are designing.</a:t>
            </a:r>
          </a:p>
          <a:p>
            <a:pPr algn="just"/>
            <a:r>
              <a:rPr lang="en-US" dirty="0" smtClean="0">
                <a:effectLst/>
                <a:latin typeface="Baskerville Old Face" panose="02020602080505020303" pitchFamily="18" charset="0"/>
              </a:rPr>
              <a:t>We should always use a computer in ways that ensure consideration and respect for your fellow humans.</a:t>
            </a:r>
          </a:p>
          <a:p>
            <a:pPr algn="just"/>
            <a:endParaRPr lang="en-IN" dirty="0">
              <a:latin typeface="Baskerville Old Face" panose="02020602080505020303" pitchFamily="18" charset="0"/>
            </a:endParaRPr>
          </a:p>
        </p:txBody>
      </p:sp>
    </p:spTree>
    <p:extLst>
      <p:ext uri="{BB962C8B-B14F-4D97-AF65-F5344CB8AC3E}">
        <p14:creationId xmlns:p14="http://schemas.microsoft.com/office/powerpoint/2010/main" val="385737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Conclusion</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lstStyle/>
          <a:p>
            <a:pPr algn="just"/>
            <a:r>
              <a:rPr lang="en-US" dirty="0" smtClean="0">
                <a:effectLst/>
                <a:latin typeface="Baskerville Old Face" panose="02020602080505020303" pitchFamily="18" charset="0"/>
              </a:rPr>
              <a:t>Cyber laws and ethics play a crucial role in maintaining a safe and ethical digital environment. The key points discussed in this presentation include:</a:t>
            </a:r>
          </a:p>
          <a:p>
            <a:pPr marL="971550" lvl="1" indent="-514350" algn="just">
              <a:buFont typeface="+mj-lt"/>
              <a:buAutoNum type="romanUcPeriod"/>
            </a:pPr>
            <a:r>
              <a:rPr lang="en-US" dirty="0" smtClean="0">
                <a:effectLst/>
                <a:latin typeface="Baskerville Old Face" panose="02020602080505020303" pitchFamily="18" charset="0"/>
              </a:rPr>
              <a:t>The importance of protecting personal data and privacy</a:t>
            </a:r>
          </a:p>
          <a:p>
            <a:pPr marL="971550" lvl="1" indent="-514350" algn="just">
              <a:buFont typeface="+mj-lt"/>
              <a:buAutoNum type="romanUcPeriod"/>
            </a:pPr>
            <a:r>
              <a:rPr lang="en-US" dirty="0" smtClean="0">
                <a:effectLst/>
                <a:latin typeface="Baskerville Old Face" panose="02020602080505020303" pitchFamily="18" charset="0"/>
              </a:rPr>
              <a:t>The need for regulations to prevent cybercrimes</a:t>
            </a:r>
          </a:p>
          <a:p>
            <a:pPr marL="971550" lvl="1" indent="-514350" algn="just">
              <a:buFont typeface="+mj-lt"/>
              <a:buAutoNum type="romanUcPeriod"/>
            </a:pPr>
            <a:r>
              <a:rPr lang="en-US" dirty="0" smtClean="0">
                <a:effectLst/>
                <a:latin typeface="Baskerville Old Face" panose="02020602080505020303" pitchFamily="18" charset="0"/>
              </a:rPr>
              <a:t>The ethical considerations in technology development and usage</a:t>
            </a:r>
          </a:p>
          <a:p>
            <a:pPr algn="just"/>
            <a:r>
              <a:rPr lang="en-US" dirty="0" smtClean="0">
                <a:effectLst/>
                <a:latin typeface="Baskerville Old Face" panose="02020602080505020303" pitchFamily="18" charset="0"/>
              </a:rPr>
              <a:t>By adhering to cyber laws and ethical practices, we can create a secure and trustworthy digital space for everyone.</a:t>
            </a:r>
          </a:p>
          <a:p>
            <a:pPr algn="just"/>
            <a:endParaRPr lang="en-IN" dirty="0">
              <a:latin typeface="Baskerville Old Face" panose="02020602080505020303" pitchFamily="18" charset="0"/>
            </a:endParaRPr>
          </a:p>
        </p:txBody>
      </p:sp>
    </p:spTree>
    <p:extLst>
      <p:ext uri="{BB962C8B-B14F-4D97-AF65-F5344CB8AC3E}">
        <p14:creationId xmlns:p14="http://schemas.microsoft.com/office/powerpoint/2010/main" val="161260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Reference</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r>
              <a:rPr lang="en-IN" sz="2400" dirty="0" smtClean="0">
                <a:solidFill>
                  <a:schemeClr val="bg1">
                    <a:lumMod val="95000"/>
                    <a:lumOff val="5000"/>
                  </a:schemeClr>
                </a:solidFill>
                <a:latin typeface="Baskerville Old Face" panose="02020602080505020303" pitchFamily="18" charset="0"/>
                <a:hlinkClick r:id="rId2"/>
              </a:rPr>
              <a:t>https://ebooks.inflibnet.ac.in/lisp20/chapter/media-and-information-ethics-cyber-laws-and-ethics/</a:t>
            </a:r>
            <a:endParaRPr lang="en-IN" sz="2400" dirty="0" smtClean="0">
              <a:solidFill>
                <a:schemeClr val="bg1">
                  <a:lumMod val="95000"/>
                  <a:lumOff val="5000"/>
                </a:schemeClr>
              </a:solidFill>
              <a:latin typeface="Baskerville Old Face" panose="02020602080505020303" pitchFamily="18" charset="0"/>
            </a:endParaRPr>
          </a:p>
          <a:p>
            <a:r>
              <a:rPr lang="en-IN" sz="2400" dirty="0" smtClean="0">
                <a:solidFill>
                  <a:schemeClr val="bg1">
                    <a:lumMod val="95000"/>
                    <a:lumOff val="5000"/>
                  </a:schemeClr>
                </a:solidFill>
                <a:latin typeface="Baskerville Old Face" panose="02020602080505020303" pitchFamily="18" charset="0"/>
                <a:hlinkClick r:id="rId3"/>
              </a:rPr>
              <a:t>https://blog.ipleaders.in/cyber-law-ethics-india/</a:t>
            </a:r>
            <a:endParaRPr lang="en-IN" sz="2400" dirty="0" smtClean="0">
              <a:solidFill>
                <a:schemeClr val="bg1">
                  <a:lumMod val="95000"/>
                  <a:lumOff val="5000"/>
                </a:schemeClr>
              </a:solidFill>
              <a:latin typeface="Baskerville Old Face" panose="02020602080505020303" pitchFamily="18" charset="0"/>
            </a:endParaRPr>
          </a:p>
          <a:p>
            <a:r>
              <a:rPr lang="en-IN" sz="2400" dirty="0" smtClean="0">
                <a:solidFill>
                  <a:schemeClr val="bg1">
                    <a:lumMod val="95000"/>
                    <a:lumOff val="5000"/>
                  </a:schemeClr>
                </a:solidFill>
                <a:latin typeface="Baskerville Old Face" panose="02020602080505020303" pitchFamily="18" charset="0"/>
                <a:hlinkClick r:id="rId4"/>
              </a:rPr>
              <a:t>https://www.javatpoint.com/what-is-cyber-law</a:t>
            </a:r>
            <a:endParaRPr lang="en-IN" sz="2400" dirty="0" smtClean="0">
              <a:solidFill>
                <a:schemeClr val="bg1">
                  <a:lumMod val="95000"/>
                  <a:lumOff val="5000"/>
                </a:schemeClr>
              </a:solidFill>
              <a:latin typeface="Baskerville Old Face" panose="02020602080505020303" pitchFamily="18" charset="0"/>
            </a:endParaRPr>
          </a:p>
          <a:p>
            <a:r>
              <a:rPr lang="en-IN" sz="2400" dirty="0" smtClean="0">
                <a:solidFill>
                  <a:schemeClr val="bg1">
                    <a:lumMod val="95000"/>
                    <a:lumOff val="5000"/>
                  </a:schemeClr>
                </a:solidFill>
                <a:latin typeface="Baskerville Old Face" panose="02020602080505020303" pitchFamily="18" charset="0"/>
                <a:hlinkClick r:id="rId5"/>
              </a:rPr>
              <a:t>https://homework.study.com/explanation/what-is-cyber-law-and-ethics.html</a:t>
            </a:r>
            <a:endParaRPr lang="en-IN" sz="2400" dirty="0" smtClean="0">
              <a:solidFill>
                <a:schemeClr val="bg1">
                  <a:lumMod val="95000"/>
                  <a:lumOff val="5000"/>
                </a:schemeClr>
              </a:solidFill>
              <a:latin typeface="Baskerville Old Face" panose="02020602080505020303" pitchFamily="18" charset="0"/>
            </a:endParaRPr>
          </a:p>
          <a:p>
            <a:endParaRPr lang="en-IN" sz="2400" dirty="0">
              <a:solidFill>
                <a:schemeClr val="bg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160632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079228"/>
            <a:ext cx="10515600" cy="1325563"/>
          </a:xfrm>
        </p:spPr>
        <p:txBody>
          <a:bodyPr>
            <a:normAutofit fontScale="90000"/>
          </a:bodyPr>
          <a:lstStyle/>
          <a:p>
            <a:pPr algn="ctr"/>
            <a:r>
              <a:rPr lang="en-US" sz="8800" b="1" i="1" u="sng" dirty="0" smtClean="0">
                <a:effectLst>
                  <a:outerShdw blurRad="38100" dist="38100" dir="2700000" algn="tl">
                    <a:srgbClr val="000000">
                      <a:alpha val="43137"/>
                    </a:srgbClr>
                  </a:outerShdw>
                </a:effectLst>
                <a:latin typeface="Bahnschrift SemiBold" panose="020B0502040204020203" pitchFamily="34" charset="0"/>
              </a:rPr>
              <a:t>Thank You</a:t>
            </a:r>
            <a:endParaRPr lang="en-IN" sz="8800" b="1" i="1" u="sng" dirty="0">
              <a:effectLst>
                <a:outerShdw blurRad="38100" dist="38100" dir="2700000" algn="tl">
                  <a:srgbClr val="000000">
                    <a:alpha val="43137"/>
                  </a:srgbClr>
                </a:outerShdw>
              </a:effectLst>
              <a:latin typeface="Bahnschrift SemiBold" panose="020B0502040204020203" pitchFamily="34" charset="0"/>
            </a:endParaRPr>
          </a:p>
        </p:txBody>
      </p:sp>
    </p:spTree>
    <p:extLst>
      <p:ext uri="{BB962C8B-B14F-4D97-AF65-F5344CB8AC3E}">
        <p14:creationId xmlns:p14="http://schemas.microsoft.com/office/powerpoint/2010/main" val="24471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Contents:-</a:t>
            </a: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Baskerville Old Face" panose="02020602080505020303" pitchFamily="18" charset="0"/>
              </a:rPr>
              <a:t>Acknowledgement</a:t>
            </a:r>
          </a:p>
          <a:p>
            <a:pPr algn="just"/>
            <a:r>
              <a:rPr lang="en-US" dirty="0" smtClean="0">
                <a:latin typeface="Baskerville Old Face" panose="02020602080505020303" pitchFamily="18" charset="0"/>
              </a:rPr>
              <a:t>Introduction</a:t>
            </a:r>
          </a:p>
          <a:p>
            <a:pPr algn="just"/>
            <a:r>
              <a:rPr lang="en-US" dirty="0" smtClean="0">
                <a:latin typeface="Baskerville Old Face" panose="02020602080505020303" pitchFamily="18" charset="0"/>
              </a:rPr>
              <a:t>What is cyber law?</a:t>
            </a:r>
          </a:p>
          <a:p>
            <a:pPr algn="just"/>
            <a:r>
              <a:rPr lang="en-US" dirty="0" smtClean="0">
                <a:latin typeface="Baskerville Old Face" panose="02020602080505020303" pitchFamily="18" charset="0"/>
              </a:rPr>
              <a:t>Why are cyber law needs?</a:t>
            </a:r>
          </a:p>
          <a:p>
            <a:pPr algn="just"/>
            <a:r>
              <a:rPr lang="en-US" dirty="0" smtClean="0">
                <a:latin typeface="Baskerville Old Face" panose="02020602080505020303" pitchFamily="18" charset="0"/>
              </a:rPr>
              <a:t>Importance of cyber law</a:t>
            </a:r>
          </a:p>
          <a:p>
            <a:pPr algn="just"/>
            <a:r>
              <a:rPr lang="en-US" dirty="0" smtClean="0">
                <a:latin typeface="Baskerville Old Face" panose="02020602080505020303" pitchFamily="18" charset="0"/>
              </a:rPr>
              <a:t>Areas involving in cyber laws</a:t>
            </a:r>
          </a:p>
          <a:p>
            <a:pPr algn="just"/>
            <a:r>
              <a:rPr lang="en-US" dirty="0" smtClean="0">
                <a:latin typeface="Baskerville Old Face" panose="02020602080505020303" pitchFamily="18" charset="0"/>
              </a:rPr>
              <a:t>What is cyber ethics?</a:t>
            </a:r>
          </a:p>
          <a:p>
            <a:pPr algn="just"/>
            <a:r>
              <a:rPr lang="en-US" dirty="0" smtClean="0">
                <a:latin typeface="Baskerville Old Face" panose="02020602080505020303" pitchFamily="18" charset="0"/>
              </a:rPr>
              <a:t>Cyber ethics focuses on following:</a:t>
            </a:r>
          </a:p>
          <a:p>
            <a:pPr algn="just"/>
            <a:r>
              <a:rPr lang="en-US" dirty="0" smtClean="0">
                <a:latin typeface="Baskerville Old Face" panose="02020602080505020303" pitchFamily="18" charset="0"/>
              </a:rPr>
              <a:t>Ten commandments of computer ethics</a:t>
            </a:r>
          </a:p>
          <a:p>
            <a:pPr algn="just"/>
            <a:r>
              <a:rPr lang="en-US" dirty="0" smtClean="0">
                <a:latin typeface="Baskerville Old Face" panose="02020602080505020303" pitchFamily="18" charset="0"/>
              </a:rPr>
              <a:t>Conclusion</a:t>
            </a:r>
          </a:p>
          <a:p>
            <a:pPr algn="just"/>
            <a:r>
              <a:rPr lang="en-US" dirty="0" smtClean="0">
                <a:latin typeface="Baskerville Old Face" panose="02020602080505020303" pitchFamily="18" charset="0"/>
              </a:rPr>
              <a:t>Reference</a:t>
            </a:r>
          </a:p>
          <a:p>
            <a:pPr algn="just"/>
            <a:endParaRPr lang="en-IN" dirty="0">
              <a:latin typeface="Baskerville Old Face" panose="02020602080505020303" pitchFamily="18" charset="0"/>
            </a:endParaRPr>
          </a:p>
        </p:txBody>
      </p:sp>
    </p:spTree>
    <p:extLst>
      <p:ext uri="{BB962C8B-B14F-4D97-AF65-F5344CB8AC3E}">
        <p14:creationId xmlns:p14="http://schemas.microsoft.com/office/powerpoint/2010/main" val="197897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Acknowledgement</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Baskerville Old Face" panose="02020602080505020303" pitchFamily="18" charset="0"/>
              </a:rPr>
              <a:t>I would like to express my special thanks to </a:t>
            </a:r>
            <a:r>
              <a:rPr lang="en-US" sz="2400" b="1" u="sng" dirty="0" smtClean="0">
                <a:latin typeface="Baskerville Old Face" panose="02020602080505020303" pitchFamily="18" charset="0"/>
              </a:rPr>
              <a:t>Dr. Pramod Pal </a:t>
            </a:r>
            <a:r>
              <a:rPr lang="en-US" sz="2400" dirty="0" smtClean="0">
                <a:latin typeface="Baskerville Old Face" panose="02020602080505020303" pitchFamily="18" charset="0"/>
              </a:rPr>
              <a:t> Sir </a:t>
            </a:r>
            <a:r>
              <a:rPr lang="en-US" sz="2400" dirty="0">
                <a:latin typeface="Baskerville Old Face" panose="02020602080505020303" pitchFamily="18" charset="0"/>
              </a:rPr>
              <a:t>for time and efforts </a:t>
            </a:r>
            <a:r>
              <a:rPr lang="en-US" sz="2400" dirty="0" smtClean="0">
                <a:latin typeface="Baskerville Old Face" panose="02020602080505020303" pitchFamily="18" charset="0"/>
              </a:rPr>
              <a:t>he provided. </a:t>
            </a:r>
            <a:r>
              <a:rPr lang="en-US" sz="2400" dirty="0">
                <a:latin typeface="Baskerville Old Face" panose="02020602080505020303" pitchFamily="18" charset="0"/>
              </a:rPr>
              <a:t>Your useful advice and suggestions were really helpful to me during the project’s completion. In this aspect, I am eternally grateful to you.</a:t>
            </a:r>
            <a:endParaRPr lang="en-IN" sz="2400" dirty="0">
              <a:latin typeface="Baskerville Old Face" panose="02020602080505020303" pitchFamily="18" charset="0"/>
            </a:endParaRPr>
          </a:p>
          <a:p>
            <a:pPr marL="0" indent="0" algn="just">
              <a:buNone/>
            </a:pP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81534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Introduction</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pPr algn="just"/>
            <a:r>
              <a:rPr lang="en-US" sz="2400" dirty="0" smtClean="0">
                <a:effectLst/>
                <a:latin typeface="Baskerville Old Face" panose="02020602080505020303" pitchFamily="18" charset="0"/>
              </a:rPr>
              <a:t>In today's digital world, cyber laws and ethics play a crucial role in ensuring the safety, security, and ethical use of technology. </a:t>
            </a:r>
          </a:p>
          <a:p>
            <a:pPr algn="just"/>
            <a:r>
              <a:rPr lang="en-US" sz="2400" dirty="0" smtClean="0">
                <a:effectLst/>
                <a:latin typeface="Baskerville Old Face" panose="02020602080505020303" pitchFamily="18" charset="0"/>
              </a:rPr>
              <a:t>Cyber laws are designed to protect individuals, organizations, and governments from cybercrimes and provide legal frameworks for addressing cyber-related issues. Ethics, on the other hand, guide individuals and organizations in making responsible and morally sound decisions regarding the use of technology.</a:t>
            </a:r>
          </a:p>
          <a:p>
            <a:pPr algn="just"/>
            <a:r>
              <a:rPr lang="en-US" sz="2400" dirty="0" smtClean="0">
                <a:effectLst/>
                <a:latin typeface="Baskerville Old Face" panose="02020602080505020303" pitchFamily="18" charset="0"/>
              </a:rPr>
              <a:t> Together, cyber laws and ethics help maintain trust, privacy, and integrity in the digital space.</a:t>
            </a:r>
          </a:p>
          <a:p>
            <a:pPr algn="just"/>
            <a:endParaRPr lang="en-US" sz="2400" b="1" dirty="0" smtClean="0">
              <a:latin typeface="Baskerville Old Face" panose="02020602080505020303" pitchFamily="18" charset="0"/>
            </a:endParaRPr>
          </a:p>
          <a:p>
            <a:endParaRPr lang="en-IN" sz="2400" dirty="0">
              <a:latin typeface="Baskerville Old Face" panose="02020602080505020303" pitchFamily="18" charset="0"/>
            </a:endParaRPr>
          </a:p>
        </p:txBody>
      </p:sp>
    </p:spTree>
    <p:extLst>
      <p:ext uri="{BB962C8B-B14F-4D97-AF65-F5344CB8AC3E}">
        <p14:creationId xmlns:p14="http://schemas.microsoft.com/office/powerpoint/2010/main" val="408132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What is cyber law?</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pPr algn="just"/>
            <a:r>
              <a:rPr lang="en-US" sz="2400" dirty="0" smtClean="0">
                <a:latin typeface="Baskerville Old Face" panose="02020602080505020303" pitchFamily="18" charset="0"/>
              </a:rPr>
              <a:t>Cyber law refers to the legal framework that governs cyber activities and regulates the use of the internet, computers, and digital technologies. </a:t>
            </a:r>
          </a:p>
          <a:p>
            <a:pPr algn="just"/>
            <a:r>
              <a:rPr lang="en-US" sz="2400" dirty="0" smtClean="0">
                <a:latin typeface="Baskerville Old Face" panose="02020602080505020303" pitchFamily="18" charset="0"/>
              </a:rPr>
              <a:t>It encompasses a wide range of legal issues related to cybercrime, cybersecurity, privacy, intellectual property, and electronic commerce.</a:t>
            </a:r>
          </a:p>
          <a:p>
            <a:pPr algn="just"/>
            <a:r>
              <a:rPr lang="en-US" sz="2400" dirty="0" smtClean="0">
                <a:latin typeface="Baskerville Old Face" panose="02020602080505020303" pitchFamily="18" charset="0"/>
              </a:rPr>
              <a:t> Cyber law plays a crucial role in establishing guidelines and regulations to ensure the safe and ethical use of technology in the digital age.</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4474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Why are cyber law needs?</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680321" y="2147843"/>
            <a:ext cx="10515600" cy="4351338"/>
          </a:xfrm>
        </p:spPr>
        <p:txBody>
          <a:bodyPr>
            <a:noAutofit/>
          </a:bodyPr>
          <a:lstStyle/>
          <a:p>
            <a:pPr algn="just"/>
            <a:r>
              <a:rPr lang="en-US" sz="2400" b="1" u="sng" dirty="0" smtClean="0">
                <a:effectLst/>
                <a:latin typeface="Baskerville Old Face" panose="02020602080505020303" pitchFamily="18" charset="0"/>
              </a:rPr>
              <a:t>Protection of Individuals and Organizations</a:t>
            </a:r>
            <a:endParaRPr lang="en-US" sz="2400" b="1" u="sng" dirty="0" smtClean="0">
              <a:latin typeface="Baskerville Old Face" panose="02020602080505020303" pitchFamily="18" charset="0"/>
            </a:endParaRPr>
          </a:p>
          <a:p>
            <a:pPr marL="0" indent="0" algn="just">
              <a:buNone/>
            </a:pPr>
            <a:r>
              <a:rPr lang="en-US" sz="2400" dirty="0" smtClean="0">
                <a:effectLst/>
                <a:latin typeface="Baskerville Old Face" panose="02020602080505020303" pitchFamily="18" charset="0"/>
              </a:rPr>
              <a:t>Cyber laws are necessary to protect individuals and organizations from cyber threats such as hacking, identity theft, and data breaches.</a:t>
            </a:r>
          </a:p>
          <a:p>
            <a:pPr marL="0" indent="0" algn="just">
              <a:buNone/>
            </a:pPr>
            <a:r>
              <a:rPr lang="en-US" sz="2400" dirty="0" smtClean="0">
                <a:effectLst/>
                <a:latin typeface="Baskerville Old Face" panose="02020602080505020303" pitchFamily="18" charset="0"/>
              </a:rPr>
              <a:t>These laws establish legal frameworks and penalties for cybercriminal activities, deterring potential cyber attackers.</a:t>
            </a:r>
          </a:p>
          <a:p>
            <a:pPr algn="just"/>
            <a:r>
              <a:rPr lang="en-US" sz="2400" b="1" u="sng" dirty="0" smtClean="0">
                <a:effectLst/>
                <a:latin typeface="Baskerville Old Face" panose="02020602080505020303" pitchFamily="18" charset="0"/>
              </a:rPr>
              <a:t>Safeguarding Privacy and Personal Information</a:t>
            </a:r>
            <a:endParaRPr lang="en-US" sz="2400" b="1" u="sng" dirty="0" smtClean="0">
              <a:latin typeface="Baskerville Old Face" panose="02020602080505020303" pitchFamily="18" charset="0"/>
            </a:endParaRPr>
          </a:p>
          <a:p>
            <a:pPr marL="0" indent="0" algn="just">
              <a:buNone/>
            </a:pPr>
            <a:r>
              <a:rPr lang="en-US" sz="2400" dirty="0" smtClean="0">
                <a:effectLst/>
                <a:latin typeface="Baskerville Old Face" panose="02020602080505020303" pitchFamily="18" charset="0"/>
              </a:rPr>
              <a:t>Cyber laws help safeguard privacy and personal information by regulating the collection, storage, and use of data.</a:t>
            </a:r>
          </a:p>
          <a:p>
            <a:pPr marL="0" indent="0" algn="just">
              <a:buNone/>
            </a:pPr>
            <a:r>
              <a:rPr lang="en-US" sz="2400" dirty="0" smtClean="0">
                <a:effectLst/>
                <a:latin typeface="Baskerville Old Face" panose="02020602080505020303" pitchFamily="18" charset="0"/>
              </a:rPr>
              <a:t>These laws ensure that individuals have control over their personal information and prevent unauthorized access or misuse.</a:t>
            </a:r>
          </a:p>
        </p:txBody>
      </p:sp>
    </p:spTree>
    <p:extLst>
      <p:ext uri="{BB962C8B-B14F-4D97-AF65-F5344CB8AC3E}">
        <p14:creationId xmlns:p14="http://schemas.microsoft.com/office/powerpoint/2010/main" val="96154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Importance of cyber law</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pPr algn="just"/>
            <a:r>
              <a:rPr lang="en-US" sz="2400" b="1" u="sng" dirty="0" smtClean="0">
                <a:effectLst/>
                <a:latin typeface="Baskerville Old Face" panose="02020602080505020303" pitchFamily="18" charset="0"/>
              </a:rPr>
              <a:t>Significance of Cyber Law</a:t>
            </a:r>
            <a:endParaRPr lang="en-US" sz="2400" b="1" u="sng" dirty="0" smtClean="0">
              <a:latin typeface="Baskerville Old Face" panose="02020602080505020303" pitchFamily="18" charset="0"/>
            </a:endParaRPr>
          </a:p>
          <a:p>
            <a:pPr marL="0" indent="0" algn="just">
              <a:buNone/>
            </a:pPr>
            <a:r>
              <a:rPr lang="en-US" sz="2400" dirty="0" smtClean="0">
                <a:effectLst/>
                <a:latin typeface="Baskerville Old Face" panose="02020602080505020303" pitchFamily="18" charset="0"/>
              </a:rPr>
              <a:t>Cyber law plays a crucial role in ensuring digital security and preventing cyber crimes. It provides a legal framework to address various issues related to the use of technology, the internet, and electronic devices.</a:t>
            </a:r>
            <a:endParaRPr lang="en-US" sz="2400" dirty="0" smtClean="0">
              <a:latin typeface="Baskerville Old Face" panose="02020602080505020303" pitchFamily="18" charset="0"/>
            </a:endParaRPr>
          </a:p>
          <a:p>
            <a:pPr algn="just"/>
            <a:r>
              <a:rPr lang="en-US" sz="2400" b="1" u="sng" dirty="0" smtClean="0">
                <a:effectLst/>
                <a:latin typeface="Baskerville Old Face" panose="02020602080505020303" pitchFamily="18" charset="0"/>
              </a:rPr>
              <a:t>Ensuring Digital Security</a:t>
            </a:r>
            <a:endParaRPr lang="en-US" sz="2400" b="1" u="sng" dirty="0" smtClean="0">
              <a:latin typeface="Baskerville Old Face" panose="02020602080505020303" pitchFamily="18" charset="0"/>
            </a:endParaRPr>
          </a:p>
          <a:p>
            <a:pPr marL="0" indent="0" algn="just">
              <a:buNone/>
            </a:pPr>
            <a:r>
              <a:rPr lang="en-US" sz="2400" dirty="0" smtClean="0">
                <a:effectLst/>
                <a:latin typeface="Baskerville Old Face" panose="02020602080505020303" pitchFamily="18" charset="0"/>
              </a:rPr>
              <a:t>Cyber law helps in safeguarding individuals, organizations, and governments from cyber threats such as hacking, data breaches, identity theft, and cyber attacks. It establishes regulations and guidelines for the secure use of technology and the internet.</a:t>
            </a:r>
            <a:endParaRPr lang="en-US" sz="2400" dirty="0" smtClean="0">
              <a:latin typeface="Baskerville Old Face" panose="02020602080505020303" pitchFamily="18" charset="0"/>
            </a:endParaRPr>
          </a:p>
          <a:p>
            <a:pPr algn="just"/>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86040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Areas involving in cyber laws</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a:xfrm>
            <a:off x="680321" y="2168434"/>
            <a:ext cx="9613861" cy="3567458"/>
          </a:xfrm>
        </p:spPr>
        <p:txBody>
          <a:bodyPr>
            <a:noAutofit/>
          </a:bodyPr>
          <a:lstStyle/>
          <a:p>
            <a:pPr algn="just"/>
            <a:r>
              <a:rPr lang="en-US" sz="2400" b="1" u="sng" dirty="0" smtClean="0">
                <a:effectLst/>
                <a:latin typeface="Baskerville Old Face" panose="02020602080505020303" pitchFamily="18" charset="0"/>
              </a:rPr>
              <a:t>Data Protection</a:t>
            </a:r>
            <a:endParaRPr lang="en-US" sz="2400" b="1" u="sng" dirty="0" smtClean="0">
              <a:latin typeface="Baskerville Old Face" panose="02020602080505020303" pitchFamily="18" charset="0"/>
            </a:endParaRPr>
          </a:p>
          <a:p>
            <a:pPr marL="0" indent="0" algn="just">
              <a:buNone/>
            </a:pPr>
            <a:r>
              <a:rPr lang="en-US" sz="2400" dirty="0" smtClean="0">
                <a:effectLst/>
                <a:latin typeface="Baskerville Old Face" panose="02020602080505020303" pitchFamily="18" charset="0"/>
              </a:rPr>
              <a:t>Cyber laws govern the protection of personal and sensitive data.</a:t>
            </a:r>
          </a:p>
          <a:p>
            <a:pPr marL="0" indent="0" algn="just">
              <a:buNone/>
            </a:pPr>
            <a:r>
              <a:rPr lang="en-US" sz="2400" dirty="0" smtClean="0">
                <a:effectLst/>
                <a:latin typeface="Baskerville Old Face" panose="02020602080505020303" pitchFamily="18" charset="0"/>
              </a:rPr>
              <a:t>This includes regulations on data collection, storage, and usage.</a:t>
            </a:r>
          </a:p>
          <a:p>
            <a:pPr marL="0" indent="0" algn="just">
              <a:buNone/>
            </a:pPr>
            <a:r>
              <a:rPr lang="en-US" sz="2400" dirty="0" smtClean="0">
                <a:effectLst/>
                <a:latin typeface="Baskerville Old Face" panose="02020602080505020303" pitchFamily="18" charset="0"/>
              </a:rPr>
              <a:t>Organizations must comply with these laws to ensure the privacy and security of user data.</a:t>
            </a:r>
          </a:p>
          <a:p>
            <a:pPr algn="just"/>
            <a:r>
              <a:rPr lang="en-US" sz="2400" b="1" u="sng" dirty="0" smtClean="0">
                <a:effectLst/>
                <a:latin typeface="Baskerville Old Face" panose="02020602080505020303" pitchFamily="18" charset="0"/>
              </a:rPr>
              <a:t>Online Privacy</a:t>
            </a:r>
            <a:endParaRPr lang="en-US" sz="2400" b="1" u="sng" dirty="0" smtClean="0">
              <a:latin typeface="Baskerville Old Face" panose="02020602080505020303" pitchFamily="18" charset="0"/>
            </a:endParaRPr>
          </a:p>
          <a:p>
            <a:pPr marL="0" indent="0" algn="just">
              <a:buNone/>
            </a:pPr>
            <a:r>
              <a:rPr lang="en-US" sz="2400" dirty="0" smtClean="0">
                <a:effectLst/>
                <a:latin typeface="Baskerville Old Face" panose="02020602080505020303" pitchFamily="18" charset="0"/>
              </a:rPr>
              <a:t>Cyber laws address the protection of individuals' privacy online.</a:t>
            </a:r>
          </a:p>
          <a:p>
            <a:pPr marL="0" indent="0" algn="just">
              <a:buNone/>
            </a:pPr>
            <a:r>
              <a:rPr lang="en-US" sz="2400" dirty="0" smtClean="0">
                <a:effectLst/>
                <a:latin typeface="Baskerville Old Face" panose="02020602080505020303" pitchFamily="18" charset="0"/>
              </a:rPr>
              <a:t>This includes regulations on data breaches, online tracking, and consent for data collection.</a:t>
            </a:r>
          </a:p>
          <a:p>
            <a:pPr marL="0" indent="0" algn="just">
              <a:buNone/>
            </a:pPr>
            <a:r>
              <a:rPr lang="en-US" sz="2400" dirty="0" smtClean="0">
                <a:effectLst/>
                <a:latin typeface="Baskerville Old Face" panose="02020602080505020303" pitchFamily="18" charset="0"/>
              </a:rPr>
              <a:t>Users have the right to control their personal information and determine how it is used.</a:t>
            </a:r>
          </a:p>
          <a:p>
            <a:pPr algn="just"/>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58616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latin typeface="Bahnschrift SemiBold" panose="020B0502040204020203" pitchFamily="34" charset="0"/>
              </a:rPr>
              <a:t>What is cyber ethics?</a:t>
            </a:r>
            <a:br>
              <a:rPr lang="en-US" u="sng" dirty="0" smtClean="0">
                <a:effectLst>
                  <a:outerShdw blurRad="38100" dist="38100" dir="2700000" algn="tl">
                    <a:srgbClr val="000000">
                      <a:alpha val="43137"/>
                    </a:srgbClr>
                  </a:outerShdw>
                </a:effectLst>
                <a:latin typeface="Bahnschrift SemiBold" panose="020B0502040204020203" pitchFamily="34" charset="0"/>
              </a:rPr>
            </a:br>
            <a:endParaRPr lang="en-IN" u="sng" dirty="0">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pPr algn="just"/>
            <a:r>
              <a:rPr lang="en-US" sz="2400" dirty="0" smtClean="0">
                <a:latin typeface="Baskerville Old Face" panose="02020602080505020303" pitchFamily="18" charset="0"/>
              </a:rPr>
              <a:t>Cyber ethics refers to the moral principles and guidelines that govern responsible and ethical behavior in the digital world. It involves understanding and adhering to ethical standards while using technology, the internet, and digital devices. </a:t>
            </a:r>
          </a:p>
          <a:p>
            <a:pPr algn="just"/>
            <a:r>
              <a:rPr lang="en-US" sz="2400" dirty="0" smtClean="0">
                <a:latin typeface="Baskerville Old Face" panose="02020602080505020303" pitchFamily="18" charset="0"/>
              </a:rPr>
              <a:t>Cyber ethics is crucial for promoting a safe and secure online environment. It helps protect individuals' privacy, prevent cyberbullying, combat online fraud and scams, and ensure fair and ethical use of technology. </a:t>
            </a:r>
          </a:p>
          <a:p>
            <a:pPr algn="just"/>
            <a:r>
              <a:rPr lang="en-US" sz="2400" dirty="0" smtClean="0">
                <a:latin typeface="Baskerville Old Face" panose="02020602080505020303" pitchFamily="18" charset="0"/>
              </a:rPr>
              <a:t>By following cyber ethics, individuals can contribute to a positive digital culture and foster trust and accountability in the online community.</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54408707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TM04033917[[fn=Berlin]]</Template>
  <TotalTime>51</TotalTime>
  <Words>985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Bahnschrift SemiBold</vt:lpstr>
      <vt:lpstr>Baskerville Old Face</vt:lpstr>
      <vt:lpstr>Calibri</vt:lpstr>
      <vt:lpstr>Calibri Light</vt:lpstr>
      <vt:lpstr>Garamond</vt:lpstr>
      <vt:lpstr>Trebuchet MS</vt:lpstr>
      <vt:lpstr>Berlin</vt:lpstr>
      <vt:lpstr>Organic</vt:lpstr>
      <vt:lpstr>Retrospect</vt:lpstr>
      <vt:lpstr>1_Organic</vt:lpstr>
      <vt:lpstr>PowerPoint Presentation</vt:lpstr>
      <vt:lpstr>Contents:-</vt:lpstr>
      <vt:lpstr>Acknowledgement </vt:lpstr>
      <vt:lpstr>Introduction </vt:lpstr>
      <vt:lpstr>What is cyber law? </vt:lpstr>
      <vt:lpstr>Why are cyber law needs? </vt:lpstr>
      <vt:lpstr>Importance of cyber law </vt:lpstr>
      <vt:lpstr>Areas involving in cyber laws </vt:lpstr>
      <vt:lpstr>What is cyber ethics? </vt:lpstr>
      <vt:lpstr>Cyber ethics focuses on following: </vt:lpstr>
      <vt:lpstr>Ten commandments of computer ethics</vt:lpstr>
      <vt:lpstr>Conclusion </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dc:creator>
  <cp:lastModifiedBy>Anup</cp:lastModifiedBy>
  <cp:revision>7</cp:revision>
  <dcterms:created xsi:type="dcterms:W3CDTF">2024-01-31T14:48:53Z</dcterms:created>
  <dcterms:modified xsi:type="dcterms:W3CDTF">2024-01-31T15:40:35Z</dcterms:modified>
</cp:coreProperties>
</file>