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E0FB8E-1F2A-4108-8F75-33DFEF83478B}"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A9AC6-A46E-49BE-A6A4-C407465D2C86}" type="slidenum">
              <a:rPr lang="en-IN" smtClean="0"/>
              <a:t>‹#›</a:t>
            </a:fld>
            <a:endParaRPr lang="en-IN"/>
          </a:p>
        </p:txBody>
      </p:sp>
    </p:spTree>
    <p:extLst>
      <p:ext uri="{BB962C8B-B14F-4D97-AF65-F5344CB8AC3E}">
        <p14:creationId xmlns:p14="http://schemas.microsoft.com/office/powerpoint/2010/main" val="3376586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E0FB8E-1F2A-4108-8F75-33DFEF83478B}"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A9AC6-A46E-49BE-A6A4-C407465D2C86}" type="slidenum">
              <a:rPr lang="en-IN" smtClean="0"/>
              <a:t>‹#›</a:t>
            </a:fld>
            <a:endParaRPr lang="en-IN"/>
          </a:p>
        </p:txBody>
      </p:sp>
    </p:spTree>
    <p:extLst>
      <p:ext uri="{BB962C8B-B14F-4D97-AF65-F5344CB8AC3E}">
        <p14:creationId xmlns:p14="http://schemas.microsoft.com/office/powerpoint/2010/main" val="180599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E0FB8E-1F2A-4108-8F75-33DFEF83478B}"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A9AC6-A46E-49BE-A6A4-C407465D2C86}" type="slidenum">
              <a:rPr lang="en-IN" smtClean="0"/>
              <a:t>‹#›</a:t>
            </a:fld>
            <a:endParaRPr lang="en-IN"/>
          </a:p>
        </p:txBody>
      </p:sp>
    </p:spTree>
    <p:extLst>
      <p:ext uri="{BB962C8B-B14F-4D97-AF65-F5344CB8AC3E}">
        <p14:creationId xmlns:p14="http://schemas.microsoft.com/office/powerpoint/2010/main" val="1521161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E0FB8E-1F2A-4108-8F75-33DFEF83478B}"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A9AC6-A46E-49BE-A6A4-C407465D2C8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0418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E0FB8E-1F2A-4108-8F75-33DFEF83478B}"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A9AC6-A46E-49BE-A6A4-C407465D2C86}" type="slidenum">
              <a:rPr lang="en-IN" smtClean="0"/>
              <a:t>‹#›</a:t>
            </a:fld>
            <a:endParaRPr lang="en-IN"/>
          </a:p>
        </p:txBody>
      </p:sp>
    </p:spTree>
    <p:extLst>
      <p:ext uri="{BB962C8B-B14F-4D97-AF65-F5344CB8AC3E}">
        <p14:creationId xmlns:p14="http://schemas.microsoft.com/office/powerpoint/2010/main" val="2792325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4E0FB8E-1F2A-4108-8F75-33DFEF83478B}" type="datetimeFigureOut">
              <a:rPr lang="en-IN" smtClean="0"/>
              <a:t>30-01-2024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EA9AC6-A46E-49BE-A6A4-C407465D2C86}" type="slidenum">
              <a:rPr lang="en-IN" smtClean="0"/>
              <a:t>‹#›</a:t>
            </a:fld>
            <a:endParaRPr lang="en-IN"/>
          </a:p>
        </p:txBody>
      </p:sp>
    </p:spTree>
    <p:extLst>
      <p:ext uri="{BB962C8B-B14F-4D97-AF65-F5344CB8AC3E}">
        <p14:creationId xmlns:p14="http://schemas.microsoft.com/office/powerpoint/2010/main" val="1755903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4E0FB8E-1F2A-4108-8F75-33DFEF83478B}" type="datetimeFigureOut">
              <a:rPr lang="en-IN" smtClean="0"/>
              <a:t>30-01-2024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EA9AC6-A46E-49BE-A6A4-C407465D2C86}" type="slidenum">
              <a:rPr lang="en-IN" smtClean="0"/>
              <a:t>‹#›</a:t>
            </a:fld>
            <a:endParaRPr lang="en-IN"/>
          </a:p>
        </p:txBody>
      </p:sp>
    </p:spTree>
    <p:extLst>
      <p:ext uri="{BB962C8B-B14F-4D97-AF65-F5344CB8AC3E}">
        <p14:creationId xmlns:p14="http://schemas.microsoft.com/office/powerpoint/2010/main" val="163520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E0FB8E-1F2A-4108-8F75-33DFEF83478B}"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A9AC6-A46E-49BE-A6A4-C407465D2C86}" type="slidenum">
              <a:rPr lang="en-IN" smtClean="0"/>
              <a:t>‹#›</a:t>
            </a:fld>
            <a:endParaRPr lang="en-IN"/>
          </a:p>
        </p:txBody>
      </p:sp>
    </p:spTree>
    <p:extLst>
      <p:ext uri="{BB962C8B-B14F-4D97-AF65-F5344CB8AC3E}">
        <p14:creationId xmlns:p14="http://schemas.microsoft.com/office/powerpoint/2010/main" val="2529581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E0FB8E-1F2A-4108-8F75-33DFEF83478B}"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A9AC6-A46E-49BE-A6A4-C407465D2C86}" type="slidenum">
              <a:rPr lang="en-IN" smtClean="0"/>
              <a:t>‹#›</a:t>
            </a:fld>
            <a:endParaRPr lang="en-IN"/>
          </a:p>
        </p:txBody>
      </p:sp>
    </p:spTree>
    <p:extLst>
      <p:ext uri="{BB962C8B-B14F-4D97-AF65-F5344CB8AC3E}">
        <p14:creationId xmlns:p14="http://schemas.microsoft.com/office/powerpoint/2010/main" val="304475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E0FB8E-1F2A-4108-8F75-33DFEF83478B}"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A9AC6-A46E-49BE-A6A4-C407465D2C86}" type="slidenum">
              <a:rPr lang="en-IN" smtClean="0"/>
              <a:t>‹#›</a:t>
            </a:fld>
            <a:endParaRPr lang="en-IN"/>
          </a:p>
        </p:txBody>
      </p:sp>
    </p:spTree>
    <p:extLst>
      <p:ext uri="{BB962C8B-B14F-4D97-AF65-F5344CB8AC3E}">
        <p14:creationId xmlns:p14="http://schemas.microsoft.com/office/powerpoint/2010/main" val="19949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E0FB8E-1F2A-4108-8F75-33DFEF83478B}"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A9AC6-A46E-49BE-A6A4-C407465D2C86}" type="slidenum">
              <a:rPr lang="en-IN" smtClean="0"/>
              <a:t>‹#›</a:t>
            </a:fld>
            <a:endParaRPr lang="en-IN"/>
          </a:p>
        </p:txBody>
      </p:sp>
    </p:spTree>
    <p:extLst>
      <p:ext uri="{BB962C8B-B14F-4D97-AF65-F5344CB8AC3E}">
        <p14:creationId xmlns:p14="http://schemas.microsoft.com/office/powerpoint/2010/main" val="3322826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E0FB8E-1F2A-4108-8F75-33DFEF83478B}"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A9AC6-A46E-49BE-A6A4-C407465D2C86}" type="slidenum">
              <a:rPr lang="en-IN" smtClean="0"/>
              <a:t>‹#›</a:t>
            </a:fld>
            <a:endParaRPr lang="en-IN"/>
          </a:p>
        </p:txBody>
      </p:sp>
    </p:spTree>
    <p:extLst>
      <p:ext uri="{BB962C8B-B14F-4D97-AF65-F5344CB8AC3E}">
        <p14:creationId xmlns:p14="http://schemas.microsoft.com/office/powerpoint/2010/main" val="67568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E0FB8E-1F2A-4108-8F75-33DFEF83478B}" type="datetimeFigureOut">
              <a:rPr lang="en-IN" smtClean="0"/>
              <a:t>30-01-2024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EA9AC6-A46E-49BE-A6A4-C407465D2C86}" type="slidenum">
              <a:rPr lang="en-IN" smtClean="0"/>
              <a:t>‹#›</a:t>
            </a:fld>
            <a:endParaRPr lang="en-IN"/>
          </a:p>
        </p:txBody>
      </p:sp>
    </p:spTree>
    <p:extLst>
      <p:ext uri="{BB962C8B-B14F-4D97-AF65-F5344CB8AC3E}">
        <p14:creationId xmlns:p14="http://schemas.microsoft.com/office/powerpoint/2010/main" val="213650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E0FB8E-1F2A-4108-8F75-33DFEF83478B}" type="datetimeFigureOut">
              <a:rPr lang="en-IN" smtClean="0"/>
              <a:t>30-01-2024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EA9AC6-A46E-49BE-A6A4-C407465D2C86}" type="slidenum">
              <a:rPr lang="en-IN" smtClean="0"/>
              <a:t>‹#›</a:t>
            </a:fld>
            <a:endParaRPr lang="en-IN"/>
          </a:p>
        </p:txBody>
      </p:sp>
    </p:spTree>
    <p:extLst>
      <p:ext uri="{BB962C8B-B14F-4D97-AF65-F5344CB8AC3E}">
        <p14:creationId xmlns:p14="http://schemas.microsoft.com/office/powerpoint/2010/main" val="199390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0FB8E-1F2A-4108-8F75-33DFEF83478B}" type="datetimeFigureOut">
              <a:rPr lang="en-IN" smtClean="0"/>
              <a:t>30-01-2024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EA9AC6-A46E-49BE-A6A4-C407465D2C86}" type="slidenum">
              <a:rPr lang="en-IN" smtClean="0"/>
              <a:t>‹#›</a:t>
            </a:fld>
            <a:endParaRPr lang="en-IN"/>
          </a:p>
        </p:txBody>
      </p:sp>
    </p:spTree>
    <p:extLst>
      <p:ext uri="{BB962C8B-B14F-4D97-AF65-F5344CB8AC3E}">
        <p14:creationId xmlns:p14="http://schemas.microsoft.com/office/powerpoint/2010/main" val="4119753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E0FB8E-1F2A-4108-8F75-33DFEF83478B}"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A9AC6-A46E-49BE-A6A4-C407465D2C86}" type="slidenum">
              <a:rPr lang="en-IN" smtClean="0"/>
              <a:t>‹#›</a:t>
            </a:fld>
            <a:endParaRPr lang="en-IN"/>
          </a:p>
        </p:txBody>
      </p:sp>
    </p:spTree>
    <p:extLst>
      <p:ext uri="{BB962C8B-B14F-4D97-AF65-F5344CB8AC3E}">
        <p14:creationId xmlns:p14="http://schemas.microsoft.com/office/powerpoint/2010/main" val="38822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E0FB8E-1F2A-4108-8F75-33DFEF83478B}"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A9AC6-A46E-49BE-A6A4-C407465D2C86}" type="slidenum">
              <a:rPr lang="en-IN" smtClean="0"/>
              <a:t>‹#›</a:t>
            </a:fld>
            <a:endParaRPr lang="en-IN"/>
          </a:p>
        </p:txBody>
      </p:sp>
    </p:spTree>
    <p:extLst>
      <p:ext uri="{BB962C8B-B14F-4D97-AF65-F5344CB8AC3E}">
        <p14:creationId xmlns:p14="http://schemas.microsoft.com/office/powerpoint/2010/main" val="326676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4E0FB8E-1F2A-4108-8F75-33DFEF83478B}" type="datetimeFigureOut">
              <a:rPr lang="en-IN" smtClean="0"/>
              <a:t>30-01-2024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9EA9AC6-A46E-49BE-A6A4-C407465D2C86}" type="slidenum">
              <a:rPr lang="en-IN" smtClean="0"/>
              <a:t>‹#›</a:t>
            </a:fld>
            <a:endParaRPr lang="en-IN"/>
          </a:p>
        </p:txBody>
      </p:sp>
    </p:spTree>
    <p:extLst>
      <p:ext uri="{BB962C8B-B14F-4D97-AF65-F5344CB8AC3E}">
        <p14:creationId xmlns:p14="http://schemas.microsoft.com/office/powerpoint/2010/main" val="27086844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obinandjismi.com/blog/role-of-erp-operations-management/" TargetMode="External"/><Relationship Id="rId2" Type="http://schemas.openxmlformats.org/officeDocument/2006/relationships/hyperlink" Target="https://technosoftwares.com/role-erp-software-organisation/" TargetMode="External"/><Relationship Id="rId1" Type="http://schemas.openxmlformats.org/officeDocument/2006/relationships/slideLayout" Target="../slideLayouts/slideLayout2.xml"/><Relationship Id="rId5" Type="http://schemas.openxmlformats.org/officeDocument/2006/relationships/hyperlink" Target="https://www.geniuserp.com/resources/blog/how-does-an-erp-help-improve-business-operations" TargetMode="External"/><Relationship Id="rId4" Type="http://schemas.openxmlformats.org/officeDocument/2006/relationships/hyperlink" Target="https://www.wrike.com/blog/importance-of-er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7576" y="2412274"/>
            <a:ext cx="9144000" cy="3631474"/>
          </a:xfrm>
        </p:spPr>
        <p:txBody>
          <a:bodyPr/>
          <a:lstStyle/>
          <a:p>
            <a:pPr algn="l"/>
            <a:r>
              <a:rPr lang="en-US" b="1" u="sng" dirty="0"/>
              <a:t>Name</a:t>
            </a:r>
            <a:r>
              <a:rPr lang="en-US" dirty="0"/>
              <a:t>- </a:t>
            </a:r>
            <a:r>
              <a:rPr lang="en-US" i="1" dirty="0"/>
              <a:t>Anup Kumar Sardar</a:t>
            </a:r>
          </a:p>
          <a:p>
            <a:pPr algn="l"/>
            <a:r>
              <a:rPr lang="en-US" b="1" u="sng" dirty="0"/>
              <a:t>University Roll</a:t>
            </a:r>
            <a:r>
              <a:rPr lang="en-US" dirty="0"/>
              <a:t>- </a:t>
            </a:r>
            <a:r>
              <a:rPr lang="en-US" i="1" dirty="0"/>
              <a:t>12500120108</a:t>
            </a:r>
          </a:p>
          <a:p>
            <a:pPr algn="l"/>
            <a:r>
              <a:rPr lang="en-US" b="1" u="sng" dirty="0"/>
              <a:t>Branch</a:t>
            </a:r>
            <a:r>
              <a:rPr lang="en-US" dirty="0"/>
              <a:t>- </a:t>
            </a:r>
            <a:r>
              <a:rPr lang="en-US" i="1" dirty="0"/>
              <a:t>CSE/B</a:t>
            </a:r>
          </a:p>
          <a:p>
            <a:pPr algn="l"/>
            <a:r>
              <a:rPr lang="en-US" b="1" u="sng" dirty="0" smtClean="0"/>
              <a:t>Subject</a:t>
            </a:r>
            <a:r>
              <a:rPr lang="en-US" dirty="0" smtClean="0"/>
              <a:t>- </a:t>
            </a:r>
            <a:r>
              <a:rPr lang="en-US" i="1" dirty="0" smtClean="0"/>
              <a:t>E-commerce and ERP</a:t>
            </a:r>
          </a:p>
          <a:p>
            <a:pPr algn="l"/>
            <a:r>
              <a:rPr lang="en-US" dirty="0" smtClean="0"/>
              <a:t> </a:t>
            </a:r>
            <a:r>
              <a:rPr lang="en-US" b="1" u="sng" dirty="0" smtClean="0"/>
              <a:t>Subject Code</a:t>
            </a:r>
            <a:r>
              <a:rPr lang="en-US" dirty="0" smtClean="0"/>
              <a:t>- </a:t>
            </a:r>
            <a:r>
              <a:rPr lang="en-US" i="1" dirty="0" smtClean="0"/>
              <a:t>OEC-CS802A</a:t>
            </a:r>
          </a:p>
          <a:p>
            <a:pPr algn="l"/>
            <a:r>
              <a:rPr lang="en-US" dirty="0" smtClean="0"/>
              <a:t> </a:t>
            </a:r>
            <a:r>
              <a:rPr lang="en-US" b="1" u="sng" dirty="0" smtClean="0"/>
              <a:t>Topic</a:t>
            </a:r>
            <a:r>
              <a:rPr lang="en-US" dirty="0" smtClean="0"/>
              <a:t>- </a:t>
            </a:r>
            <a:r>
              <a:rPr lang="en-US" i="1" dirty="0" smtClean="0"/>
              <a:t>Role of ERP in Business operations</a:t>
            </a:r>
            <a:endParaRPr lang="en-IN"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339" y="471827"/>
            <a:ext cx="6848475" cy="1304925"/>
          </a:xfrm>
          <a:prstGeom prst="rect">
            <a:avLst/>
          </a:prstGeom>
        </p:spPr>
      </p:pic>
    </p:spTree>
    <p:extLst>
      <p:ext uri="{BB962C8B-B14F-4D97-AF65-F5344CB8AC3E}">
        <p14:creationId xmlns:p14="http://schemas.microsoft.com/office/powerpoint/2010/main" val="3541793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effectLst>
                  <a:outerShdw blurRad="38100" dist="38100" dir="2700000" algn="tl">
                    <a:srgbClr val="000000">
                      <a:alpha val="43137"/>
                    </a:srgbClr>
                  </a:outerShdw>
                </a:effectLst>
                <a:latin typeface="+mn-lt"/>
              </a:rPr>
              <a:t>Conclusion</a:t>
            </a:r>
            <a:br>
              <a:rPr lang="en-US" b="1" u="sng" dirty="0" smtClean="0">
                <a:effectLst>
                  <a:outerShdw blurRad="38100" dist="38100" dir="2700000" algn="tl">
                    <a:srgbClr val="000000">
                      <a:alpha val="43137"/>
                    </a:srgbClr>
                  </a:outerShdw>
                </a:effectLst>
                <a:latin typeface="+mn-lt"/>
              </a:rPr>
            </a:br>
            <a:endParaRPr lang="en-IN" b="1" u="sng"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Baskerville Old Face" panose="02020602080505020303" pitchFamily="18" charset="0"/>
              </a:rPr>
              <a:t>Enterprise Resource Planning (ERP) systems play a crucial role in modern business operations. They integrate various departments and functions within an organization, streamlining processes, improving efficiency, and enhancing decision-making. ERP systems provide real-time data and insights, allowing businesses to make informed decisions and respond quickly to market changes. As technology continues to advance, ERP systems will evolve to incorporate emerging trends such as artificial intelligence, machine learning, and the Internet of Things. These advancements will further enhance the capabilities of ERP systems, making them even more valuable for businesses in the future.</a:t>
            </a: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306057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effectLst>
                  <a:outerShdw blurRad="38100" dist="38100" dir="2700000" algn="tl">
                    <a:srgbClr val="000000">
                      <a:alpha val="43137"/>
                    </a:srgbClr>
                  </a:outerShdw>
                </a:effectLst>
                <a:latin typeface="+mn-lt"/>
              </a:rPr>
              <a:t>Reference</a:t>
            </a:r>
            <a:br>
              <a:rPr lang="en-US" b="1" u="sng" dirty="0" smtClean="0">
                <a:effectLst>
                  <a:outerShdw blurRad="38100" dist="38100" dir="2700000" algn="tl">
                    <a:srgbClr val="000000">
                      <a:alpha val="43137"/>
                    </a:srgbClr>
                  </a:outerShdw>
                </a:effectLst>
                <a:latin typeface="+mn-lt"/>
              </a:rPr>
            </a:br>
            <a:endParaRPr lang="en-IN" b="1" u="sng"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normAutofit/>
          </a:bodyPr>
          <a:lstStyle/>
          <a:p>
            <a:r>
              <a:rPr lang="en-IN" sz="2400" dirty="0" smtClean="0">
                <a:latin typeface="Baskerville Old Face" panose="02020602080505020303" pitchFamily="18" charset="0"/>
                <a:hlinkClick r:id="rId2"/>
              </a:rPr>
              <a:t>https://technosoftwares.com/role-erp-software-organisation/</a:t>
            </a:r>
            <a:endParaRPr lang="en-IN" sz="2400" dirty="0" smtClean="0">
              <a:latin typeface="Baskerville Old Face" panose="02020602080505020303" pitchFamily="18" charset="0"/>
            </a:endParaRPr>
          </a:p>
          <a:p>
            <a:r>
              <a:rPr lang="en-IN" sz="2400" dirty="0" smtClean="0">
                <a:latin typeface="Baskerville Old Face" panose="02020602080505020303" pitchFamily="18" charset="0"/>
                <a:hlinkClick r:id="rId3"/>
              </a:rPr>
              <a:t>https://www.jobinandjismi.com/blog/role-of-erp-operations-management/</a:t>
            </a:r>
            <a:endParaRPr lang="en-IN" sz="2400" dirty="0" smtClean="0">
              <a:latin typeface="Baskerville Old Face" panose="02020602080505020303" pitchFamily="18" charset="0"/>
            </a:endParaRPr>
          </a:p>
          <a:p>
            <a:r>
              <a:rPr lang="en-IN" sz="2400" dirty="0" smtClean="0">
                <a:latin typeface="Baskerville Old Face" panose="02020602080505020303" pitchFamily="18" charset="0"/>
                <a:hlinkClick r:id="rId4"/>
              </a:rPr>
              <a:t>https://www.wrike.com/blog/importance-of-erp/</a:t>
            </a:r>
            <a:endParaRPr lang="en-IN" sz="2400" dirty="0" smtClean="0">
              <a:latin typeface="Baskerville Old Face" panose="02020602080505020303" pitchFamily="18" charset="0"/>
            </a:endParaRPr>
          </a:p>
          <a:p>
            <a:r>
              <a:rPr lang="en-IN" sz="2400" dirty="0" smtClean="0">
                <a:latin typeface="Baskerville Old Face" panose="02020602080505020303" pitchFamily="18" charset="0"/>
                <a:hlinkClick r:id="rId5"/>
              </a:rPr>
              <a:t>https://www.geniuserp.com/resources/blog/how-does-an-erp-help-improve-business-operations</a:t>
            </a:r>
            <a:endParaRPr lang="en-IN" sz="2400" dirty="0" smtClean="0">
              <a:latin typeface="Baskerville Old Face" panose="02020602080505020303" pitchFamily="18" charset="0"/>
            </a:endParaRPr>
          </a:p>
          <a:p>
            <a:endParaRPr lang="en-IN" sz="2400" dirty="0">
              <a:latin typeface="Baskerville Old Face" panose="02020602080505020303" pitchFamily="18" charset="0"/>
            </a:endParaRPr>
          </a:p>
        </p:txBody>
      </p:sp>
    </p:spTree>
    <p:extLst>
      <p:ext uri="{BB962C8B-B14F-4D97-AF65-F5344CB8AC3E}">
        <p14:creationId xmlns:p14="http://schemas.microsoft.com/office/powerpoint/2010/main" val="2225094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 y="1654630"/>
            <a:ext cx="10515600" cy="2264228"/>
          </a:xfrm>
        </p:spPr>
        <p:txBody>
          <a:bodyPr>
            <a:noAutofit/>
          </a:bodyPr>
          <a:lstStyle/>
          <a:p>
            <a:pPr algn="ctr"/>
            <a:r>
              <a:rPr lang="en-US" sz="9600" i="1" u="sng" dirty="0" smtClean="0">
                <a:effectLst>
                  <a:outerShdw blurRad="38100" dist="38100" dir="2700000" algn="tl">
                    <a:srgbClr val="000000">
                      <a:alpha val="43137"/>
                    </a:srgbClr>
                  </a:outerShdw>
                </a:effectLst>
                <a:latin typeface="Arial Black" panose="020B0A04020102020204" pitchFamily="34" charset="0"/>
              </a:rPr>
              <a:t>Thank You</a:t>
            </a:r>
            <a:endParaRPr lang="en-IN" sz="9600" i="1" u="sng"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5585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868" y="181020"/>
            <a:ext cx="10515600" cy="1325563"/>
          </a:xfrm>
        </p:spPr>
        <p:txBody>
          <a:bodyPr/>
          <a:lstStyle/>
          <a:p>
            <a:pPr algn="ctr"/>
            <a:r>
              <a:rPr lang="en-US" b="1" u="sng" dirty="0" smtClean="0">
                <a:effectLst>
                  <a:outerShdw blurRad="38100" dist="38100" dir="2700000" algn="tl">
                    <a:srgbClr val="000000">
                      <a:alpha val="43137"/>
                    </a:srgbClr>
                  </a:outerShdw>
                </a:effectLst>
                <a:latin typeface="Bahnschrift Light" panose="020B0502040204020203" pitchFamily="34" charset="0"/>
              </a:rPr>
              <a:t>Contents:-</a:t>
            </a:r>
            <a:r>
              <a:rPr lang="en-US" dirty="0" smtClean="0"/>
              <a:t>	</a:t>
            </a:r>
            <a:endParaRPr lang="en-IN" dirty="0"/>
          </a:p>
        </p:txBody>
      </p:sp>
      <p:sp>
        <p:nvSpPr>
          <p:cNvPr id="3" name="Content Placeholder 2"/>
          <p:cNvSpPr>
            <a:spLocks noGrp="1"/>
          </p:cNvSpPr>
          <p:nvPr>
            <p:ph idx="1"/>
          </p:nvPr>
        </p:nvSpPr>
        <p:spPr>
          <a:xfrm>
            <a:off x="838200" y="1506583"/>
            <a:ext cx="10515600" cy="4670380"/>
          </a:xfrm>
        </p:spPr>
        <p:txBody>
          <a:bodyPr>
            <a:normAutofit/>
          </a:bodyPr>
          <a:lstStyle/>
          <a:p>
            <a:r>
              <a:rPr lang="en-US" sz="2400" dirty="0" smtClean="0">
                <a:latin typeface="Baskerville Old Face" panose="02020602080505020303" pitchFamily="18" charset="0"/>
              </a:rPr>
              <a:t>Acknowledgement	</a:t>
            </a:r>
          </a:p>
          <a:p>
            <a:r>
              <a:rPr lang="en-US" sz="2400" dirty="0" smtClean="0">
                <a:latin typeface="Baskerville Old Face" panose="02020602080505020303" pitchFamily="18" charset="0"/>
              </a:rPr>
              <a:t>Introduction To ERP</a:t>
            </a:r>
          </a:p>
          <a:p>
            <a:r>
              <a:rPr lang="en-IN" sz="2400" dirty="0" smtClean="0">
                <a:latin typeface="Baskerville Old Face" panose="02020602080505020303" pitchFamily="18" charset="0"/>
              </a:rPr>
              <a:t>Benefits of ERP</a:t>
            </a:r>
          </a:p>
          <a:p>
            <a:r>
              <a:rPr lang="en-IN" sz="2400" dirty="0" smtClean="0">
                <a:latin typeface="Baskerville Old Face" panose="02020602080505020303" pitchFamily="18" charset="0"/>
              </a:rPr>
              <a:t>Key Features of ERP</a:t>
            </a:r>
          </a:p>
          <a:p>
            <a:r>
              <a:rPr lang="en-IN" sz="2400" dirty="0" smtClean="0">
                <a:latin typeface="Baskerville Old Face" panose="02020602080505020303" pitchFamily="18" charset="0"/>
              </a:rPr>
              <a:t>Integration with Business Processes</a:t>
            </a:r>
          </a:p>
          <a:p>
            <a:r>
              <a:rPr lang="en-IN" sz="2400" dirty="0" smtClean="0">
                <a:latin typeface="Baskerville Old Face" panose="02020602080505020303" pitchFamily="18" charset="0"/>
              </a:rPr>
              <a:t>Improving Efficiency and Productivity </a:t>
            </a:r>
          </a:p>
          <a:p>
            <a:r>
              <a:rPr lang="en-IN" sz="2400" dirty="0" smtClean="0">
                <a:latin typeface="Baskerville Old Face" panose="02020602080505020303" pitchFamily="18" charset="0"/>
              </a:rPr>
              <a:t>Enhancing Decision Making</a:t>
            </a:r>
          </a:p>
          <a:p>
            <a:r>
              <a:rPr lang="en-US" sz="2400" dirty="0" smtClean="0">
                <a:latin typeface="Baskerville Old Face" panose="02020602080505020303" pitchFamily="18" charset="0"/>
              </a:rPr>
              <a:t>Conclusion</a:t>
            </a:r>
            <a:endParaRPr lang="en-IN" sz="2400" dirty="0" smtClean="0">
              <a:latin typeface="Baskerville Old Face" panose="02020602080505020303" pitchFamily="18" charset="0"/>
            </a:endParaRPr>
          </a:p>
          <a:p>
            <a:r>
              <a:rPr lang="en-US" sz="2400" dirty="0" smtClean="0">
                <a:latin typeface="Baskerville Old Face" panose="02020602080505020303" pitchFamily="18" charset="0"/>
              </a:rPr>
              <a:t>Reference </a:t>
            </a:r>
          </a:p>
        </p:txBody>
      </p:sp>
    </p:spTree>
    <p:extLst>
      <p:ext uri="{BB962C8B-B14F-4D97-AF65-F5344CB8AC3E}">
        <p14:creationId xmlns:p14="http://schemas.microsoft.com/office/powerpoint/2010/main" val="398285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effectLst>
                  <a:outerShdw blurRad="38100" dist="38100" dir="2700000" algn="tl">
                    <a:srgbClr val="000000">
                      <a:alpha val="43137"/>
                    </a:srgbClr>
                  </a:outerShdw>
                </a:effectLst>
                <a:latin typeface="Bahnschrift Light" panose="020B0502040204020203" pitchFamily="34" charset="0"/>
              </a:rPr>
              <a:t>Acknowledgement</a:t>
            </a:r>
            <a:br>
              <a:rPr lang="en-US" b="1" u="sng" dirty="0" smtClean="0">
                <a:effectLst>
                  <a:outerShdw blurRad="38100" dist="38100" dir="2700000" algn="tl">
                    <a:srgbClr val="000000">
                      <a:alpha val="43137"/>
                    </a:srgbClr>
                  </a:outerShdw>
                </a:effectLst>
                <a:latin typeface="Bahnschrift Light" panose="020B0502040204020203" pitchFamily="34" charset="0"/>
              </a:rPr>
            </a:br>
            <a:endParaRPr lang="en-IN" b="1" u="sng" dirty="0">
              <a:effectLst>
                <a:outerShdw blurRad="38100" dist="38100" dir="2700000" algn="tl">
                  <a:srgbClr val="000000">
                    <a:alpha val="43137"/>
                  </a:srgbClr>
                </a:outerShdw>
              </a:effectLst>
              <a:latin typeface="Bahnschrift Light" panose="020B0502040204020203" pitchFamily="34" charset="0"/>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Baskerville Old Face" panose="02020602080505020303" pitchFamily="18" charset="0"/>
              </a:rPr>
              <a:t>I would like to express my special thanks to </a:t>
            </a:r>
            <a:r>
              <a:rPr lang="en-US" sz="2400" b="1" u="sng" dirty="0" smtClean="0">
                <a:latin typeface="Baskerville Old Face" panose="02020602080505020303" pitchFamily="18" charset="0"/>
              </a:rPr>
              <a:t>Arpita </a:t>
            </a:r>
            <a:r>
              <a:rPr lang="en-US" sz="2400" b="1" u="sng" dirty="0">
                <a:latin typeface="Baskerville Old Face" panose="02020602080505020303" pitchFamily="18" charset="0"/>
              </a:rPr>
              <a:t>Poria</a:t>
            </a:r>
            <a:r>
              <a:rPr lang="en-US" sz="2400" dirty="0">
                <a:latin typeface="Baskerville Old Face" panose="02020602080505020303" pitchFamily="18" charset="0"/>
              </a:rPr>
              <a:t> Mam for time and efforts she provided throughout the year. Your useful advice and suggestions were really helpful to me during the project’s completion. In this aspect, I am eternally grateful to you.</a:t>
            </a:r>
            <a:endParaRPr lang="en-IN" sz="2400" dirty="0">
              <a:latin typeface="Baskerville Old Face" panose="02020602080505020303" pitchFamily="18" charset="0"/>
            </a:endParaRPr>
          </a:p>
          <a:p>
            <a:pPr algn="just"/>
            <a:endParaRPr lang="en-IN" sz="2400" dirty="0"/>
          </a:p>
        </p:txBody>
      </p:sp>
    </p:spTree>
    <p:extLst>
      <p:ext uri="{BB962C8B-B14F-4D97-AF65-F5344CB8AC3E}">
        <p14:creationId xmlns:p14="http://schemas.microsoft.com/office/powerpoint/2010/main" val="68461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effectLst>
                  <a:outerShdw blurRad="38100" dist="38100" dir="2700000" algn="tl">
                    <a:srgbClr val="000000">
                      <a:alpha val="43137"/>
                    </a:srgbClr>
                  </a:outerShdw>
                </a:effectLst>
                <a:latin typeface="Baskerville Old Face" panose="02020602080505020303" pitchFamily="18" charset="0"/>
              </a:rPr>
              <a:t>Introduction To ERP</a:t>
            </a:r>
            <a:r>
              <a:rPr lang="en-US" dirty="0">
                <a:latin typeface="Baskerville Old Face" panose="02020602080505020303" pitchFamily="18" charset="0"/>
              </a:rPr>
              <a:t/>
            </a:r>
            <a:br>
              <a:rPr lang="en-US" dirty="0">
                <a:latin typeface="Baskerville Old Face" panose="02020602080505020303" pitchFamily="18" charset="0"/>
              </a:rPr>
            </a:br>
            <a:endParaRPr lang="en-IN" dirty="0"/>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Baskerville Old Face" panose="02020602080505020303" pitchFamily="18" charset="0"/>
              </a:rPr>
              <a:t>Enterprise Resource Planning (ERP) is a software system that integrates various business functions and processes into a single, centralized platform. It allows organizations to streamline their operations, improve efficiency, and make data-driven decisions. ERP systems are designed to manage and automate key business processes such as finance, human resources, supply chain, manufacturing, and customer relationship management.</a:t>
            </a: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60331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u="sng" dirty="0">
                <a:effectLst>
                  <a:outerShdw blurRad="38100" dist="38100" dir="2700000" algn="tl">
                    <a:srgbClr val="000000">
                      <a:alpha val="43137"/>
                    </a:srgbClr>
                  </a:outerShdw>
                </a:effectLst>
                <a:latin typeface="+mn-lt"/>
              </a:rPr>
              <a:t>Benefits of ERP</a:t>
            </a:r>
            <a:br>
              <a:rPr lang="en-IN" b="1" u="sng" dirty="0">
                <a:effectLst>
                  <a:outerShdw blurRad="38100" dist="38100" dir="2700000" algn="tl">
                    <a:srgbClr val="000000">
                      <a:alpha val="43137"/>
                    </a:srgbClr>
                  </a:outerShdw>
                </a:effectLst>
                <a:latin typeface="+mn-lt"/>
              </a:rPr>
            </a:br>
            <a:endParaRPr lang="en-IN" b="1" u="sng"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normAutofit fontScale="92500"/>
          </a:bodyPr>
          <a:lstStyle/>
          <a:p>
            <a:pPr marL="0" indent="0" algn="just">
              <a:buNone/>
            </a:pPr>
            <a:r>
              <a:rPr lang="en-US" sz="2400" dirty="0" smtClean="0">
                <a:latin typeface="Baskerville Old Face" panose="02020602080505020303" pitchFamily="18" charset="0"/>
              </a:rPr>
              <a:t>Implementing an ERP (Enterprise Resource Planning) system in business operations can provide numerous benefits, streamlining processes, and improving overall efficiency.</a:t>
            </a:r>
          </a:p>
          <a:p>
            <a:pPr algn="just"/>
            <a:r>
              <a:rPr lang="en-US" sz="2400" dirty="0" smtClean="0">
                <a:latin typeface="Baskerville Old Face" panose="02020602080505020303" pitchFamily="18" charset="0"/>
              </a:rPr>
              <a:t>ERP systems automate and integrate various business processes, reducing manual effort and improving efficiency</a:t>
            </a:r>
            <a:r>
              <a:rPr lang="en-US" dirty="0" smtClean="0"/>
              <a:t>.</a:t>
            </a:r>
          </a:p>
          <a:p>
            <a:pPr algn="just"/>
            <a:r>
              <a:rPr lang="en-US" sz="2400" dirty="0" smtClean="0">
                <a:latin typeface="Baskerville Old Face" panose="02020602080505020303" pitchFamily="18" charset="0"/>
              </a:rPr>
              <a:t>Data from different departments and functions are stored in a centralized database, ensuring data consistency and accuracy</a:t>
            </a:r>
          </a:p>
          <a:p>
            <a:pPr algn="just"/>
            <a:r>
              <a:rPr lang="en-US" sz="2400" dirty="0" smtClean="0">
                <a:latin typeface="Baskerville Old Face" panose="02020602080505020303" pitchFamily="18" charset="0"/>
              </a:rPr>
              <a:t>Real-time data and analytics provide insights into business performance, enabling informed decision-making.</a:t>
            </a:r>
          </a:p>
          <a:p>
            <a:pPr algn="just"/>
            <a:r>
              <a:rPr lang="en-US" sz="2400" dirty="0" smtClean="0">
                <a:latin typeface="Baskerville Old Face" panose="02020602080505020303" pitchFamily="18" charset="0"/>
              </a:rPr>
              <a:t>ERP systems standardize and optimize business processes, eliminating redundancies and improving overall productivity.</a:t>
            </a: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787484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u="sng" dirty="0">
                <a:effectLst>
                  <a:outerShdw blurRad="38100" dist="38100" dir="2700000" algn="tl">
                    <a:srgbClr val="000000">
                      <a:alpha val="43137"/>
                    </a:srgbClr>
                  </a:outerShdw>
                </a:effectLst>
                <a:latin typeface="+mn-lt"/>
              </a:rPr>
              <a:t>Key Features of ERP</a:t>
            </a:r>
            <a:br>
              <a:rPr lang="en-IN" b="1" u="sng" dirty="0">
                <a:effectLst>
                  <a:outerShdw blurRad="38100" dist="38100" dir="2700000" algn="tl">
                    <a:srgbClr val="000000">
                      <a:alpha val="43137"/>
                    </a:srgbClr>
                  </a:outerShdw>
                </a:effectLst>
                <a:latin typeface="+mn-lt"/>
              </a:rPr>
            </a:br>
            <a:endParaRPr lang="en-IN" b="1" u="sng"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normAutofit/>
          </a:bodyPr>
          <a:lstStyle/>
          <a:p>
            <a:r>
              <a:rPr lang="en-IN" sz="2400" dirty="0" smtClean="0">
                <a:latin typeface="Baskerville Old Face" panose="02020602080505020303" pitchFamily="18" charset="0"/>
              </a:rPr>
              <a:t>Integrated system</a:t>
            </a:r>
          </a:p>
          <a:p>
            <a:r>
              <a:rPr lang="en-US" sz="2400" dirty="0" smtClean="0">
                <a:latin typeface="Baskerville Old Face" panose="02020602080505020303" pitchFamily="18" charset="0"/>
              </a:rPr>
              <a:t>Centralized database</a:t>
            </a:r>
          </a:p>
          <a:p>
            <a:r>
              <a:rPr lang="en-US" sz="2400" dirty="0" smtClean="0">
                <a:latin typeface="Baskerville Old Face" panose="02020602080505020303" pitchFamily="18" charset="0"/>
              </a:rPr>
              <a:t>Automation</a:t>
            </a:r>
          </a:p>
          <a:p>
            <a:r>
              <a:rPr lang="en-US" sz="2400" dirty="0" smtClean="0">
                <a:latin typeface="Baskerville Old Face" panose="02020602080505020303" pitchFamily="18" charset="0"/>
              </a:rPr>
              <a:t>Real-time reporting</a:t>
            </a:r>
          </a:p>
          <a:p>
            <a:r>
              <a:rPr lang="en-US" sz="2400" dirty="0" smtClean="0">
                <a:latin typeface="Baskerville Old Face" panose="02020602080505020303" pitchFamily="18" charset="0"/>
              </a:rPr>
              <a:t>Scalability</a:t>
            </a:r>
          </a:p>
          <a:p>
            <a:r>
              <a:rPr lang="en-US" sz="2400" dirty="0" smtClean="0">
                <a:latin typeface="Baskerville Old Face" panose="02020602080505020303" pitchFamily="18" charset="0"/>
              </a:rPr>
              <a:t>Customization</a:t>
            </a:r>
          </a:p>
          <a:p>
            <a:pPr marL="0" indent="0">
              <a:buNone/>
            </a:pP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311933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u="sng" dirty="0" smtClean="0">
                <a:effectLst>
                  <a:outerShdw blurRad="38100" dist="38100" dir="2700000" algn="tl">
                    <a:srgbClr val="000000">
                      <a:alpha val="43137"/>
                    </a:srgbClr>
                  </a:outerShdw>
                </a:effectLst>
                <a:latin typeface="+mn-lt"/>
              </a:rPr>
              <a:t>Integration with Business Processes</a:t>
            </a:r>
            <a:br>
              <a:rPr lang="en-IN" b="1" u="sng" dirty="0" smtClean="0">
                <a:effectLst>
                  <a:outerShdw blurRad="38100" dist="38100" dir="2700000" algn="tl">
                    <a:srgbClr val="000000">
                      <a:alpha val="43137"/>
                    </a:srgbClr>
                  </a:outerShdw>
                </a:effectLst>
                <a:latin typeface="+mn-lt"/>
              </a:rPr>
            </a:br>
            <a:endParaRPr lang="en-IN" b="1" u="sng"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pPr algn="just"/>
            <a:r>
              <a:rPr lang="en-US" sz="2400" dirty="0" smtClean="0">
                <a:effectLst/>
                <a:latin typeface="Baskerville Old Face" panose="02020602080505020303" pitchFamily="18" charset="0"/>
              </a:rPr>
              <a:t>Streamlined Operations </a:t>
            </a:r>
            <a:endParaRPr lang="en-US" sz="2400" dirty="0" smtClean="0">
              <a:latin typeface="Baskerville Old Face" panose="02020602080505020303" pitchFamily="18" charset="0"/>
            </a:endParaRPr>
          </a:p>
          <a:p>
            <a:pPr algn="just"/>
            <a:r>
              <a:rPr lang="en-US" sz="2400" dirty="0" smtClean="0">
                <a:effectLst/>
                <a:latin typeface="Baskerville Old Face" panose="02020602080505020303" pitchFamily="18" charset="0"/>
              </a:rPr>
              <a:t>Finance and Accounting</a:t>
            </a:r>
            <a:endParaRPr lang="en-US" sz="2400" dirty="0" smtClean="0">
              <a:latin typeface="Baskerville Old Face" panose="02020602080505020303" pitchFamily="18" charset="0"/>
            </a:endParaRPr>
          </a:p>
          <a:p>
            <a:pPr algn="just"/>
            <a:r>
              <a:rPr lang="en-US" sz="2400" dirty="0" smtClean="0">
                <a:effectLst/>
                <a:latin typeface="Baskerville Old Face" panose="02020602080505020303" pitchFamily="18" charset="0"/>
              </a:rPr>
              <a:t>Supply Chain Management</a:t>
            </a:r>
            <a:endParaRPr lang="en-US" sz="2400" dirty="0" smtClean="0">
              <a:latin typeface="Baskerville Old Face" panose="02020602080505020303" pitchFamily="18" charset="0"/>
            </a:endParaRPr>
          </a:p>
          <a:p>
            <a:pPr algn="just"/>
            <a:r>
              <a:rPr lang="en-US" sz="2400" dirty="0" smtClean="0">
                <a:effectLst/>
                <a:latin typeface="Baskerville Old Face" panose="02020602080505020303" pitchFamily="18" charset="0"/>
              </a:rPr>
              <a:t>Human Resources</a:t>
            </a:r>
            <a:endParaRPr lang="en-US" sz="2400" dirty="0" smtClean="0">
              <a:latin typeface="Baskerville Old Face" panose="02020602080505020303" pitchFamily="18" charset="0"/>
            </a:endParaRPr>
          </a:p>
          <a:p>
            <a:pPr algn="just"/>
            <a:r>
              <a:rPr lang="en-US" sz="2400" dirty="0" smtClean="0">
                <a:effectLst/>
                <a:latin typeface="Baskerville Old Face" panose="02020602080505020303" pitchFamily="18" charset="0"/>
              </a:rPr>
              <a:t>Customer Relationship Management</a:t>
            </a:r>
            <a:endParaRPr lang="en-US" sz="2400" dirty="0" smtClean="0">
              <a:latin typeface="Baskerville Old Face" panose="02020602080505020303" pitchFamily="18" charset="0"/>
            </a:endParaRPr>
          </a:p>
          <a:p>
            <a:pPr algn="just"/>
            <a:r>
              <a:rPr lang="en-US" sz="2400" dirty="0" smtClean="0">
                <a:effectLst/>
                <a:latin typeface="Baskerville Old Face" panose="02020602080505020303" pitchFamily="18" charset="0"/>
              </a:rPr>
              <a:t>Manufacturing</a:t>
            </a:r>
            <a:endParaRPr lang="en-US" sz="2400" dirty="0" smtClean="0">
              <a:latin typeface="Baskerville Old Face" panose="02020602080505020303" pitchFamily="18" charset="0"/>
            </a:endParaRPr>
          </a:p>
          <a:p>
            <a:endParaRPr lang="en-IN" dirty="0"/>
          </a:p>
        </p:txBody>
      </p:sp>
    </p:spTree>
    <p:extLst>
      <p:ext uri="{BB962C8B-B14F-4D97-AF65-F5344CB8AC3E}">
        <p14:creationId xmlns:p14="http://schemas.microsoft.com/office/powerpoint/2010/main" val="220242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u="sng" dirty="0">
                <a:effectLst>
                  <a:outerShdw blurRad="38100" dist="38100" dir="2700000" algn="tl">
                    <a:srgbClr val="000000">
                      <a:alpha val="43137"/>
                    </a:srgbClr>
                  </a:outerShdw>
                </a:effectLst>
                <a:latin typeface="+mn-lt"/>
              </a:rPr>
              <a:t>Improving Efficiency and Productivity </a:t>
            </a:r>
            <a:br>
              <a:rPr lang="en-IN" b="1" u="sng" dirty="0">
                <a:effectLst>
                  <a:outerShdw blurRad="38100" dist="38100" dir="2700000" algn="tl">
                    <a:srgbClr val="000000">
                      <a:alpha val="43137"/>
                    </a:srgbClr>
                  </a:outerShdw>
                </a:effectLst>
                <a:latin typeface="+mn-lt"/>
              </a:rPr>
            </a:br>
            <a:endParaRPr lang="en-IN" b="1" u="sng"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normAutofit/>
          </a:bodyPr>
          <a:lstStyle/>
          <a:p>
            <a:pPr algn="just"/>
            <a:r>
              <a:rPr lang="en-IN" sz="2400" dirty="0" smtClean="0">
                <a:latin typeface="Baskerville Old Face" panose="02020602080505020303" pitchFamily="18" charset="0"/>
              </a:rPr>
              <a:t>Streamlining Business Operations-</a:t>
            </a:r>
          </a:p>
          <a:p>
            <a:pPr marL="0" indent="0" algn="just">
              <a:buNone/>
            </a:pPr>
            <a:r>
              <a:rPr lang="en-US" sz="2400" dirty="0" smtClean="0">
                <a:latin typeface="Baskerville Old Face" panose="02020602080505020303" pitchFamily="18" charset="0"/>
              </a:rPr>
              <a:t>Implementing an ERP system can streamline business operations by centralizing data, automating processes, and improving communication and collaboration among departments.</a:t>
            </a:r>
          </a:p>
          <a:p>
            <a:pPr marL="0" indent="0" algn="just">
              <a:buNone/>
            </a:pPr>
            <a:endParaRPr lang="en-US" sz="2400" dirty="0" smtClean="0">
              <a:latin typeface="Baskerville Old Face" panose="02020602080505020303" pitchFamily="18" charset="0"/>
            </a:endParaRPr>
          </a:p>
          <a:p>
            <a:pPr algn="just"/>
            <a:r>
              <a:rPr lang="en-IN" sz="2400" dirty="0" smtClean="0">
                <a:latin typeface="Baskerville Old Face" panose="02020602080505020303" pitchFamily="18" charset="0"/>
              </a:rPr>
              <a:t>Increasing Efficiency-</a:t>
            </a:r>
          </a:p>
          <a:p>
            <a:pPr marL="0" indent="0" algn="just">
              <a:buNone/>
            </a:pPr>
            <a:r>
              <a:rPr lang="en-US" sz="2400" dirty="0" smtClean="0">
                <a:latin typeface="Baskerville Old Face" panose="02020602080505020303" pitchFamily="18" charset="0"/>
              </a:rPr>
              <a:t>ERP systems provide real-time insights and analytics, enabling businesses to make data-driven decisions and optimize processes for increased efficiency.</a:t>
            </a:r>
          </a:p>
          <a:p>
            <a:pPr marL="0" indent="0" algn="just">
              <a:buNone/>
            </a:pP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144708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u="sng" dirty="0" smtClean="0">
                <a:effectLst>
                  <a:outerShdw blurRad="38100" dist="38100" dir="2700000" algn="tl">
                    <a:srgbClr val="000000">
                      <a:alpha val="43137"/>
                    </a:srgbClr>
                  </a:outerShdw>
                </a:effectLst>
                <a:latin typeface="+mn-lt"/>
              </a:rPr>
              <a:t>Enhancing Decision Making</a:t>
            </a:r>
            <a:br>
              <a:rPr lang="en-IN" b="1" u="sng" dirty="0" smtClean="0">
                <a:effectLst>
                  <a:outerShdw blurRad="38100" dist="38100" dir="2700000" algn="tl">
                    <a:srgbClr val="000000">
                      <a:alpha val="43137"/>
                    </a:srgbClr>
                  </a:outerShdw>
                </a:effectLst>
                <a:latin typeface="+mn-lt"/>
              </a:rPr>
            </a:br>
            <a:endParaRPr lang="en-IN" b="1" u="sng"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normAutofit/>
          </a:bodyPr>
          <a:lstStyle/>
          <a:p>
            <a:r>
              <a:rPr lang="en-US" sz="2400" dirty="0" smtClean="0">
                <a:effectLst/>
                <a:latin typeface="Baskerville Old Face" panose="02020602080505020303" pitchFamily="18" charset="0"/>
              </a:rPr>
              <a:t>ERP systems provide real-time access to accurate and up-to-date data, enabling informed decision making.</a:t>
            </a:r>
          </a:p>
          <a:p>
            <a:r>
              <a:rPr lang="en-US" sz="2400" dirty="0" smtClean="0">
                <a:effectLst/>
                <a:latin typeface="Baskerville Old Face" panose="02020602080505020303" pitchFamily="18" charset="0"/>
              </a:rPr>
              <a:t>Data from various departments and functions are integrated into a single system, eliminating the need for manual data consolidation.</a:t>
            </a:r>
          </a:p>
          <a:p>
            <a:r>
              <a:rPr lang="en-US" sz="2400" dirty="0" smtClean="0">
                <a:effectLst/>
                <a:latin typeface="Baskerville Old Face" panose="02020602080505020303" pitchFamily="18" charset="0"/>
              </a:rPr>
              <a:t>Customizable dashboards and reports allow for easy analysis and visualization of data.</a:t>
            </a:r>
          </a:p>
          <a:p>
            <a:r>
              <a:rPr lang="en-US" sz="2400" dirty="0" smtClean="0">
                <a:effectLst/>
                <a:latin typeface="Baskerville Old Face" panose="02020602080505020303" pitchFamily="18" charset="0"/>
              </a:rPr>
              <a:t>ERP systems provide predictive analytics and forecasting capabilities, aiding in strategic decision making.</a:t>
            </a:r>
          </a:p>
          <a:p>
            <a:endParaRPr lang="en-IN" sz="2400" dirty="0">
              <a:latin typeface="Baskerville Old Face" panose="02020602080505020303" pitchFamily="18" charset="0"/>
            </a:endParaRPr>
          </a:p>
        </p:txBody>
      </p:sp>
    </p:spTree>
    <p:extLst>
      <p:ext uri="{BB962C8B-B14F-4D97-AF65-F5344CB8AC3E}">
        <p14:creationId xmlns:p14="http://schemas.microsoft.com/office/powerpoint/2010/main" val="1224924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44</TotalTime>
  <Words>551</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Black</vt:lpstr>
      <vt:lpstr>Bahnschrift Light</vt:lpstr>
      <vt:lpstr>Baskerville Old Face</vt:lpstr>
      <vt:lpstr>Calisto MT</vt:lpstr>
      <vt:lpstr>Trebuchet MS</vt:lpstr>
      <vt:lpstr>Wingdings 2</vt:lpstr>
      <vt:lpstr>Slate</vt:lpstr>
      <vt:lpstr>PowerPoint Presentation</vt:lpstr>
      <vt:lpstr>Contents:- </vt:lpstr>
      <vt:lpstr>Acknowledgement </vt:lpstr>
      <vt:lpstr>Introduction To ERP </vt:lpstr>
      <vt:lpstr>Benefits of ERP </vt:lpstr>
      <vt:lpstr>Key Features of ERP </vt:lpstr>
      <vt:lpstr>Integration with Business Processes </vt:lpstr>
      <vt:lpstr>Improving Efficiency and Productivity  </vt:lpstr>
      <vt:lpstr>Enhancing Decision Making </vt:lpstr>
      <vt:lpstr>Conclusion </vt:lpstr>
      <vt:lpstr>Reference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dc:creator>
  <cp:lastModifiedBy>Anup</cp:lastModifiedBy>
  <cp:revision>5</cp:revision>
  <dcterms:created xsi:type="dcterms:W3CDTF">2024-01-30T15:07:04Z</dcterms:created>
  <dcterms:modified xsi:type="dcterms:W3CDTF">2024-01-30T15:51:12Z</dcterms:modified>
</cp:coreProperties>
</file>