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66" r:id="rId2"/>
    <p:sldId id="283" r:id="rId3"/>
    <p:sldId id="298" r:id="rId4"/>
    <p:sldId id="268" r:id="rId5"/>
    <p:sldId id="293" r:id="rId6"/>
    <p:sldId id="295" r:id="rId7"/>
    <p:sldId id="296" r:id="rId8"/>
    <p:sldId id="280" r:id="rId9"/>
    <p:sldId id="281" r:id="rId10"/>
    <p:sldId id="282" r:id="rId11"/>
    <p:sldId id="258" r:id="rId12"/>
    <p:sldId id="288" r:id="rId13"/>
    <p:sldId id="289" r:id="rId14"/>
    <p:sldId id="259" r:id="rId15"/>
    <p:sldId id="260" r:id="rId16"/>
    <p:sldId id="277" r:id="rId17"/>
    <p:sldId id="261" r:id="rId18"/>
    <p:sldId id="264" r:id="rId19"/>
    <p:sldId id="290" r:id="rId20"/>
    <p:sldId id="292" r:id="rId21"/>
    <p:sldId id="291" r:id="rId22"/>
    <p:sldId id="265" r:id="rId23"/>
    <p:sldId id="270" r:id="rId24"/>
    <p:sldId id="271" r:id="rId25"/>
    <p:sldId id="272" r:id="rId26"/>
    <p:sldId id="273" r:id="rId27"/>
    <p:sldId id="274" r:id="rId28"/>
    <p:sldId id="275" r:id="rId29"/>
    <p:sldId id="276" r:id="rId30"/>
    <p:sldId id="278" r:id="rId31"/>
    <p:sldId id="279" r:id="rId32"/>
    <p:sldId id="297" r:id="rId33"/>
    <p:sldId id="299" r:id="rId34"/>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4598" autoAdjust="0"/>
  </p:normalViewPr>
  <p:slideViewPr>
    <p:cSldViewPr snapToGrid="0">
      <p:cViewPr varScale="1">
        <p:scale>
          <a:sx n="47" d="100"/>
          <a:sy n="47" d="100"/>
        </p:scale>
        <p:origin x="14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0156F5-CBE9-4133-A249-EA7108BB70A8}" type="datetimeFigureOut">
              <a:rPr lang="id-ID" smtClean="0"/>
              <a:t>08/11/2022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B7326AF-817F-484D-8C09-E505339BF835}" type="slidenum">
              <a:rPr lang="id-ID" smtClean="0"/>
              <a:t>‹#›</a:t>
            </a:fld>
            <a:endParaRPr lang="id-ID"/>
          </a:p>
        </p:txBody>
      </p:sp>
    </p:spTree>
    <p:extLst>
      <p:ext uri="{BB962C8B-B14F-4D97-AF65-F5344CB8AC3E}">
        <p14:creationId xmlns:p14="http://schemas.microsoft.com/office/powerpoint/2010/main" val="4170419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0156F5-CBE9-4133-A249-EA7108BB70A8}" type="datetimeFigureOut">
              <a:rPr lang="id-ID" smtClean="0"/>
              <a:t>08/11/2022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B7326AF-817F-484D-8C09-E505339BF835}" type="slidenum">
              <a:rPr lang="id-ID" smtClean="0"/>
              <a:t>‹#›</a:t>
            </a:fld>
            <a:endParaRPr lang="id-ID"/>
          </a:p>
        </p:txBody>
      </p:sp>
    </p:spTree>
    <p:extLst>
      <p:ext uri="{BB962C8B-B14F-4D97-AF65-F5344CB8AC3E}">
        <p14:creationId xmlns:p14="http://schemas.microsoft.com/office/powerpoint/2010/main" val="275529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0156F5-CBE9-4133-A249-EA7108BB70A8}" type="datetimeFigureOut">
              <a:rPr lang="id-ID" smtClean="0"/>
              <a:t>08/11/2022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B7326AF-817F-484D-8C09-E505339BF835}" type="slidenum">
              <a:rPr lang="id-ID" smtClean="0"/>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8275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0156F5-CBE9-4133-A249-EA7108BB70A8}" type="datetimeFigureOut">
              <a:rPr lang="id-ID" smtClean="0"/>
              <a:t>08/11/2022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B7326AF-817F-484D-8C09-E505339BF835}" type="slidenum">
              <a:rPr lang="id-ID" smtClean="0"/>
              <a:t>‹#›</a:t>
            </a:fld>
            <a:endParaRPr lang="id-ID"/>
          </a:p>
        </p:txBody>
      </p:sp>
    </p:spTree>
    <p:extLst>
      <p:ext uri="{BB962C8B-B14F-4D97-AF65-F5344CB8AC3E}">
        <p14:creationId xmlns:p14="http://schemas.microsoft.com/office/powerpoint/2010/main" val="2434239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0156F5-CBE9-4133-A249-EA7108BB70A8}" type="datetimeFigureOut">
              <a:rPr lang="id-ID" smtClean="0"/>
              <a:t>08/11/2022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B7326AF-817F-484D-8C09-E505339BF835}" type="slidenum">
              <a:rPr lang="id-ID" smtClean="0"/>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94444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0156F5-CBE9-4133-A249-EA7108BB70A8}" type="datetimeFigureOut">
              <a:rPr lang="id-ID" smtClean="0"/>
              <a:t>08/11/2022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B7326AF-817F-484D-8C09-E505339BF835}" type="slidenum">
              <a:rPr lang="id-ID" smtClean="0"/>
              <a:t>‹#›</a:t>
            </a:fld>
            <a:endParaRPr lang="id-ID"/>
          </a:p>
        </p:txBody>
      </p:sp>
    </p:spTree>
    <p:extLst>
      <p:ext uri="{BB962C8B-B14F-4D97-AF65-F5344CB8AC3E}">
        <p14:creationId xmlns:p14="http://schemas.microsoft.com/office/powerpoint/2010/main" val="2664461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0156F5-CBE9-4133-A249-EA7108BB70A8}" type="datetimeFigureOut">
              <a:rPr lang="id-ID" smtClean="0"/>
              <a:t>08/11/2022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B7326AF-817F-484D-8C09-E505339BF835}" type="slidenum">
              <a:rPr lang="id-ID" smtClean="0"/>
              <a:t>‹#›</a:t>
            </a:fld>
            <a:endParaRPr lang="id-ID"/>
          </a:p>
        </p:txBody>
      </p:sp>
    </p:spTree>
    <p:extLst>
      <p:ext uri="{BB962C8B-B14F-4D97-AF65-F5344CB8AC3E}">
        <p14:creationId xmlns:p14="http://schemas.microsoft.com/office/powerpoint/2010/main" val="2253155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0156F5-CBE9-4133-A249-EA7108BB70A8}" type="datetimeFigureOut">
              <a:rPr lang="id-ID" smtClean="0"/>
              <a:t>08/11/2022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B7326AF-817F-484D-8C09-E505339BF835}" type="slidenum">
              <a:rPr lang="id-ID" smtClean="0"/>
              <a:t>‹#›</a:t>
            </a:fld>
            <a:endParaRPr lang="id-ID"/>
          </a:p>
        </p:txBody>
      </p:sp>
    </p:spTree>
    <p:extLst>
      <p:ext uri="{BB962C8B-B14F-4D97-AF65-F5344CB8AC3E}">
        <p14:creationId xmlns:p14="http://schemas.microsoft.com/office/powerpoint/2010/main" val="341109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0156F5-CBE9-4133-A249-EA7108BB70A8}" type="datetimeFigureOut">
              <a:rPr lang="id-ID" smtClean="0"/>
              <a:t>08/11/2022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B7326AF-817F-484D-8C09-E505339BF835}" type="slidenum">
              <a:rPr lang="id-ID" smtClean="0"/>
              <a:t>‹#›</a:t>
            </a:fld>
            <a:endParaRPr lang="id-ID"/>
          </a:p>
        </p:txBody>
      </p:sp>
    </p:spTree>
    <p:extLst>
      <p:ext uri="{BB962C8B-B14F-4D97-AF65-F5344CB8AC3E}">
        <p14:creationId xmlns:p14="http://schemas.microsoft.com/office/powerpoint/2010/main" val="3742348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0156F5-CBE9-4133-A249-EA7108BB70A8}" type="datetimeFigureOut">
              <a:rPr lang="id-ID" smtClean="0"/>
              <a:t>08/11/2022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B7326AF-817F-484D-8C09-E505339BF835}" type="slidenum">
              <a:rPr lang="id-ID" smtClean="0"/>
              <a:t>‹#›</a:t>
            </a:fld>
            <a:endParaRPr lang="id-ID"/>
          </a:p>
        </p:txBody>
      </p:sp>
    </p:spTree>
    <p:extLst>
      <p:ext uri="{BB962C8B-B14F-4D97-AF65-F5344CB8AC3E}">
        <p14:creationId xmlns:p14="http://schemas.microsoft.com/office/powerpoint/2010/main" val="2624149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0156F5-CBE9-4133-A249-EA7108BB70A8}" type="datetimeFigureOut">
              <a:rPr lang="id-ID" smtClean="0"/>
              <a:t>08/11/2022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B7326AF-817F-484D-8C09-E505339BF835}" type="slidenum">
              <a:rPr lang="id-ID" smtClean="0"/>
              <a:t>‹#›</a:t>
            </a:fld>
            <a:endParaRPr lang="id-ID"/>
          </a:p>
        </p:txBody>
      </p:sp>
    </p:spTree>
    <p:extLst>
      <p:ext uri="{BB962C8B-B14F-4D97-AF65-F5344CB8AC3E}">
        <p14:creationId xmlns:p14="http://schemas.microsoft.com/office/powerpoint/2010/main" val="1596469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0156F5-CBE9-4133-A249-EA7108BB70A8}" type="datetimeFigureOut">
              <a:rPr lang="id-ID" smtClean="0"/>
              <a:t>08/11/2022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B7326AF-817F-484D-8C09-E505339BF835}" type="slidenum">
              <a:rPr lang="id-ID" smtClean="0"/>
              <a:t>‹#›</a:t>
            </a:fld>
            <a:endParaRPr lang="id-ID"/>
          </a:p>
        </p:txBody>
      </p:sp>
    </p:spTree>
    <p:extLst>
      <p:ext uri="{BB962C8B-B14F-4D97-AF65-F5344CB8AC3E}">
        <p14:creationId xmlns:p14="http://schemas.microsoft.com/office/powerpoint/2010/main" val="859737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0156F5-CBE9-4133-A249-EA7108BB70A8}" type="datetimeFigureOut">
              <a:rPr lang="id-ID" smtClean="0"/>
              <a:t>08/11/2022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B7326AF-817F-484D-8C09-E505339BF835}" type="slidenum">
              <a:rPr lang="id-ID" smtClean="0"/>
              <a:t>‹#›</a:t>
            </a:fld>
            <a:endParaRPr lang="id-ID"/>
          </a:p>
        </p:txBody>
      </p:sp>
    </p:spTree>
    <p:extLst>
      <p:ext uri="{BB962C8B-B14F-4D97-AF65-F5344CB8AC3E}">
        <p14:creationId xmlns:p14="http://schemas.microsoft.com/office/powerpoint/2010/main" val="1077024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0156F5-CBE9-4133-A249-EA7108BB70A8}" type="datetimeFigureOut">
              <a:rPr lang="id-ID" smtClean="0"/>
              <a:t>08/11/2022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B7326AF-817F-484D-8C09-E505339BF835}" type="slidenum">
              <a:rPr lang="id-ID" smtClean="0"/>
              <a:t>‹#›</a:t>
            </a:fld>
            <a:endParaRPr lang="id-ID"/>
          </a:p>
        </p:txBody>
      </p:sp>
    </p:spTree>
    <p:extLst>
      <p:ext uri="{BB962C8B-B14F-4D97-AF65-F5344CB8AC3E}">
        <p14:creationId xmlns:p14="http://schemas.microsoft.com/office/powerpoint/2010/main" val="1925070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0156F5-CBE9-4133-A249-EA7108BB70A8}" type="datetimeFigureOut">
              <a:rPr lang="id-ID" smtClean="0"/>
              <a:t>08/11/2022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B7326AF-817F-484D-8C09-E505339BF835}" type="slidenum">
              <a:rPr lang="id-ID" smtClean="0"/>
              <a:t>‹#›</a:t>
            </a:fld>
            <a:endParaRPr lang="id-ID"/>
          </a:p>
        </p:txBody>
      </p:sp>
    </p:spTree>
    <p:extLst>
      <p:ext uri="{BB962C8B-B14F-4D97-AF65-F5344CB8AC3E}">
        <p14:creationId xmlns:p14="http://schemas.microsoft.com/office/powerpoint/2010/main" val="1276358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0156F5-CBE9-4133-A249-EA7108BB70A8}" type="datetimeFigureOut">
              <a:rPr lang="id-ID" smtClean="0"/>
              <a:t>08/11/2022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B7326AF-817F-484D-8C09-E505339BF835}" type="slidenum">
              <a:rPr lang="id-ID" smtClean="0"/>
              <a:t>‹#›</a:t>
            </a:fld>
            <a:endParaRPr lang="id-ID"/>
          </a:p>
        </p:txBody>
      </p:sp>
    </p:spTree>
    <p:extLst>
      <p:ext uri="{BB962C8B-B14F-4D97-AF65-F5344CB8AC3E}">
        <p14:creationId xmlns:p14="http://schemas.microsoft.com/office/powerpoint/2010/main" val="4088606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40156F5-CBE9-4133-A249-EA7108BB70A8}" type="datetimeFigureOut">
              <a:rPr lang="id-ID" smtClean="0"/>
              <a:t>08/11/2022</a:t>
            </a:fld>
            <a:endParaRPr lang="id-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8B7326AF-817F-484D-8C09-E505339BF835}" type="slidenum">
              <a:rPr lang="id-ID" smtClean="0"/>
              <a:t>‹#›</a:t>
            </a:fld>
            <a:endParaRPr lang="id-ID"/>
          </a:p>
        </p:txBody>
      </p:sp>
    </p:spTree>
    <p:extLst>
      <p:ext uri="{BB962C8B-B14F-4D97-AF65-F5344CB8AC3E}">
        <p14:creationId xmlns:p14="http://schemas.microsoft.com/office/powerpoint/2010/main" val="4064352388"/>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31762" y="457200"/>
            <a:ext cx="9537539" cy="5949387"/>
          </a:xfrm>
          <a:prstGeom prst="rect">
            <a:avLst/>
          </a:prstGeom>
        </p:spPr>
      </p:pic>
      <p:pic>
        <p:nvPicPr>
          <p:cNvPr id="5" name="Picture 4"/>
          <p:cNvPicPr>
            <a:picLocks noChangeAspect="1"/>
          </p:cNvPicPr>
          <p:nvPr/>
        </p:nvPicPr>
        <p:blipFill>
          <a:blip r:embed="rId3"/>
          <a:stretch>
            <a:fillRect/>
          </a:stretch>
        </p:blipFill>
        <p:spPr>
          <a:xfrm>
            <a:off x="1352273" y="1323115"/>
            <a:ext cx="6605322" cy="498390"/>
          </a:xfrm>
          <a:prstGeom prst="rect">
            <a:avLst/>
          </a:prstGeom>
        </p:spPr>
      </p:pic>
      <p:pic>
        <p:nvPicPr>
          <p:cNvPr id="7" name="Picture 6"/>
          <p:cNvPicPr>
            <a:picLocks noChangeAspect="1"/>
          </p:cNvPicPr>
          <p:nvPr/>
        </p:nvPicPr>
        <p:blipFill>
          <a:blip r:embed="rId4"/>
          <a:stretch>
            <a:fillRect/>
          </a:stretch>
        </p:blipFill>
        <p:spPr>
          <a:xfrm>
            <a:off x="3123191" y="5102252"/>
            <a:ext cx="5945617" cy="438400"/>
          </a:xfrm>
          <a:prstGeom prst="rect">
            <a:avLst/>
          </a:prstGeom>
        </p:spPr>
      </p:pic>
      <p:pic>
        <p:nvPicPr>
          <p:cNvPr id="6" name="Picture 5"/>
          <p:cNvPicPr>
            <a:picLocks noChangeAspect="1"/>
          </p:cNvPicPr>
          <p:nvPr/>
        </p:nvPicPr>
        <p:blipFill>
          <a:blip r:embed="rId5"/>
          <a:stretch>
            <a:fillRect/>
          </a:stretch>
        </p:blipFill>
        <p:spPr>
          <a:xfrm>
            <a:off x="2662391" y="4170077"/>
            <a:ext cx="5945617" cy="605845"/>
          </a:xfrm>
          <a:prstGeom prst="rect">
            <a:avLst/>
          </a:prstGeom>
        </p:spPr>
      </p:pic>
    </p:spTree>
    <p:extLst>
      <p:ext uri="{BB962C8B-B14F-4D97-AF65-F5344CB8AC3E}">
        <p14:creationId xmlns:p14="http://schemas.microsoft.com/office/powerpoint/2010/main" val="3516491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Membutuhkan siraman rohani</a:t>
            </a:r>
          </a:p>
        </p:txBody>
      </p:sp>
      <p:pic>
        <p:nvPicPr>
          <p:cNvPr id="4" name="Picture 3"/>
          <p:cNvPicPr>
            <a:picLocks noChangeAspect="1"/>
          </p:cNvPicPr>
          <p:nvPr/>
        </p:nvPicPr>
        <p:blipFill>
          <a:blip r:embed="rId2"/>
          <a:stretch>
            <a:fillRect/>
          </a:stretch>
        </p:blipFill>
        <p:spPr>
          <a:xfrm>
            <a:off x="870374" y="1503680"/>
            <a:ext cx="6847416" cy="4023360"/>
          </a:xfrm>
          <a:prstGeom prst="rect">
            <a:avLst/>
          </a:prstGeom>
        </p:spPr>
      </p:pic>
    </p:spTree>
    <p:extLst>
      <p:ext uri="{BB962C8B-B14F-4D97-AF65-F5344CB8AC3E}">
        <p14:creationId xmlns:p14="http://schemas.microsoft.com/office/powerpoint/2010/main" val="478118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7148"/>
          </a:xfrm>
        </p:spPr>
        <p:txBody>
          <a:bodyPr>
            <a:normAutofit fontScale="90000"/>
          </a:bodyPr>
          <a:lstStyle/>
          <a:p>
            <a:r>
              <a:rPr lang="id-ID" dirty="0">
                <a:solidFill>
                  <a:srgbClr val="00B050"/>
                </a:solidFill>
              </a:rPr>
              <a:t>1. Pengertian Agama</a:t>
            </a:r>
          </a:p>
        </p:txBody>
      </p:sp>
      <p:sp>
        <p:nvSpPr>
          <p:cNvPr id="3" name="Content Placeholder 2"/>
          <p:cNvSpPr>
            <a:spLocks noGrp="1"/>
          </p:cNvSpPr>
          <p:nvPr>
            <p:ph idx="1"/>
          </p:nvPr>
        </p:nvSpPr>
        <p:spPr>
          <a:xfrm>
            <a:off x="838200" y="1107440"/>
            <a:ext cx="7909560" cy="3952240"/>
          </a:xfrm>
        </p:spPr>
        <p:txBody>
          <a:bodyPr>
            <a:normAutofit/>
          </a:bodyPr>
          <a:lstStyle/>
          <a:p>
            <a:pPr marL="0" lvl="0" indent="0">
              <a:buNone/>
            </a:pPr>
            <a:r>
              <a:rPr lang="id-ID" dirty="0"/>
              <a:t>Beberapa alasan sulitnya mengartikan kata agama, sebagaimana yang ditulis oleh A. Mukti Ali dalam buku Universalitas dan Pembangunan yang dikutip oleh Abuddin Nata bahwa:</a:t>
            </a:r>
          </a:p>
          <a:p>
            <a:r>
              <a:rPr lang="id-ID" dirty="0"/>
              <a:t>Pertama, pengalaman agama adalah soal batin, subjektif dan sangat individualis sifatnya. </a:t>
            </a:r>
          </a:p>
          <a:p>
            <a:r>
              <a:rPr lang="id-ID" dirty="0"/>
              <a:t>Kedua, orang begitu bersemangat dan emosional dalam membicarakan agama, karena itu setiap pembahasan tentang arti agama selalu ada emosi yang melekat erat sehingga kata agama sulit untuk didefinisikan. </a:t>
            </a:r>
          </a:p>
          <a:p>
            <a:r>
              <a:rPr lang="id-ID" dirty="0"/>
              <a:t>Ketiga, konsepsi tentang agama dipengaruhi oleh tujuan dari orang yang memberikan definisi tersebut. (Nata : 2011 : 8)   </a:t>
            </a:r>
          </a:p>
        </p:txBody>
      </p:sp>
    </p:spTree>
    <p:extLst>
      <p:ext uri="{BB962C8B-B14F-4D97-AF65-F5344CB8AC3E}">
        <p14:creationId xmlns:p14="http://schemas.microsoft.com/office/powerpoint/2010/main" val="2255689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AGAMA SECARA ETIMOLOGIS</a:t>
            </a:r>
          </a:p>
        </p:txBody>
      </p:sp>
      <p:sp>
        <p:nvSpPr>
          <p:cNvPr id="3" name="Content Placeholder 2"/>
          <p:cNvSpPr>
            <a:spLocks noGrp="1"/>
          </p:cNvSpPr>
          <p:nvPr>
            <p:ph idx="1"/>
          </p:nvPr>
        </p:nvSpPr>
        <p:spPr>
          <a:xfrm>
            <a:off x="677334" y="1707503"/>
            <a:ext cx="8596668" cy="3880773"/>
          </a:xfrm>
        </p:spPr>
        <p:txBody>
          <a:bodyPr>
            <a:normAutofit/>
          </a:bodyPr>
          <a:lstStyle/>
          <a:p>
            <a:r>
              <a:rPr lang="id-ID" dirty="0"/>
              <a:t>Sanskerta : A=tidak GAMA=kacau, kocar-kacir, berantakan AGAMA=tidak kacau, tidak kocar-kacir, tidak berantakan, atau adanya keteraturan dan peraturan untuk mencapai arah atau tujuan tertentu.</a:t>
            </a:r>
          </a:p>
          <a:p>
            <a:r>
              <a:rPr lang="id-ID" dirty="0"/>
              <a:t>Latin: Religio, Religere= mengembalikan ikatan, memperhatikan dengan saksama </a:t>
            </a:r>
          </a:p>
          <a:p>
            <a:r>
              <a:rPr lang="id-ID" dirty="0"/>
              <a:t>AGAMA adalah tindakan manusia untuk mengembalikan ikatan atau memulihkan hubungannya dengan Ilahi. </a:t>
            </a:r>
          </a:p>
          <a:p>
            <a:r>
              <a:rPr lang="id-ID" dirty="0"/>
              <a:t>Arab: Din berasal dari kata </a:t>
            </a:r>
            <a:r>
              <a:rPr lang="id-ID" b="1" dirty="0"/>
              <a:t>dana-yadinu-dinan</a:t>
            </a:r>
            <a:r>
              <a:rPr lang="id-ID" dirty="0"/>
              <a:t> berarti tatanan, sistem atau tatacara hidup.</a:t>
            </a:r>
          </a:p>
        </p:txBody>
      </p:sp>
    </p:spTree>
    <p:extLst>
      <p:ext uri="{BB962C8B-B14F-4D97-AF65-F5344CB8AC3E}">
        <p14:creationId xmlns:p14="http://schemas.microsoft.com/office/powerpoint/2010/main" val="1230843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4875"/>
          </a:xfrm>
        </p:spPr>
        <p:txBody>
          <a:bodyPr>
            <a:normAutofit fontScale="90000"/>
          </a:bodyPr>
          <a:lstStyle/>
          <a:p>
            <a:r>
              <a:rPr lang="id-ID" dirty="0"/>
              <a:t>ARTI AGAMA SECARA TERMINOLOGIS</a:t>
            </a:r>
          </a:p>
        </p:txBody>
      </p:sp>
      <p:sp>
        <p:nvSpPr>
          <p:cNvPr id="3" name="Content Placeholder 2"/>
          <p:cNvSpPr>
            <a:spLocks noGrp="1"/>
          </p:cNvSpPr>
          <p:nvPr>
            <p:ph idx="1"/>
          </p:nvPr>
        </p:nvSpPr>
        <p:spPr>
          <a:xfrm>
            <a:off x="838200" y="1367480"/>
            <a:ext cx="8758881" cy="5074509"/>
          </a:xfrm>
        </p:spPr>
        <p:txBody>
          <a:bodyPr>
            <a:normAutofit lnSpcReduction="10000"/>
          </a:bodyPr>
          <a:lstStyle/>
          <a:p>
            <a:pPr marL="0" indent="0">
              <a:buNone/>
            </a:pPr>
            <a:r>
              <a:rPr lang="id-ID" dirty="0"/>
              <a:t>AGAMA : aturan atau tata cara hidup manusia dalam hubungannya dengan Tuhan dan sesamanya (Ensiklopedi Nasional Indonesia) </a:t>
            </a:r>
          </a:p>
          <a:p>
            <a:r>
              <a:rPr lang="id-ID" dirty="0"/>
              <a:t> AGAMA : ajaran atau sistem yang mengatur tata keimanan (kepercayaan) dan peribadatan kepada Tuhan Yang Mahakuasa serta tata kaidah yang berhubungan dengan pergaulan manusia dan manusia serta lingkungannya (Kamus Besar Bahasa Indonesia) </a:t>
            </a:r>
          </a:p>
          <a:p>
            <a:pPr marL="0" indent="0">
              <a:buNone/>
            </a:pPr>
            <a:endParaRPr lang="id-ID" dirty="0"/>
          </a:p>
          <a:p>
            <a:pPr marL="0" indent="0">
              <a:buNone/>
            </a:pPr>
            <a:r>
              <a:rPr lang="id-ID" dirty="0"/>
              <a:t>UNSUR AGAMA </a:t>
            </a:r>
          </a:p>
          <a:p>
            <a:r>
              <a:rPr lang="id-ID" dirty="0"/>
              <a:t>1. </a:t>
            </a:r>
            <a:r>
              <a:rPr lang="id-ID" b="1" dirty="0"/>
              <a:t>Keyakinan</a:t>
            </a:r>
            <a:r>
              <a:rPr lang="id-ID" dirty="0"/>
              <a:t> (credial, akidah), yaitu keyakinan akan adanya sesuatu kekuatan supranatural yang diyakini pengatur dan pencipta alam. </a:t>
            </a:r>
          </a:p>
          <a:p>
            <a:r>
              <a:rPr lang="id-ID" dirty="0"/>
              <a:t>2. </a:t>
            </a:r>
            <a:r>
              <a:rPr lang="id-ID" b="1" dirty="0"/>
              <a:t>Peribadatan</a:t>
            </a:r>
            <a:r>
              <a:rPr lang="id-ID" dirty="0"/>
              <a:t> (ritual, ibadah), yaitu tingkah laku manusia dalam berhubungan dengan kekuatan supranatural tersebut sebagai konsekuensi atau pengakuan dan ketundukannya. </a:t>
            </a:r>
          </a:p>
          <a:p>
            <a:r>
              <a:rPr lang="id-ID" dirty="0"/>
              <a:t>3. </a:t>
            </a:r>
            <a:r>
              <a:rPr lang="id-ID" b="1" dirty="0"/>
              <a:t>Sistem nilai</a:t>
            </a:r>
            <a:r>
              <a:rPr lang="id-ID" dirty="0"/>
              <a:t> (Value, sumber hukum, syari’at) yang mengatur hubungan manusia dengan manusia lainnya atau alam semesta yang dikaitkan dengan keyakinan tersebut.</a:t>
            </a:r>
          </a:p>
        </p:txBody>
      </p:sp>
    </p:spTree>
    <p:extLst>
      <p:ext uri="{BB962C8B-B14F-4D97-AF65-F5344CB8AC3E}">
        <p14:creationId xmlns:p14="http://schemas.microsoft.com/office/powerpoint/2010/main" val="4054774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2384"/>
          </a:xfrm>
        </p:spPr>
        <p:txBody>
          <a:bodyPr>
            <a:noAutofit/>
          </a:bodyPr>
          <a:lstStyle/>
          <a:p>
            <a:r>
              <a:rPr lang="id-ID" sz="3600" dirty="0"/>
              <a:t>Ad-din memiliki arti sebagai berikut:</a:t>
            </a:r>
          </a:p>
        </p:txBody>
      </p:sp>
      <p:sp>
        <p:nvSpPr>
          <p:cNvPr id="3" name="Content Placeholder 2"/>
          <p:cNvSpPr>
            <a:spLocks noGrp="1"/>
          </p:cNvSpPr>
          <p:nvPr>
            <p:ph idx="1"/>
          </p:nvPr>
        </p:nvSpPr>
        <p:spPr>
          <a:xfrm>
            <a:off x="838200" y="1186405"/>
            <a:ext cx="8833022" cy="4990558"/>
          </a:xfrm>
        </p:spPr>
        <p:txBody>
          <a:bodyPr>
            <a:normAutofit/>
          </a:bodyPr>
          <a:lstStyle/>
          <a:p>
            <a:r>
              <a:rPr lang="id-ID" sz="2800" dirty="0"/>
              <a:t>Agama semakna juga dengan kata ad-din (bahasa Arab) yang berarti cara, adat kebiasaan, peraturan, undang- undang, taat dan patuh, mengesakan Tuhan, pembalasan, perhitungan, hari kiamat dan nasihat.( Ali : 2007 : 25).  </a:t>
            </a:r>
          </a:p>
          <a:p>
            <a:pPr marL="0" indent="0">
              <a:buNone/>
            </a:pPr>
            <a:endParaRPr lang="id-ID" sz="2800" dirty="0"/>
          </a:p>
          <a:p>
            <a:r>
              <a:rPr lang="id-ID" sz="2800" dirty="0"/>
              <a:t>Pengertian ini sejalan dengan kandungan agama yang di dalamnya terdapat peraturan-peraturan yang merupakan hukum yang harus dipatuhi panganut agama yang bersangkutan. </a:t>
            </a:r>
          </a:p>
          <a:p>
            <a:endParaRPr lang="id-ID" dirty="0"/>
          </a:p>
        </p:txBody>
      </p:sp>
    </p:spTree>
    <p:extLst>
      <p:ext uri="{BB962C8B-B14F-4D97-AF65-F5344CB8AC3E}">
        <p14:creationId xmlns:p14="http://schemas.microsoft.com/office/powerpoint/2010/main" val="3477609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429"/>
          </a:xfrm>
        </p:spPr>
        <p:txBody>
          <a:bodyPr>
            <a:normAutofit fontScale="90000"/>
          </a:bodyPr>
          <a:lstStyle/>
          <a:p>
            <a:br>
              <a:rPr lang="id-ID" sz="2800" dirty="0"/>
            </a:br>
            <a:r>
              <a:rPr lang="id-ID" sz="3100" dirty="0">
                <a:latin typeface="+mn-lt"/>
                <a:cs typeface="Andalus" panose="02020603050405020304" pitchFamily="18" charset="-78"/>
              </a:rPr>
              <a:t>Definisi agama menurut Harun Nasution sebagai berikut </a:t>
            </a:r>
            <a:br>
              <a:rPr lang="id-ID" sz="3100" dirty="0">
                <a:latin typeface="+mn-lt"/>
                <a:cs typeface="Andalus" panose="02020603050405020304" pitchFamily="18" charset="-78"/>
              </a:rPr>
            </a:br>
            <a:endParaRPr lang="id-ID" sz="3100" dirty="0">
              <a:latin typeface="+mn-lt"/>
              <a:cs typeface="Andalus" panose="02020603050405020304" pitchFamily="18" charset="-78"/>
            </a:endParaRPr>
          </a:p>
        </p:txBody>
      </p:sp>
      <p:sp>
        <p:nvSpPr>
          <p:cNvPr id="3" name="Content Placeholder 2"/>
          <p:cNvSpPr>
            <a:spLocks noGrp="1"/>
          </p:cNvSpPr>
          <p:nvPr>
            <p:ph idx="1"/>
          </p:nvPr>
        </p:nvSpPr>
        <p:spPr>
          <a:xfrm>
            <a:off x="838200" y="1284790"/>
            <a:ext cx="8931876" cy="5110223"/>
          </a:xfrm>
        </p:spPr>
        <p:txBody>
          <a:bodyPr>
            <a:normAutofit/>
          </a:bodyPr>
          <a:lstStyle/>
          <a:p>
            <a:pPr marL="514350" indent="-514350">
              <a:buFont typeface="+mj-lt"/>
              <a:buAutoNum type="arabicPeriod"/>
            </a:pPr>
            <a:r>
              <a:rPr lang="id-ID" dirty="0"/>
              <a:t>Pengakuan terhadap adanya    hubungan manusia dengan kekuatan gaib yang harus di dipatuhi; </a:t>
            </a:r>
          </a:p>
          <a:p>
            <a:pPr marL="514350" indent="-514350">
              <a:buFont typeface="+mj-lt"/>
              <a:buAutoNum type="arabicPeriod"/>
            </a:pPr>
            <a:r>
              <a:rPr lang="id-ID" dirty="0"/>
              <a:t>Pengakuan terhadap adanya kekuatan gaib yang menguasai manusia;   </a:t>
            </a:r>
          </a:p>
          <a:p>
            <a:pPr marL="514350" indent="-514350">
              <a:buFont typeface="+mj-lt"/>
              <a:buAutoNum type="arabicPeriod"/>
            </a:pPr>
            <a:r>
              <a:rPr lang="id-ID" dirty="0"/>
              <a:t>Mengikatkan diri pada suatu bentuk hidup yang mangandung pengakuan pada suatu sumber yang berada di luar diri manusia yang mempengaruhi perbuatan- perbuatan manusia; </a:t>
            </a:r>
          </a:p>
          <a:p>
            <a:pPr marL="514350" indent="-514350">
              <a:buFont typeface="+mj-lt"/>
              <a:buAutoNum type="arabicPeriod"/>
            </a:pPr>
            <a:r>
              <a:rPr lang="id-ID" dirty="0"/>
              <a:t>Kepercayaan pada suatu kekuatan gaib yang menimbulkan cara hidup tertentu; </a:t>
            </a:r>
          </a:p>
          <a:p>
            <a:pPr marL="514350" indent="-514350">
              <a:buFont typeface="+mj-lt"/>
              <a:buAutoNum type="arabicPeriod"/>
            </a:pPr>
            <a:r>
              <a:rPr lang="id-ID" dirty="0"/>
              <a:t>Suatu sistem tingkah laku (code of conduct) yang berasal dari kekuatan gaib; </a:t>
            </a:r>
          </a:p>
          <a:p>
            <a:pPr marL="514350" indent="-514350">
              <a:buFont typeface="+mj-lt"/>
              <a:buAutoNum type="arabicPeriod"/>
            </a:pPr>
            <a:r>
              <a:rPr lang="id-ID" dirty="0"/>
              <a:t>Pengakuan terhadap adanya kewajiban- kewajiban yang diyakini bersumber pada suatu kekuatan gaib; </a:t>
            </a:r>
          </a:p>
          <a:p>
            <a:pPr marL="514350" indent="-514350">
              <a:buFont typeface="+mj-lt"/>
              <a:buAutoNum type="arabicPeriod"/>
            </a:pPr>
            <a:r>
              <a:rPr lang="id-ID" dirty="0"/>
              <a:t>Pemujaan terhadap kekuatan gaib yang timbul dari perasaan lemah dan perasaan takut terhadap kekuatan misterius yang terdapat dalam alam sekitar manusia; </a:t>
            </a:r>
          </a:p>
          <a:p>
            <a:pPr marL="514350" indent="-514350">
              <a:buFont typeface="+mj-lt"/>
              <a:buAutoNum type="arabicPeriod"/>
            </a:pPr>
            <a:r>
              <a:rPr lang="id-ID" dirty="0"/>
              <a:t>Ajaran yang diwahyukan Tuhan kepada manusia melalui seorang rasul.(Nata : 14) </a:t>
            </a:r>
          </a:p>
          <a:p>
            <a:endParaRPr lang="id-ID" dirty="0"/>
          </a:p>
        </p:txBody>
      </p:sp>
    </p:spTree>
    <p:extLst>
      <p:ext uri="{BB962C8B-B14F-4D97-AF65-F5344CB8AC3E}">
        <p14:creationId xmlns:p14="http://schemas.microsoft.com/office/powerpoint/2010/main" val="31815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1832"/>
          </a:xfrm>
        </p:spPr>
        <p:txBody>
          <a:bodyPr>
            <a:normAutofit/>
          </a:bodyPr>
          <a:lstStyle/>
          <a:p>
            <a:r>
              <a:rPr lang="id-ID" dirty="0"/>
              <a:t>lima aspek yang terkandung dalam agama.</a:t>
            </a:r>
          </a:p>
        </p:txBody>
      </p:sp>
      <p:sp>
        <p:nvSpPr>
          <p:cNvPr id="3" name="Content Placeholder 2"/>
          <p:cNvSpPr>
            <a:spLocks noGrp="1"/>
          </p:cNvSpPr>
          <p:nvPr>
            <p:ph idx="1"/>
          </p:nvPr>
        </p:nvSpPr>
        <p:spPr>
          <a:xfrm>
            <a:off x="838200" y="1342663"/>
            <a:ext cx="8823960" cy="4133577"/>
          </a:xfrm>
        </p:spPr>
        <p:txBody>
          <a:bodyPr>
            <a:normAutofit/>
          </a:bodyPr>
          <a:lstStyle/>
          <a:p>
            <a:r>
              <a:rPr lang="id-ID" dirty="0"/>
              <a:t>Pertama, aspek asal usulnya, yaitu ada yang berasal dari Tuhan seperti agama samawi, dan ada yang berasal dari pemikiran manusia seperti agama ardhi yg ajaranya diterima scr global meskipun kitab sucinya bukan berlandaskan wahyu </a:t>
            </a:r>
          </a:p>
          <a:p>
            <a:r>
              <a:rPr lang="id-ID" dirty="0"/>
              <a:t>Kedua, aspek tujuannya, yaitu untuk memberikan tuntunan hidup agar bahagia di dunia dan akhirat. </a:t>
            </a:r>
          </a:p>
          <a:p>
            <a:r>
              <a:rPr lang="id-ID" dirty="0"/>
              <a:t>Ketiga, aspek ruang lingkupnya, yaitu keyakinan akan adanya kekuatan gaib, keyakinan manusia bahwa kesejahteraannya di dunia ini dan hidupnya di akhirat tergantung pada adanya hubungan baik dengan kekuatan gaib, respon yang bersifat emosional, dan adanya yang dianggap suci. </a:t>
            </a:r>
          </a:p>
          <a:p>
            <a:r>
              <a:rPr lang="id-ID" dirty="0"/>
              <a:t>Keempat, aspek pemasyarakatannya, yaitu disampaikan secara turun temurun dan diwariskan dari generasi ke generasi lain. </a:t>
            </a:r>
          </a:p>
          <a:p>
            <a:r>
              <a:rPr lang="id-ID" dirty="0"/>
              <a:t>Kelima, aspek sumbernya, yaitu kitab suci.  </a:t>
            </a:r>
          </a:p>
          <a:p>
            <a:endParaRPr lang="id-ID" dirty="0"/>
          </a:p>
        </p:txBody>
      </p:sp>
    </p:spTree>
    <p:extLst>
      <p:ext uri="{BB962C8B-B14F-4D97-AF65-F5344CB8AC3E}">
        <p14:creationId xmlns:p14="http://schemas.microsoft.com/office/powerpoint/2010/main" val="2187861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Simpulan Pengertian Agama</a:t>
            </a:r>
          </a:p>
        </p:txBody>
      </p:sp>
      <p:sp>
        <p:nvSpPr>
          <p:cNvPr id="3" name="Content Placeholder 2"/>
          <p:cNvSpPr>
            <a:spLocks noGrp="1"/>
          </p:cNvSpPr>
          <p:nvPr>
            <p:ph idx="1"/>
          </p:nvPr>
        </p:nvSpPr>
        <p:spPr>
          <a:xfrm>
            <a:off x="677334" y="1930401"/>
            <a:ext cx="8596668" cy="4110962"/>
          </a:xfrm>
        </p:spPr>
        <p:txBody>
          <a:bodyPr>
            <a:normAutofit/>
          </a:bodyPr>
          <a:lstStyle/>
          <a:p>
            <a:pPr>
              <a:lnSpc>
                <a:spcPct val="150000"/>
              </a:lnSpc>
            </a:pPr>
            <a:r>
              <a:rPr lang="id-ID" dirty="0"/>
              <a:t>Agama adalah ajaran yang berasal dari  Tuhan yang terkandung dalam kitab suci yang turun temurun diwariskan oleh suatu generasi ke generasi dengan tujuan untuk memberi tuntunan dan pedoman hidup bagi manusia agar mencapai kebahagiaan di dunia dan akhirat, yang di dalamnya mencakup unsur kepercayaan kepada kekuatan gaib yang selanjutnya menimbulkan respon emosional dan keyakinan bahwa kebahagiaan hidup tersebut tergantung pada adanya hubungan yang baik dengan kekuatan gaib tersebut.  </a:t>
            </a:r>
          </a:p>
          <a:p>
            <a:endParaRPr lang="id-ID" dirty="0"/>
          </a:p>
        </p:txBody>
      </p:sp>
    </p:spTree>
    <p:extLst>
      <p:ext uri="{BB962C8B-B14F-4D97-AF65-F5344CB8AC3E}">
        <p14:creationId xmlns:p14="http://schemas.microsoft.com/office/powerpoint/2010/main" val="2603078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038"/>
            <a:ext cx="10515600" cy="782594"/>
          </a:xfrm>
        </p:spPr>
        <p:txBody>
          <a:bodyPr>
            <a:normAutofit/>
          </a:bodyPr>
          <a:lstStyle/>
          <a:p>
            <a:r>
              <a:rPr lang="id-ID" sz="3200" dirty="0"/>
              <a:t>Pengertian Islam secara Etimologis</a:t>
            </a:r>
          </a:p>
        </p:txBody>
      </p:sp>
      <p:sp>
        <p:nvSpPr>
          <p:cNvPr id="3" name="Content Placeholder 2"/>
          <p:cNvSpPr>
            <a:spLocks noGrp="1"/>
          </p:cNvSpPr>
          <p:nvPr>
            <p:ph idx="1"/>
          </p:nvPr>
        </p:nvSpPr>
        <p:spPr>
          <a:xfrm>
            <a:off x="838200" y="1202724"/>
            <a:ext cx="8671560" cy="5365910"/>
          </a:xfrm>
        </p:spPr>
        <p:txBody>
          <a:bodyPr>
            <a:normAutofit/>
          </a:bodyPr>
          <a:lstStyle/>
          <a:p>
            <a:r>
              <a:rPr lang="id-ID" dirty="0"/>
              <a:t>Kata Islam berasal dari kata “salam “ yang artinya selamat, aman sentosa, sejahtera, yaitu aturan hidup yang dapat menyelamatkan manusia di dunia dan di akhirat. kata salam terdapat dalam al-Qur’an surat al- An’am ayat 54; surat al- A’raf ayat 46; dan surat an- Nahl ayat 32.  </a:t>
            </a:r>
          </a:p>
          <a:p>
            <a:r>
              <a:rPr lang="id-ID" dirty="0"/>
              <a:t>Kata Islam juga berasal dari kata “ aslama’ yang artinya menyerah atau masuk Islam, yaitu agama yang mengajarkan penyerahan diri kepada Allah, tunduk dan taat kepada hukum Allah tanpa tawar menawar. Kata aslama terdapat dalam al-Qur’an surat al- Baqarah ayat 112; surat Ali Imran ayat 20 dan 83; surat an- Nisa’ ayat 125; dan surat al-An’am ayat 14.  </a:t>
            </a:r>
          </a:p>
          <a:p>
            <a:r>
              <a:rPr lang="id-ID" dirty="0"/>
              <a:t>Kata Islam juga berasal dari kata  “silmun” yang artinya keselamatan atau perdamaian, yakni agama yang mengajarkan hidup yang damai dan selamat. Kata silmun terdapat dalam surat al- Baqarah ayat 128; dan surat Muhammad ayat 35.  </a:t>
            </a:r>
          </a:p>
          <a:p>
            <a:endParaRPr lang="id-ID" dirty="0"/>
          </a:p>
        </p:txBody>
      </p:sp>
    </p:spTree>
    <p:extLst>
      <p:ext uri="{BB962C8B-B14F-4D97-AF65-F5344CB8AC3E}">
        <p14:creationId xmlns:p14="http://schemas.microsoft.com/office/powerpoint/2010/main" val="2001228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9613"/>
          </a:xfrm>
        </p:spPr>
        <p:txBody>
          <a:bodyPr>
            <a:normAutofit fontScale="90000"/>
          </a:bodyPr>
          <a:lstStyle/>
          <a:p>
            <a:r>
              <a:rPr lang="id-ID" dirty="0"/>
              <a:t>Lanjutan </a:t>
            </a:r>
          </a:p>
        </p:txBody>
      </p:sp>
      <p:sp>
        <p:nvSpPr>
          <p:cNvPr id="3" name="Content Placeholder 2"/>
          <p:cNvSpPr>
            <a:spLocks noGrp="1"/>
          </p:cNvSpPr>
          <p:nvPr>
            <p:ph idx="1"/>
          </p:nvPr>
        </p:nvSpPr>
        <p:spPr>
          <a:xfrm>
            <a:off x="838200" y="1414584"/>
            <a:ext cx="8931876" cy="4964615"/>
          </a:xfrm>
        </p:spPr>
        <p:txBody>
          <a:bodyPr>
            <a:normAutofit/>
          </a:bodyPr>
          <a:lstStyle/>
          <a:p>
            <a:r>
              <a:rPr lang="id-ID" dirty="0"/>
              <a:t>Kata islam berasal dari kata “sulamun’ yang artinya tangga, kesadaran, yaitu peraturan yang dapat mengangkat derajat kemanusiaan yang dapat mengantarkan orang kepada kehidupan yang bahagia. (Abdullah : 6)  </a:t>
            </a:r>
          </a:p>
          <a:p>
            <a:endParaRPr lang="id-ID" dirty="0"/>
          </a:p>
          <a:p>
            <a:r>
              <a:rPr lang="id-ID" b="1" dirty="0"/>
              <a:t>Kesimpulan penegrtian Islam secara Etimologis  adalah </a:t>
            </a:r>
            <a:r>
              <a:rPr lang="id-ID" dirty="0"/>
              <a:t>: “ Islam=selamat, kedamaian, sentausa Dalam istilah Syar’i, Islam = berserah diri, tunduk patuh dengan kesadaran yang tinggi tanpa paksaan </a:t>
            </a:r>
          </a:p>
          <a:p>
            <a:pPr marL="0" indent="0">
              <a:buNone/>
            </a:pPr>
            <a:endParaRPr lang="id-ID" dirty="0"/>
          </a:p>
        </p:txBody>
      </p:sp>
    </p:spTree>
    <p:extLst>
      <p:ext uri="{BB962C8B-B14F-4D97-AF65-F5344CB8AC3E}">
        <p14:creationId xmlns:p14="http://schemas.microsoft.com/office/powerpoint/2010/main" val="301665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56000" y="382704"/>
            <a:ext cx="9302399" cy="6219696"/>
          </a:xfrm>
          <a:prstGeom prst="rect">
            <a:avLst/>
          </a:prstGeom>
        </p:spPr>
      </p:pic>
    </p:spTree>
    <p:extLst>
      <p:ext uri="{BB962C8B-B14F-4D97-AF65-F5344CB8AC3E}">
        <p14:creationId xmlns:p14="http://schemas.microsoft.com/office/powerpoint/2010/main" val="844507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PENGERTIAN ISLAM SECARA TERMINOLOGIS</a:t>
            </a:r>
          </a:p>
        </p:txBody>
      </p:sp>
      <p:sp>
        <p:nvSpPr>
          <p:cNvPr id="3" name="Content Placeholder 2"/>
          <p:cNvSpPr>
            <a:spLocks noGrp="1"/>
          </p:cNvSpPr>
          <p:nvPr>
            <p:ph idx="1"/>
          </p:nvPr>
        </p:nvSpPr>
        <p:spPr/>
        <p:txBody>
          <a:bodyPr>
            <a:normAutofit/>
          </a:bodyPr>
          <a:lstStyle/>
          <a:p>
            <a:r>
              <a:rPr lang="id-ID" sz="2000" dirty="0"/>
              <a:t>SECARA TERMINOLOGIS ISLAM adalah jalan hidup (way of life) satu-satunya yang paling selamat mengantarkan manusia sampai tujuan akhirnya, yaitu kehidupan akhirat. </a:t>
            </a:r>
          </a:p>
        </p:txBody>
      </p:sp>
    </p:spTree>
    <p:extLst>
      <p:ext uri="{BB962C8B-B14F-4D97-AF65-F5344CB8AC3E}">
        <p14:creationId xmlns:p14="http://schemas.microsoft.com/office/powerpoint/2010/main" val="1234729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5275"/>
          </a:xfrm>
        </p:spPr>
        <p:txBody>
          <a:bodyPr>
            <a:normAutofit fontScale="90000"/>
          </a:bodyPr>
          <a:lstStyle/>
          <a:p>
            <a:r>
              <a:rPr lang="id-ID" dirty="0"/>
              <a:t>PENGERTIAN AGAMA ISLAM</a:t>
            </a:r>
          </a:p>
        </p:txBody>
      </p:sp>
      <p:sp>
        <p:nvSpPr>
          <p:cNvPr id="3" name="Content Placeholder 2"/>
          <p:cNvSpPr>
            <a:spLocks noGrp="1"/>
          </p:cNvSpPr>
          <p:nvPr>
            <p:ph idx="1"/>
          </p:nvPr>
        </p:nvSpPr>
        <p:spPr>
          <a:xfrm>
            <a:off x="838200" y="1317600"/>
            <a:ext cx="9170773" cy="4219200"/>
          </a:xfrm>
        </p:spPr>
        <p:txBody>
          <a:bodyPr>
            <a:normAutofit fontScale="85000" lnSpcReduction="10000"/>
          </a:bodyPr>
          <a:lstStyle/>
          <a:p>
            <a:r>
              <a:rPr lang="id-ID" sz="3200" dirty="0"/>
              <a:t>Din al-Islam sebagai tatanan hidup meliputi seluruh aspek hidup dan kehidupan, dari mulai masalah ritual sampai kepada masalah muamalah termasuk masalah sosial budaya, sosial ekonomi, sosial politik, bahkan sampai kepada masalah kenegaraan. </a:t>
            </a:r>
          </a:p>
          <a:p>
            <a:pPr marL="0" indent="0">
              <a:buNone/>
            </a:pPr>
            <a:endParaRPr lang="id-ID" sz="3200" dirty="0"/>
          </a:p>
          <a:p>
            <a:r>
              <a:rPr lang="id-ID" sz="3200" dirty="0"/>
              <a:t>Seseorang yang mengaku muslim atau menganut din al-Islám harus mengikuti tatanan hidup Islam secara káffah ; integratif dan komprehensif apapun resikonya. </a:t>
            </a:r>
          </a:p>
        </p:txBody>
      </p:sp>
    </p:spTree>
    <p:extLst>
      <p:ext uri="{BB962C8B-B14F-4D97-AF65-F5344CB8AC3E}">
        <p14:creationId xmlns:p14="http://schemas.microsoft.com/office/powerpoint/2010/main" val="3977856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4875"/>
          </a:xfrm>
        </p:spPr>
        <p:txBody>
          <a:bodyPr>
            <a:normAutofit fontScale="90000"/>
          </a:bodyPr>
          <a:lstStyle/>
          <a:p>
            <a:r>
              <a:rPr lang="id-ID" dirty="0"/>
              <a:t>Lanjutan Pengertian agama Islam</a:t>
            </a:r>
          </a:p>
        </p:txBody>
      </p:sp>
      <p:sp>
        <p:nvSpPr>
          <p:cNvPr id="3" name="Content Placeholder 2"/>
          <p:cNvSpPr>
            <a:spLocks noGrp="1"/>
          </p:cNvSpPr>
          <p:nvPr>
            <p:ph idx="1"/>
          </p:nvPr>
        </p:nvSpPr>
        <p:spPr>
          <a:xfrm>
            <a:off x="838200" y="980510"/>
            <a:ext cx="8800070" cy="5642659"/>
          </a:xfrm>
        </p:spPr>
        <p:txBody>
          <a:bodyPr>
            <a:normAutofit/>
          </a:bodyPr>
          <a:lstStyle/>
          <a:p>
            <a:endParaRPr lang="id-ID" dirty="0"/>
          </a:p>
          <a:p>
            <a:r>
              <a:rPr lang="id-ID" dirty="0"/>
              <a:t>Apabila ia menolaknya, maka ia pasti akan terpental di akhirat sebagaimana diterangkan di dalam QS. 3 : 19dan85 Sesungguhnya din atau tatanan hidup (yang diridloi) di sisi Allah hanyalah Islam (QS. 3 : 19 ) Barangsiapa mencari tatanan hidup selain Islam, maka sekali-kali tidaklah akan diterima (din itu) daripadanya, dan dia di akhirat termasuk orang-orang yang rugi.(QS. 3 : 85)</a:t>
            </a:r>
          </a:p>
          <a:p>
            <a:endParaRPr lang="id-ID" dirty="0"/>
          </a:p>
          <a:p>
            <a:r>
              <a:rPr lang="id-ID" dirty="0"/>
              <a:t>Menurut Syaikh Mahmud Syaltut mengatakan bahwa Agama Islam adalah agama yang ajarannya diturunkan melalui Nabi Muhammad saw. dan menegaskan untuk menyampaikan agama tersebut kepada seluruh umat manusia dan mengajak mereka untuk memeluknya. </a:t>
            </a:r>
          </a:p>
          <a:p>
            <a:endParaRPr lang="id-ID" dirty="0"/>
          </a:p>
        </p:txBody>
      </p:sp>
    </p:spTree>
    <p:extLst>
      <p:ext uri="{BB962C8B-B14F-4D97-AF65-F5344CB8AC3E}">
        <p14:creationId xmlns:p14="http://schemas.microsoft.com/office/powerpoint/2010/main" val="1863759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7599"/>
          </a:xfrm>
        </p:spPr>
        <p:txBody>
          <a:bodyPr>
            <a:normAutofit/>
          </a:bodyPr>
          <a:lstStyle/>
          <a:p>
            <a:r>
              <a:rPr lang="id-ID" b="1" dirty="0"/>
              <a:t>Kesimpulan pengertian Agama Islam</a:t>
            </a:r>
          </a:p>
        </p:txBody>
      </p:sp>
      <p:sp>
        <p:nvSpPr>
          <p:cNvPr id="3" name="Content Placeholder 2"/>
          <p:cNvSpPr>
            <a:spLocks noGrp="1"/>
          </p:cNvSpPr>
          <p:nvPr>
            <p:ph idx="1"/>
          </p:nvPr>
        </p:nvSpPr>
        <p:spPr>
          <a:xfrm>
            <a:off x="838200" y="1605600"/>
            <a:ext cx="9030730" cy="4845600"/>
          </a:xfrm>
        </p:spPr>
        <p:txBody>
          <a:bodyPr>
            <a:normAutofit/>
          </a:bodyPr>
          <a:lstStyle/>
          <a:p>
            <a:r>
              <a:rPr lang="id-ID" sz="3200" dirty="0"/>
              <a:t>Agama Islam adalah agama yang dibawa oleh Nabi Muhammad saw. Yang merupakan; suatu sistem keyakinan, penyembahan dan aturan- aturan Allah yang mengatur segala kehidupan manusia dalam berbagai hubungan; baik hubungan manusia dengan Allah, dengan sesama manusia dan dengan alam.</a:t>
            </a:r>
          </a:p>
        </p:txBody>
      </p:sp>
    </p:spTree>
    <p:extLst>
      <p:ext uri="{BB962C8B-B14F-4D97-AF65-F5344CB8AC3E}">
        <p14:creationId xmlns:p14="http://schemas.microsoft.com/office/powerpoint/2010/main" val="4232872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2475"/>
          </a:xfrm>
        </p:spPr>
        <p:txBody>
          <a:bodyPr/>
          <a:lstStyle/>
          <a:p>
            <a:r>
              <a:rPr lang="id-ID" dirty="0">
                <a:solidFill>
                  <a:schemeClr val="accent4"/>
                </a:solidFill>
              </a:rPr>
              <a:t>2. Agama Samawi dan Islam.</a:t>
            </a:r>
          </a:p>
        </p:txBody>
      </p:sp>
      <p:sp>
        <p:nvSpPr>
          <p:cNvPr id="3" name="Content Placeholder 2"/>
          <p:cNvSpPr>
            <a:spLocks noGrp="1"/>
          </p:cNvSpPr>
          <p:nvPr>
            <p:ph idx="1"/>
          </p:nvPr>
        </p:nvSpPr>
        <p:spPr>
          <a:xfrm>
            <a:off x="838200" y="1555200"/>
            <a:ext cx="8750643" cy="4621763"/>
          </a:xfrm>
        </p:spPr>
        <p:txBody>
          <a:bodyPr>
            <a:normAutofit/>
          </a:bodyPr>
          <a:lstStyle/>
          <a:p>
            <a:r>
              <a:rPr lang="id-ID" dirty="0"/>
              <a:t>Islam adalah satu-satunya agama Samawi.(Anshari : 1986 :      67-69) Dari rangkaian ayat- ayat tersebut, maka jelaslah bahwa menurut al- Qur’an, Islam adalah satu- satunya agama murni Samawi, sepanjang masa dan tempat. </a:t>
            </a:r>
          </a:p>
          <a:p>
            <a:pPr marL="0" indent="0">
              <a:buNone/>
            </a:pPr>
            <a:endParaRPr lang="id-ID" dirty="0"/>
          </a:p>
          <a:p>
            <a:r>
              <a:rPr lang="id-ID" dirty="0"/>
              <a:t>Sedangkan agama Nasrani dan agama Yahudi dalam bentuknya yang sekarang tidak dapat lagi disebut sebagai agama murni Samawi; paling- paling dapat disebut sebagai agama semi- Samawi atau agama semu- Samawi, karena kedua kitab suci kedua agama tersebut dalam bentuknya yang sekarang ini sudah sangat banyak diinterpolasi dengan pikiran- pikiran manusia. </a:t>
            </a:r>
          </a:p>
          <a:p>
            <a:endParaRPr lang="id-ID" dirty="0"/>
          </a:p>
        </p:txBody>
      </p:sp>
    </p:spTree>
    <p:extLst>
      <p:ext uri="{BB962C8B-B14F-4D97-AF65-F5344CB8AC3E}">
        <p14:creationId xmlns:p14="http://schemas.microsoft.com/office/powerpoint/2010/main" val="579337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8742"/>
            <a:ext cx="8651789" cy="516324"/>
          </a:xfrm>
        </p:spPr>
        <p:txBody>
          <a:bodyPr>
            <a:normAutofit/>
          </a:bodyPr>
          <a:lstStyle/>
          <a:p>
            <a:r>
              <a:rPr lang="id-ID" sz="2400" dirty="0">
                <a:solidFill>
                  <a:srgbClr val="FF0000"/>
                </a:solidFill>
              </a:rPr>
              <a:t>3. Fungsi dan kedudukan agama dalam kehidupan manusia</a:t>
            </a:r>
          </a:p>
        </p:txBody>
      </p:sp>
      <p:sp>
        <p:nvSpPr>
          <p:cNvPr id="3" name="Content Placeholder 2"/>
          <p:cNvSpPr>
            <a:spLocks noGrp="1"/>
          </p:cNvSpPr>
          <p:nvPr>
            <p:ph idx="1"/>
          </p:nvPr>
        </p:nvSpPr>
        <p:spPr>
          <a:xfrm>
            <a:off x="677334" y="1408671"/>
            <a:ext cx="8596668" cy="4632692"/>
          </a:xfrm>
        </p:spPr>
        <p:txBody>
          <a:bodyPr>
            <a:normAutofit/>
          </a:bodyPr>
          <a:lstStyle/>
          <a:p>
            <a:pPr marL="0" indent="0">
              <a:buNone/>
            </a:pPr>
            <a:r>
              <a:rPr lang="id-ID" dirty="0"/>
              <a:t>Fungsi dan kedudukan agama dalam kehidupan manusia</a:t>
            </a:r>
          </a:p>
          <a:p>
            <a:pPr marL="514350" indent="-514350">
              <a:buFont typeface="+mj-lt"/>
              <a:buAutoNum type="arabicPeriod"/>
            </a:pPr>
            <a:r>
              <a:rPr lang="id-ID" dirty="0"/>
              <a:t>sebagai pedoman, aturan dan undang- undang Tuhan yang harus             di taati dan mesti dijalankan dalam kehidupan. </a:t>
            </a:r>
          </a:p>
          <a:p>
            <a:pPr marL="514350" indent="-514350">
              <a:buFont typeface="+mj-lt"/>
              <a:buAutoNum type="arabicPeriod"/>
            </a:pPr>
            <a:r>
              <a:rPr lang="id-ID" dirty="0"/>
              <a:t>sebagai way of life, sebagai pedoman hidup yang harus diberlakukan dalam segala segi kehidupan. </a:t>
            </a:r>
          </a:p>
          <a:p>
            <a:pPr marL="0" indent="0">
              <a:buNone/>
            </a:pPr>
            <a:r>
              <a:rPr lang="id-ID" dirty="0"/>
              <a:t>- Orang yang beragama dapat mendisiplinkan dirinya sendiri, menguasai nafsunya sesuai dengan ajaran agama. </a:t>
            </a:r>
          </a:p>
          <a:p>
            <a:pPr marL="0" indent="0">
              <a:buNone/>
            </a:pPr>
            <a:r>
              <a:rPr lang="id-ID" dirty="0"/>
              <a:t>- Orang yang beragama cendrung berbuat baik sebanyak- banyaknya, dengan hartanya, tenaganya dan pikirannya.</a:t>
            </a:r>
          </a:p>
        </p:txBody>
      </p:sp>
    </p:spTree>
    <p:extLst>
      <p:ext uri="{BB962C8B-B14F-4D97-AF65-F5344CB8AC3E}">
        <p14:creationId xmlns:p14="http://schemas.microsoft.com/office/powerpoint/2010/main" val="1834057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445843" cy="689318"/>
          </a:xfrm>
        </p:spPr>
        <p:txBody>
          <a:bodyPr/>
          <a:lstStyle/>
          <a:p>
            <a:r>
              <a:rPr lang="id-ID" dirty="0"/>
              <a:t>Fungsi agama sebagai way of life</a:t>
            </a:r>
          </a:p>
        </p:txBody>
      </p:sp>
      <p:sp>
        <p:nvSpPr>
          <p:cNvPr id="3" name="Content Placeholder 2"/>
          <p:cNvSpPr>
            <a:spLocks noGrp="1"/>
          </p:cNvSpPr>
          <p:nvPr>
            <p:ph idx="1"/>
          </p:nvPr>
        </p:nvSpPr>
        <p:spPr>
          <a:xfrm>
            <a:off x="838200" y="1512000"/>
            <a:ext cx="8717692" cy="4664963"/>
          </a:xfrm>
        </p:spPr>
        <p:txBody>
          <a:bodyPr>
            <a:normAutofit/>
          </a:bodyPr>
          <a:lstStyle/>
          <a:p>
            <a:r>
              <a:rPr lang="id-ID" dirty="0"/>
              <a:t>Dia akan berusaha sehabis daya upayanya untuk menghindarkan dirinya dari segala perbuatan yang keji dan munkar. </a:t>
            </a:r>
          </a:p>
          <a:p>
            <a:r>
              <a:rPr lang="id-ID" dirty="0"/>
              <a:t>Selain itu agama merupakan unsur mutlak dalam pembinaan karakter pribadi dan membangun kehidupan sosial yang rukun dan damai. (Rousydiy : 1986 90-92)  </a:t>
            </a:r>
          </a:p>
          <a:p>
            <a:r>
              <a:rPr lang="id-ID" dirty="0"/>
              <a:t>Dengan demikian dapat ditegaskan bahwa masayarakat adalah kumpulan dari individu- individu. Masyarakat akan baik, manakala terdiri dari pribadi- pribadi yang baik. Pribadi yang baik hanya dapat dibina melalui ajaran agama.</a:t>
            </a:r>
          </a:p>
        </p:txBody>
      </p:sp>
    </p:spTree>
    <p:extLst>
      <p:ext uri="{BB962C8B-B14F-4D97-AF65-F5344CB8AC3E}">
        <p14:creationId xmlns:p14="http://schemas.microsoft.com/office/powerpoint/2010/main" val="3847931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7675"/>
          </a:xfrm>
        </p:spPr>
        <p:txBody>
          <a:bodyPr/>
          <a:lstStyle/>
          <a:p>
            <a:r>
              <a:rPr lang="id-ID" dirty="0"/>
              <a:t>Fungsi agama </a:t>
            </a:r>
          </a:p>
        </p:txBody>
      </p:sp>
      <p:sp>
        <p:nvSpPr>
          <p:cNvPr id="3" name="Content Placeholder 2"/>
          <p:cNvSpPr>
            <a:spLocks noGrp="1"/>
          </p:cNvSpPr>
          <p:nvPr>
            <p:ph idx="1"/>
          </p:nvPr>
        </p:nvSpPr>
        <p:spPr>
          <a:xfrm>
            <a:off x="838200" y="1454400"/>
            <a:ext cx="8849497" cy="4722563"/>
          </a:xfrm>
        </p:spPr>
        <p:txBody>
          <a:bodyPr/>
          <a:lstStyle/>
          <a:p>
            <a:r>
              <a:rPr lang="id-ID" dirty="0"/>
              <a:t>Oleh sebab itu orang yang beragama, walau tidak ada orang yang tahu, ia tetap berbuat baik dan menjaga diri dari yang dilarang Tuhan, karena ia yakin bahwa ia tetap diawasi Tuhan. </a:t>
            </a:r>
          </a:p>
          <a:p>
            <a:pPr marL="0" indent="0">
              <a:buNone/>
            </a:pPr>
            <a:endParaRPr lang="id-ID" dirty="0"/>
          </a:p>
          <a:p>
            <a:r>
              <a:rPr lang="id-ID" dirty="0"/>
              <a:t>Kesimpulan fungsi agama</a:t>
            </a:r>
          </a:p>
          <a:p>
            <a:r>
              <a:rPr lang="id-ID" dirty="0"/>
              <a:t>Maka dengan demikian dapat dikatakan bahwa agama sangat berfungsi dan memiliki kedudukan yang strategis dalam menata kehidupan manusia untuk mendapatkan kesemalatan dirinya dan kemaslahatan bagi orang lain.</a:t>
            </a:r>
          </a:p>
        </p:txBody>
      </p:sp>
    </p:spTree>
    <p:extLst>
      <p:ext uri="{BB962C8B-B14F-4D97-AF65-F5344CB8AC3E}">
        <p14:creationId xmlns:p14="http://schemas.microsoft.com/office/powerpoint/2010/main" val="34958233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775357" cy="642875"/>
          </a:xfrm>
        </p:spPr>
        <p:txBody>
          <a:bodyPr>
            <a:normAutofit/>
          </a:bodyPr>
          <a:lstStyle/>
          <a:p>
            <a:r>
              <a:rPr lang="id-ID" sz="3200" dirty="0">
                <a:solidFill>
                  <a:schemeClr val="accent5"/>
                </a:solidFill>
              </a:rPr>
              <a:t>4. Latar belakang perlunya manusia beragama</a:t>
            </a:r>
          </a:p>
        </p:txBody>
      </p:sp>
      <p:sp>
        <p:nvSpPr>
          <p:cNvPr id="3" name="Content Placeholder 2"/>
          <p:cNvSpPr>
            <a:spLocks noGrp="1"/>
          </p:cNvSpPr>
          <p:nvPr>
            <p:ph idx="1"/>
          </p:nvPr>
        </p:nvSpPr>
        <p:spPr>
          <a:xfrm>
            <a:off x="838200" y="1339200"/>
            <a:ext cx="8775357" cy="4837763"/>
          </a:xfrm>
        </p:spPr>
        <p:txBody>
          <a:bodyPr>
            <a:normAutofit/>
          </a:bodyPr>
          <a:lstStyle/>
          <a:p>
            <a:pPr marL="0" indent="0">
              <a:buNone/>
            </a:pPr>
            <a:r>
              <a:rPr lang="id-ID" dirty="0"/>
              <a:t>Ada tiga alasan yang melatar belakangi perlunya manusia terhadap agama.</a:t>
            </a:r>
          </a:p>
          <a:p>
            <a:r>
              <a:rPr lang="id-ID" b="1" dirty="0"/>
              <a:t>Pertama, fitrah manusia.</a:t>
            </a:r>
            <a:r>
              <a:rPr lang="id-ID" dirty="0"/>
              <a:t>  Dalam konteks hal ini di antara ayat Al-Qur’an dalam surat ar- Rum ayat 30 bahwa ada potensi fitrah beragama yang terdapat pada manusia, dengan demikian manusia sepanjang masa senantiasa beragama, karena manusia adalah makhluk yang memiliki fitrah beragama yang oleh C.G.Jung disebut naturaliter religiosa (bakat beragama).”(Arifin : 1998 : 8), Maka Potensi beragama ini perlu pembinaan, pengarahan, pengembangan dengan cara mengenalkan agama kepada setiap manusia</a:t>
            </a:r>
          </a:p>
        </p:txBody>
      </p:sp>
    </p:spTree>
    <p:extLst>
      <p:ext uri="{BB962C8B-B14F-4D97-AF65-F5344CB8AC3E}">
        <p14:creationId xmlns:p14="http://schemas.microsoft.com/office/powerpoint/2010/main" val="287371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1675"/>
          </a:xfrm>
        </p:spPr>
        <p:txBody>
          <a:bodyPr>
            <a:normAutofit fontScale="90000"/>
          </a:bodyPr>
          <a:lstStyle/>
          <a:p>
            <a:r>
              <a:rPr lang="id-ID" dirty="0"/>
              <a:t>lanjutan</a:t>
            </a:r>
          </a:p>
        </p:txBody>
      </p:sp>
      <p:sp>
        <p:nvSpPr>
          <p:cNvPr id="3" name="Content Placeholder 2"/>
          <p:cNvSpPr>
            <a:spLocks noGrp="1"/>
          </p:cNvSpPr>
          <p:nvPr>
            <p:ph idx="1"/>
          </p:nvPr>
        </p:nvSpPr>
        <p:spPr>
          <a:xfrm>
            <a:off x="838200" y="1044000"/>
            <a:ext cx="8742405" cy="5132963"/>
          </a:xfrm>
        </p:spPr>
        <p:txBody>
          <a:bodyPr>
            <a:normAutofit/>
          </a:bodyPr>
          <a:lstStyle/>
          <a:p>
            <a:r>
              <a:rPr lang="id-ID" b="1" dirty="0"/>
              <a:t>Kedua, kelemahan dan kekurangan manusia.</a:t>
            </a:r>
            <a:r>
              <a:rPr lang="id-ID" dirty="0"/>
              <a:t> Menrut Quraish Shihab, bahwa dalam pandangan al-Qur’an, nafs diciptakan Allah dalam keadaan sempurna yang berfungsi menampung serta mendorong manusia berbuat kebaikan dan keburukan, dan karena itu sisi dalam manusia inilah yang oleh al-Qur’an dianjurkan untuk diberi perhatian lebih besar.</a:t>
            </a:r>
          </a:p>
          <a:p>
            <a:pPr marL="0" indent="0">
              <a:buNone/>
            </a:pPr>
            <a:endParaRPr lang="id-ID" dirty="0"/>
          </a:p>
          <a:p>
            <a:r>
              <a:rPr lang="id-ID" b="1" dirty="0"/>
              <a:t>Ketiga,  tantangan manusia.</a:t>
            </a:r>
            <a:r>
              <a:rPr lang="id-ID" dirty="0"/>
              <a:t> Faktor lain yang menyebabkan manusia memerlukan agama karena manusia dalam kehidupannya menghadapi berbagai tantangan baik yang datang dari dalam maupun dari luar. Tantangan dari dalam dapat berupa dorongan hawa nafsu dan bisikan setan (lihat QS 12:5; 17:53). Sedangkan tantangan dari luar dapat berupa rekayasa dan upaya- upaya yang dilakukan manusia yang secara sengaja berupaya ingin memalingkan manusia dari Tuhan.</a:t>
            </a:r>
          </a:p>
        </p:txBody>
      </p:sp>
    </p:spTree>
    <p:extLst>
      <p:ext uri="{BB962C8B-B14F-4D97-AF65-F5344CB8AC3E}">
        <p14:creationId xmlns:p14="http://schemas.microsoft.com/office/powerpoint/2010/main" val="3811071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b="1" dirty="0"/>
              <a:t>KEBUTUHAN MANUSIA TERHADAP AGAMA</a:t>
            </a:r>
            <a:endParaRPr lang="id-ID" dirty="0"/>
          </a:p>
        </p:txBody>
      </p:sp>
      <p:sp>
        <p:nvSpPr>
          <p:cNvPr id="3" name="Content Placeholder 2"/>
          <p:cNvSpPr>
            <a:spLocks noGrp="1"/>
          </p:cNvSpPr>
          <p:nvPr>
            <p:ph idx="1"/>
          </p:nvPr>
        </p:nvSpPr>
        <p:spPr/>
        <p:txBody>
          <a:bodyPr>
            <a:normAutofit lnSpcReduction="10000"/>
          </a:bodyPr>
          <a:lstStyle/>
          <a:p>
            <a:pPr marL="0" indent="0">
              <a:buNone/>
            </a:pPr>
            <a:r>
              <a:rPr lang="en-US" dirty="0"/>
              <a:t>A. </a:t>
            </a:r>
            <a:r>
              <a:rPr lang="en-US" dirty="0" err="1"/>
              <a:t>Capaian</a:t>
            </a:r>
            <a:r>
              <a:rPr lang="en-US" dirty="0"/>
              <a:t> </a:t>
            </a:r>
            <a:r>
              <a:rPr lang="en-US" dirty="0" err="1"/>
              <a:t>Pembelajaran</a:t>
            </a:r>
            <a:r>
              <a:rPr lang="id-ID" dirty="0"/>
              <a:t> MK Agama</a:t>
            </a:r>
            <a:r>
              <a:rPr lang="en-US" dirty="0"/>
              <a:t> </a:t>
            </a:r>
            <a:endParaRPr lang="id-ID" dirty="0"/>
          </a:p>
          <a:p>
            <a:pPr marL="539750" lvl="0" indent="-179388">
              <a:buSzPts val="1440"/>
              <a:buFont typeface="Wingdings" pitchFamily="2" charset="2"/>
              <a:buChar char="q"/>
            </a:pPr>
            <a:r>
              <a:rPr lang="id-ID" dirty="0"/>
              <a:t>Mhs mampu memahami &amp; menjelaskan pengertian agama secara etimologi dan terminologi </a:t>
            </a:r>
          </a:p>
          <a:p>
            <a:pPr marL="539750" lvl="0" indent="-179388">
              <a:buSzPts val="1440"/>
              <a:buFont typeface="Wingdings" pitchFamily="2" charset="2"/>
              <a:buChar char="q"/>
            </a:pPr>
            <a:r>
              <a:rPr lang="id-ID" dirty="0"/>
              <a:t>Mhs memahami &amp; menyadari akan kebutuhan dirinya terhadap agama</a:t>
            </a:r>
          </a:p>
          <a:p>
            <a:pPr marL="539750" lvl="0" indent="-179388">
              <a:buSzPts val="1440"/>
              <a:buFont typeface="Wingdings" pitchFamily="2" charset="2"/>
              <a:buChar char="q"/>
            </a:pPr>
            <a:r>
              <a:rPr lang="id-ID" dirty="0"/>
              <a:t> Mhs memahami fungsi agama dalam kehidupan</a:t>
            </a:r>
          </a:p>
          <a:p>
            <a:pPr marL="0" indent="0">
              <a:buNone/>
            </a:pPr>
            <a:r>
              <a:rPr lang="id-ID" dirty="0"/>
              <a:t>B. Capaian Sikap</a:t>
            </a:r>
          </a:p>
          <a:p>
            <a:pPr marL="514350" indent="-244475">
              <a:buFont typeface="Wingdings" pitchFamily="2" charset="2"/>
              <a:buChar char="§"/>
            </a:pPr>
            <a:r>
              <a:rPr lang="id-ID" dirty="0"/>
              <a:t>bertakwa kepada Tuhan Yang Maha Esa dan mampu menunjukkan sikap religius</a:t>
            </a:r>
          </a:p>
          <a:p>
            <a:pPr marL="514350" indent="-244475">
              <a:buFont typeface="Wingdings" pitchFamily="2" charset="2"/>
              <a:buChar char="§"/>
            </a:pPr>
            <a:r>
              <a:rPr lang="sv-SE" dirty="0"/>
              <a:t>menjunjung tinggi nilai kemanusiaan dalam menjalankan tugas berdasarkan agama, moral, dan etika</a:t>
            </a:r>
            <a:endParaRPr lang="id-ID" dirty="0"/>
          </a:p>
          <a:p>
            <a:pPr marL="269875" indent="0">
              <a:buNone/>
            </a:pPr>
            <a:r>
              <a:rPr lang="id-ID" dirty="0"/>
              <a:t>C. Kata Kunci : Kebutuhan Manusia, Naluri, Agama</a:t>
            </a:r>
          </a:p>
          <a:p>
            <a:pPr marL="514350" indent="-244475">
              <a:buFont typeface="Wingdings" pitchFamily="2" charset="2"/>
              <a:buChar char="§"/>
            </a:pPr>
            <a:endParaRPr lang="id-ID" dirty="0"/>
          </a:p>
          <a:p>
            <a:endParaRPr lang="id-ID" dirty="0"/>
          </a:p>
        </p:txBody>
      </p:sp>
    </p:spTree>
    <p:extLst>
      <p:ext uri="{BB962C8B-B14F-4D97-AF65-F5344CB8AC3E}">
        <p14:creationId xmlns:p14="http://schemas.microsoft.com/office/powerpoint/2010/main" val="2746226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1845"/>
            <a:ext cx="10515600" cy="511199"/>
          </a:xfrm>
        </p:spPr>
        <p:txBody>
          <a:bodyPr>
            <a:normAutofit fontScale="90000"/>
          </a:bodyPr>
          <a:lstStyle/>
          <a:p>
            <a:r>
              <a:rPr lang="id-ID" b="1" i="1" dirty="0">
                <a:solidFill>
                  <a:srgbClr val="FF0000"/>
                </a:solidFill>
              </a:rPr>
              <a:t>Kesimpulan</a:t>
            </a:r>
            <a:br>
              <a:rPr lang="id-ID" dirty="0"/>
            </a:br>
            <a:br>
              <a:rPr lang="id-ID" sz="3600" dirty="0"/>
            </a:br>
            <a:endParaRPr lang="id-ID" sz="3600" dirty="0"/>
          </a:p>
        </p:txBody>
      </p:sp>
      <p:sp>
        <p:nvSpPr>
          <p:cNvPr id="3" name="Content Placeholder 2"/>
          <p:cNvSpPr>
            <a:spLocks noGrp="1"/>
          </p:cNvSpPr>
          <p:nvPr>
            <p:ph idx="1"/>
          </p:nvPr>
        </p:nvSpPr>
        <p:spPr>
          <a:xfrm>
            <a:off x="838200" y="1169773"/>
            <a:ext cx="8816546" cy="5168505"/>
          </a:xfrm>
        </p:spPr>
        <p:txBody>
          <a:bodyPr>
            <a:normAutofit fontScale="92500" lnSpcReduction="10000"/>
          </a:bodyPr>
          <a:lstStyle/>
          <a:p>
            <a:r>
              <a:rPr lang="id-ID" sz="2000" dirty="0"/>
              <a:t>Tuhan menurunkan agama untuk kepentingan manusia. </a:t>
            </a:r>
          </a:p>
          <a:p>
            <a:r>
              <a:rPr lang="id-ID" sz="2000" dirty="0"/>
              <a:t>Agama mengandung arti ikatan yang harus dipegang dan dipatuhi oleh manusia. Ikatan ini mempunyai pengaruh besar terhadap kehidupan manusia. Ikatan itu berasal dari kekuatan yang lebih tinggi dari manusia, sebagai fitrah yang diberikan Tuhan kepada hamba-Nya.</a:t>
            </a:r>
          </a:p>
          <a:p>
            <a:r>
              <a:rPr lang="id-ID" sz="2000" dirty="0"/>
              <a:t>Agama sangat berguna dan mempunyai fungsi yang penting dalam kehidupan manusia, yaitu  agama merupakan unsur mutlak dalam pembinaan karakter pribadi dan membangun kehidupan sosial yang rukun dan damai, mendidik agar memiliki jiwa yang tenang, membebaskan dari belenggu perbudakan, berani menegakkan kebenaran, memiliki moral yang terpuji </a:t>
            </a:r>
          </a:p>
          <a:p>
            <a:r>
              <a:rPr lang="id-ID" sz="2000" dirty="0"/>
              <a:t>agama dapat mengangkat derajat manusia lebih tinggi dari makhluk Tuhan yang lain.  </a:t>
            </a:r>
          </a:p>
          <a:p>
            <a:r>
              <a:rPr lang="id-ID" sz="2000" dirty="0"/>
              <a:t>Kebutuhan manusia terhadap agama didasari oleh  beberapa faktor dominan, yaitu faktor fitrah, kekurangan dan kelemahan manusia dan faktor tantangan yang dihadapinya. Oleh karena itu agama adalah paket yang sangat dan amat dibutuhkan oleh manusia.</a:t>
            </a:r>
          </a:p>
          <a:p>
            <a:endParaRPr lang="id-ID" dirty="0"/>
          </a:p>
        </p:txBody>
      </p:sp>
    </p:spTree>
    <p:extLst>
      <p:ext uri="{BB962C8B-B14F-4D97-AF65-F5344CB8AC3E}">
        <p14:creationId xmlns:p14="http://schemas.microsoft.com/office/powerpoint/2010/main" val="7564558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Tugas individu</a:t>
            </a:r>
          </a:p>
        </p:txBody>
      </p:sp>
      <p:sp>
        <p:nvSpPr>
          <p:cNvPr id="3" name="Content Placeholder 2"/>
          <p:cNvSpPr>
            <a:spLocks noGrp="1"/>
          </p:cNvSpPr>
          <p:nvPr>
            <p:ph idx="1"/>
          </p:nvPr>
        </p:nvSpPr>
        <p:spPr/>
        <p:txBody>
          <a:bodyPr/>
          <a:lstStyle/>
          <a:p>
            <a:r>
              <a:rPr lang="id-ID" dirty="0"/>
              <a:t>1. Salin Quran Surat Ar-Rum ayat 30, artikan. Dan cari tafsirnya    menurut salah satu ulama’</a:t>
            </a:r>
          </a:p>
        </p:txBody>
      </p:sp>
    </p:spTree>
    <p:extLst>
      <p:ext uri="{BB962C8B-B14F-4D97-AF65-F5344CB8AC3E}">
        <p14:creationId xmlns:p14="http://schemas.microsoft.com/office/powerpoint/2010/main" val="1997163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6000" dirty="0"/>
              <a:t>Sekian </a:t>
            </a:r>
          </a:p>
        </p:txBody>
      </p:sp>
      <p:sp>
        <p:nvSpPr>
          <p:cNvPr id="3" name="Content Placeholder 2"/>
          <p:cNvSpPr>
            <a:spLocks noGrp="1"/>
          </p:cNvSpPr>
          <p:nvPr>
            <p:ph idx="1"/>
          </p:nvPr>
        </p:nvSpPr>
        <p:spPr>
          <a:xfrm>
            <a:off x="1232226" y="1930400"/>
            <a:ext cx="9537374" cy="3501292"/>
          </a:xfrm>
        </p:spPr>
        <p:txBody>
          <a:bodyPr>
            <a:normAutofit fontScale="85000" lnSpcReduction="20000"/>
          </a:bodyPr>
          <a:lstStyle/>
          <a:p>
            <a:pPr marL="0" indent="0">
              <a:buNone/>
            </a:pPr>
            <a:endParaRPr lang="id-ID" sz="7200" dirty="0"/>
          </a:p>
          <a:p>
            <a:pPr marL="0" indent="0">
              <a:buNone/>
            </a:pPr>
            <a:r>
              <a:rPr lang="id-ID" sz="7200" dirty="0"/>
              <a:t>Terima kasih </a:t>
            </a:r>
          </a:p>
          <a:p>
            <a:pPr marL="0" indent="0">
              <a:buNone/>
            </a:pPr>
            <a:r>
              <a:rPr lang="id-ID" sz="7200" dirty="0"/>
              <a:t>    </a:t>
            </a:r>
          </a:p>
          <a:p>
            <a:pPr marL="0" indent="0">
              <a:buNone/>
            </a:pPr>
            <a:r>
              <a:rPr lang="id-ID" sz="7200" dirty="0"/>
              <a:t>Semoga bermanfaat </a:t>
            </a:r>
          </a:p>
        </p:txBody>
      </p:sp>
    </p:spTree>
    <p:extLst>
      <p:ext uri="{BB962C8B-B14F-4D97-AF65-F5344CB8AC3E}">
        <p14:creationId xmlns:p14="http://schemas.microsoft.com/office/powerpoint/2010/main" val="1297110625"/>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Tugas kelompok dan tugas individu dalam 1 semester</a:t>
            </a:r>
          </a:p>
        </p:txBody>
      </p:sp>
      <p:sp>
        <p:nvSpPr>
          <p:cNvPr id="3" name="Content Placeholder 2"/>
          <p:cNvSpPr>
            <a:spLocks noGrp="1"/>
          </p:cNvSpPr>
          <p:nvPr>
            <p:ph idx="1"/>
          </p:nvPr>
        </p:nvSpPr>
        <p:spPr/>
        <p:txBody>
          <a:bodyPr/>
          <a:lstStyle/>
          <a:p>
            <a:pPr marL="0" indent="0">
              <a:buNone/>
            </a:pPr>
            <a:r>
              <a:rPr lang="id-ID" dirty="0"/>
              <a:t>1. Tugas Kelompok (dalam 1 semester)</a:t>
            </a:r>
          </a:p>
          <a:p>
            <a:r>
              <a:rPr lang="id-ID" dirty="0"/>
              <a:t>Membuat power poin dan presentasi dari pokok bahasan Pend. Agama Islam</a:t>
            </a:r>
          </a:p>
          <a:p>
            <a:pPr marL="0" indent="0">
              <a:buNone/>
            </a:pPr>
            <a:r>
              <a:rPr lang="id-ID" dirty="0"/>
              <a:t>2. Tugas Individu (dalam 1 semester)</a:t>
            </a:r>
          </a:p>
          <a:p>
            <a:pPr marL="0" indent="0">
              <a:buNone/>
            </a:pPr>
            <a:r>
              <a:rPr lang="id-ID" dirty="0"/>
              <a:t>    a. Menghafalkan Doa </a:t>
            </a:r>
          </a:p>
          <a:p>
            <a:pPr marL="0" indent="0">
              <a:buNone/>
            </a:pPr>
            <a:r>
              <a:rPr lang="id-ID" dirty="0"/>
              <a:t>3. Tugas Individu setelah materi pokok bahasan diajarkan.</a:t>
            </a:r>
          </a:p>
          <a:p>
            <a:pPr marL="0" indent="0">
              <a:buNone/>
            </a:pPr>
            <a:r>
              <a:rPr lang="id-ID" dirty="0"/>
              <a:t>	</a:t>
            </a:r>
          </a:p>
        </p:txBody>
      </p:sp>
    </p:spTree>
    <p:extLst>
      <p:ext uri="{BB962C8B-B14F-4D97-AF65-F5344CB8AC3E}">
        <p14:creationId xmlns:p14="http://schemas.microsoft.com/office/powerpoint/2010/main" val="597616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19"/>
          </a:xfrm>
        </p:spPr>
        <p:txBody>
          <a:bodyPr>
            <a:normAutofit fontScale="90000"/>
          </a:bodyPr>
          <a:lstStyle/>
          <a:p>
            <a:endParaRPr lang="id-ID" sz="800" dirty="0"/>
          </a:p>
        </p:txBody>
      </p:sp>
      <p:sp>
        <p:nvSpPr>
          <p:cNvPr id="3" name="Content Placeholder 2"/>
          <p:cNvSpPr>
            <a:spLocks noGrp="1"/>
          </p:cNvSpPr>
          <p:nvPr>
            <p:ph idx="1"/>
          </p:nvPr>
        </p:nvSpPr>
        <p:spPr>
          <a:xfrm>
            <a:off x="1330960" y="739140"/>
            <a:ext cx="8727440" cy="5437823"/>
          </a:xfrm>
        </p:spPr>
        <p:txBody>
          <a:bodyPr>
            <a:normAutofit/>
          </a:bodyPr>
          <a:lstStyle/>
          <a:p>
            <a:pPr marL="0" lvl="0" indent="0">
              <a:buNone/>
              <a:tabLst>
                <a:tab pos="457200" algn="l"/>
              </a:tabLst>
            </a:pPr>
            <a:endParaRPr lang="id-ID" sz="800" dirty="0"/>
          </a:p>
        </p:txBody>
      </p:sp>
      <p:sp>
        <p:nvSpPr>
          <p:cNvPr id="4" name="Rounded Rectangle 3"/>
          <p:cNvSpPr/>
          <p:nvPr/>
        </p:nvSpPr>
        <p:spPr>
          <a:xfrm>
            <a:off x="1554356" y="2985186"/>
            <a:ext cx="1995633" cy="22128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id-ID" sz="2800" dirty="0">
                <a:effectLst/>
                <a:latin typeface="Times New Roman" panose="02020603050405020304" pitchFamily="18" charset="0"/>
                <a:ea typeface="Calibri" panose="020F0502020204030204" pitchFamily="34" charset="0"/>
                <a:cs typeface="Times New Roman" panose="02020603050405020304" pitchFamily="18" charset="0"/>
              </a:rPr>
              <a:t>Pengertian agama dan agama islam</a:t>
            </a:r>
          </a:p>
        </p:txBody>
      </p:sp>
      <p:sp>
        <p:nvSpPr>
          <p:cNvPr id="6" name="Rounded Rectangle 5"/>
          <p:cNvSpPr/>
          <p:nvPr/>
        </p:nvSpPr>
        <p:spPr>
          <a:xfrm>
            <a:off x="5782963" y="3005560"/>
            <a:ext cx="1935892" cy="2241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a:t>Fungsi dan kedudukan </a:t>
            </a:r>
            <a:r>
              <a:rPr lang="id-ID" sz="2400" dirty="0">
                <a:solidFill>
                  <a:schemeClr val="bg1"/>
                </a:solidFill>
              </a:rPr>
              <a:t>agama </a:t>
            </a:r>
            <a:r>
              <a:rPr lang="id-ID" sz="2400" dirty="0"/>
              <a:t>dalam kehidupan</a:t>
            </a:r>
            <a:r>
              <a:rPr lang="id-ID" sz="2800" dirty="0"/>
              <a:t>, </a:t>
            </a:r>
          </a:p>
        </p:txBody>
      </p:sp>
      <p:sp>
        <p:nvSpPr>
          <p:cNvPr id="7" name="Rounded Rectangle 6"/>
          <p:cNvSpPr/>
          <p:nvPr/>
        </p:nvSpPr>
        <p:spPr>
          <a:xfrm>
            <a:off x="8017611" y="3041479"/>
            <a:ext cx="1715669" cy="22128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id-ID" sz="2400" dirty="0"/>
              <a:t>Latar belakang perlunya manusia beragama</a:t>
            </a:r>
            <a:endParaRPr lang="id-ID" sz="2800" dirty="0"/>
          </a:p>
        </p:txBody>
      </p:sp>
      <p:sp>
        <p:nvSpPr>
          <p:cNvPr id="8" name="Rounded Rectangle 7"/>
          <p:cNvSpPr/>
          <p:nvPr/>
        </p:nvSpPr>
        <p:spPr>
          <a:xfrm>
            <a:off x="3893901" y="2964367"/>
            <a:ext cx="1552573" cy="2241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a:t>Agama samawi dan islam</a:t>
            </a:r>
          </a:p>
        </p:txBody>
      </p:sp>
      <p:sp>
        <p:nvSpPr>
          <p:cNvPr id="5" name="Rounded Rectangle 4"/>
          <p:cNvSpPr/>
          <p:nvPr/>
        </p:nvSpPr>
        <p:spPr>
          <a:xfrm>
            <a:off x="2965622" y="800100"/>
            <a:ext cx="481913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t>Kebutuhan manusia terhadap agama</a:t>
            </a:r>
          </a:p>
        </p:txBody>
      </p:sp>
      <p:cxnSp>
        <p:nvCxnSpPr>
          <p:cNvPr id="10" name="Straight Arrow Connector 9"/>
          <p:cNvCxnSpPr/>
          <p:nvPr/>
        </p:nvCxnSpPr>
        <p:spPr>
          <a:xfrm flipH="1">
            <a:off x="5362832" y="1714500"/>
            <a:ext cx="2470" cy="70742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a:off x="2566703" y="2420066"/>
            <a:ext cx="6313685" cy="11947"/>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a:off x="2591417" y="2420068"/>
            <a:ext cx="0" cy="5486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p:cNvCxnSpPr>
            <a:endCxn id="8" idx="0"/>
          </p:cNvCxnSpPr>
          <p:nvPr/>
        </p:nvCxnSpPr>
        <p:spPr>
          <a:xfrm flipH="1">
            <a:off x="4670188" y="2420066"/>
            <a:ext cx="666" cy="5443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p:cNvCxnSpPr/>
          <p:nvPr/>
        </p:nvCxnSpPr>
        <p:spPr>
          <a:xfrm>
            <a:off x="6677534" y="2432013"/>
            <a:ext cx="0" cy="5943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p:nvPr/>
        </p:nvCxnSpPr>
        <p:spPr>
          <a:xfrm>
            <a:off x="8875445" y="2442200"/>
            <a:ext cx="4943" cy="5429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30256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 </a:t>
            </a:r>
          </a:p>
        </p:txBody>
      </p:sp>
      <p:pic>
        <p:nvPicPr>
          <p:cNvPr id="4" name="Content Placeholder 3" descr="https://akuntanonline.com/wp-content/uploads/2020/01/Pengertian-Kebutuhan-Jasmani-dan-Rohani-600x400.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080" y="417600"/>
            <a:ext cx="9251680" cy="5912080"/>
          </a:xfrm>
          <a:prstGeom prst="rect">
            <a:avLst/>
          </a:prstGeom>
          <a:noFill/>
          <a:ln>
            <a:noFill/>
          </a:ln>
        </p:spPr>
      </p:pic>
    </p:spTree>
    <p:extLst>
      <p:ext uri="{BB962C8B-B14F-4D97-AF65-F5344CB8AC3E}">
        <p14:creationId xmlns:p14="http://schemas.microsoft.com/office/powerpoint/2010/main" val="2747858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Kebutuhan rohani dan Jasmani</a:t>
            </a:r>
          </a:p>
        </p:txBody>
      </p:sp>
      <p:sp>
        <p:nvSpPr>
          <p:cNvPr id="3" name="Content Placeholder 2"/>
          <p:cNvSpPr>
            <a:spLocks noGrp="1"/>
          </p:cNvSpPr>
          <p:nvPr>
            <p:ph idx="1"/>
          </p:nvPr>
        </p:nvSpPr>
        <p:spPr>
          <a:xfrm>
            <a:off x="960600" y="1984025"/>
            <a:ext cx="10515600" cy="4351338"/>
          </a:xfrm>
        </p:spPr>
        <p:txBody>
          <a:bodyPr>
            <a:normAutofit fontScale="92500" lnSpcReduction="10000"/>
          </a:bodyPr>
          <a:lstStyle/>
          <a:p>
            <a:pPr marL="0" indent="0">
              <a:buNone/>
            </a:pPr>
            <a:r>
              <a:rPr lang="id-ID" dirty="0"/>
              <a:t>Kebutuhan Rohani</a:t>
            </a:r>
          </a:p>
          <a:p>
            <a:r>
              <a:rPr lang="id-ID" dirty="0"/>
              <a:t>Beribadah</a:t>
            </a:r>
          </a:p>
          <a:p>
            <a:r>
              <a:rPr lang="id-ID" dirty="0"/>
              <a:t>Rekreasi (hiburan)</a:t>
            </a:r>
          </a:p>
          <a:p>
            <a:r>
              <a:rPr lang="id-ID" dirty="0"/>
              <a:t>Ilmu pengetahuan</a:t>
            </a:r>
          </a:p>
          <a:p>
            <a:r>
              <a:rPr lang="id-ID" dirty="0"/>
              <a:t>Bersosialisasi</a:t>
            </a:r>
          </a:p>
          <a:p>
            <a:r>
              <a:rPr lang="id-ID" dirty="0"/>
              <a:t>Melakukan hobby</a:t>
            </a:r>
          </a:p>
          <a:p>
            <a:r>
              <a:rPr lang="id-ID" dirty="0"/>
              <a:t>Kasih sayang</a:t>
            </a:r>
          </a:p>
          <a:p>
            <a:r>
              <a:rPr lang="id-ID" dirty="0"/>
              <a:t>Kebahagiaan</a:t>
            </a:r>
          </a:p>
          <a:p>
            <a:r>
              <a:rPr lang="id-ID" dirty="0"/>
              <a:t>Perhatian</a:t>
            </a:r>
          </a:p>
          <a:p>
            <a:r>
              <a:rPr lang="id-ID" dirty="0"/>
              <a:t>Kepedulian</a:t>
            </a:r>
          </a:p>
          <a:p>
            <a:pPr marL="0" indent="0">
              <a:buNone/>
            </a:pPr>
            <a:br>
              <a:rPr lang="id-ID" dirty="0"/>
            </a:br>
            <a:endParaRPr lang="id-ID" dirty="0"/>
          </a:p>
        </p:txBody>
      </p:sp>
      <p:sp>
        <p:nvSpPr>
          <p:cNvPr id="5" name="Rectangle 4"/>
          <p:cNvSpPr/>
          <p:nvPr/>
        </p:nvSpPr>
        <p:spPr>
          <a:xfrm>
            <a:off x="5402400" y="1821513"/>
            <a:ext cx="3475200" cy="3490186"/>
          </a:xfrm>
          <a:prstGeom prst="rect">
            <a:avLst/>
          </a:prstGeom>
        </p:spPr>
        <p:txBody>
          <a:bodyPr wrap="square">
            <a:spAutoFit/>
          </a:bodyPr>
          <a:lstStyle/>
          <a:p>
            <a:pPr>
              <a:lnSpc>
                <a:spcPct val="115000"/>
              </a:lnSpc>
              <a:spcAft>
                <a:spcPts val="0"/>
              </a:spcAft>
            </a:pPr>
            <a:r>
              <a:rPr lang="id-ID" sz="2400" dirty="0">
                <a:latin typeface="Times New Roman" panose="02020603050405020304" pitchFamily="18" charset="0"/>
                <a:ea typeface="Calibri" panose="020F0502020204030204" pitchFamily="34" charset="0"/>
                <a:cs typeface="Times New Roman" panose="02020603050405020304" pitchFamily="18" charset="0"/>
              </a:rPr>
              <a:t>Kebutuhan Jasmani</a:t>
            </a:r>
          </a:p>
          <a:p>
            <a:pPr marL="342900" lvl="0" indent="-342900">
              <a:lnSpc>
                <a:spcPct val="115000"/>
              </a:lnSpc>
              <a:spcAft>
                <a:spcPts val="0"/>
              </a:spcAft>
              <a:buFont typeface="+mj-lt"/>
              <a:buAutoNum type="arabicPeriod"/>
            </a:pPr>
            <a:r>
              <a:rPr lang="id-ID" sz="2400" dirty="0">
                <a:latin typeface="Times New Roman" panose="02020603050405020304" pitchFamily="18" charset="0"/>
                <a:ea typeface="Calibri" panose="020F0502020204030204" pitchFamily="34" charset="0"/>
                <a:cs typeface="Times New Roman" panose="02020603050405020304" pitchFamily="18" charset="0"/>
              </a:rPr>
              <a:t>Makanan, minum</a:t>
            </a:r>
          </a:p>
          <a:p>
            <a:pPr marL="342900" lvl="0" indent="-342900">
              <a:lnSpc>
                <a:spcPct val="115000"/>
              </a:lnSpc>
              <a:spcAft>
                <a:spcPts val="0"/>
              </a:spcAft>
              <a:buFont typeface="+mj-lt"/>
              <a:buAutoNum type="arabicPeriod"/>
            </a:pPr>
            <a:r>
              <a:rPr lang="id-ID" sz="2400" dirty="0">
                <a:latin typeface="Times New Roman" panose="02020603050405020304" pitchFamily="18" charset="0"/>
                <a:ea typeface="Calibri" panose="020F0502020204030204" pitchFamily="34" charset="0"/>
                <a:cs typeface="Times New Roman" panose="02020603050405020304" pitchFamily="18" charset="0"/>
              </a:rPr>
              <a:t>Rumah / tempat tinggal</a:t>
            </a:r>
          </a:p>
          <a:p>
            <a:pPr marL="342900" lvl="0" indent="-342900">
              <a:lnSpc>
                <a:spcPct val="115000"/>
              </a:lnSpc>
              <a:spcAft>
                <a:spcPts val="0"/>
              </a:spcAft>
              <a:buFont typeface="+mj-lt"/>
              <a:buAutoNum type="arabicPeriod"/>
            </a:pPr>
            <a:r>
              <a:rPr lang="id-ID" sz="2400" dirty="0">
                <a:latin typeface="Times New Roman" panose="02020603050405020304" pitchFamily="18" charset="0"/>
                <a:ea typeface="Calibri" panose="020F0502020204030204" pitchFamily="34" charset="0"/>
                <a:cs typeface="Times New Roman" panose="02020603050405020304" pitchFamily="18" charset="0"/>
              </a:rPr>
              <a:t>Pakaian</a:t>
            </a:r>
          </a:p>
          <a:p>
            <a:pPr marL="342900" lvl="0" indent="-342900">
              <a:lnSpc>
                <a:spcPct val="115000"/>
              </a:lnSpc>
              <a:spcAft>
                <a:spcPts val="0"/>
              </a:spcAft>
              <a:buFont typeface="+mj-lt"/>
              <a:buAutoNum type="arabicPeriod"/>
            </a:pPr>
            <a:r>
              <a:rPr lang="id-ID" sz="2400" dirty="0">
                <a:latin typeface="Times New Roman" panose="02020603050405020304" pitchFamily="18" charset="0"/>
                <a:ea typeface="Calibri" panose="020F0502020204030204" pitchFamily="34" charset="0"/>
                <a:cs typeface="Times New Roman" panose="02020603050405020304" pitchFamily="18" charset="0"/>
              </a:rPr>
              <a:t>Olahraga</a:t>
            </a:r>
          </a:p>
          <a:p>
            <a:pPr marL="342900" lvl="0" indent="-342900">
              <a:lnSpc>
                <a:spcPct val="115000"/>
              </a:lnSpc>
              <a:spcAft>
                <a:spcPts val="0"/>
              </a:spcAft>
              <a:buFont typeface="+mj-lt"/>
              <a:buAutoNum type="arabicPeriod"/>
            </a:pPr>
            <a:r>
              <a:rPr lang="id-ID" sz="2400" dirty="0">
                <a:latin typeface="Times New Roman" panose="02020603050405020304" pitchFamily="18" charset="0"/>
                <a:ea typeface="Calibri" panose="020F0502020204030204" pitchFamily="34" charset="0"/>
                <a:cs typeface="Times New Roman" panose="02020603050405020304" pitchFamily="18" charset="0"/>
              </a:rPr>
              <a:t>Obat-obatan</a:t>
            </a:r>
          </a:p>
          <a:p>
            <a:pPr marL="342900" lvl="0" indent="-342900">
              <a:lnSpc>
                <a:spcPct val="115000"/>
              </a:lnSpc>
              <a:spcAft>
                <a:spcPts val="0"/>
              </a:spcAft>
              <a:buFont typeface="+mj-lt"/>
              <a:buAutoNum type="arabicPeriod"/>
            </a:pPr>
            <a:r>
              <a:rPr lang="id-ID" sz="2400" dirty="0">
                <a:latin typeface="Times New Roman" panose="02020603050405020304" pitchFamily="18" charset="0"/>
                <a:ea typeface="Calibri" panose="020F0502020204030204" pitchFamily="34" charset="0"/>
                <a:cs typeface="Times New Roman" panose="02020603050405020304" pitchFamily="18" charset="0"/>
              </a:rPr>
              <a:t>Alat transportasi</a:t>
            </a:r>
          </a:p>
          <a:p>
            <a:pPr marL="342900" lvl="0" indent="-342900">
              <a:lnSpc>
                <a:spcPct val="115000"/>
              </a:lnSpc>
              <a:spcAft>
                <a:spcPts val="0"/>
              </a:spcAft>
              <a:buFont typeface="+mj-lt"/>
              <a:buAutoNum type="arabicPeriod"/>
            </a:pPr>
            <a:r>
              <a:rPr lang="id-ID" sz="2400" dirty="0">
                <a:latin typeface="Times New Roman" panose="02020603050405020304" pitchFamily="18" charset="0"/>
                <a:ea typeface="Calibri" panose="020F0502020204030204" pitchFamily="34" charset="0"/>
                <a:cs typeface="Times New Roman" panose="02020603050405020304" pitchFamily="18" charset="0"/>
              </a:rPr>
              <a:t> dll</a:t>
            </a:r>
            <a:endParaRPr lang="id-ID"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8387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4" name="Content Placeholder 3"/>
          <p:cNvPicPr>
            <a:picLocks noGrp="1" noChangeAspect="1"/>
          </p:cNvPicPr>
          <p:nvPr>
            <p:ph idx="1"/>
          </p:nvPr>
        </p:nvPicPr>
        <p:blipFill>
          <a:blip r:embed="rId2"/>
          <a:stretch>
            <a:fillRect/>
          </a:stretch>
        </p:blipFill>
        <p:spPr>
          <a:xfrm>
            <a:off x="552000" y="797126"/>
            <a:ext cx="8185600" cy="5268394"/>
          </a:xfrm>
          <a:prstGeom prst="rect">
            <a:avLst/>
          </a:prstGeom>
        </p:spPr>
      </p:pic>
    </p:spTree>
    <p:extLst>
      <p:ext uri="{BB962C8B-B14F-4D97-AF65-F5344CB8AC3E}">
        <p14:creationId xmlns:p14="http://schemas.microsoft.com/office/powerpoint/2010/main" val="299344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3680" y="453120"/>
            <a:ext cx="8724800" cy="5839200"/>
          </a:xfrm>
          <a:prstGeom prst="rect">
            <a:avLst/>
          </a:prstGeom>
        </p:spPr>
      </p:pic>
    </p:spTree>
    <p:extLst>
      <p:ext uri="{BB962C8B-B14F-4D97-AF65-F5344CB8AC3E}">
        <p14:creationId xmlns:p14="http://schemas.microsoft.com/office/powerpoint/2010/main" val="981035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0400" y="698400"/>
            <a:ext cx="8830800" cy="5896800"/>
          </a:xfrm>
          <a:prstGeom prst="rect">
            <a:avLst/>
          </a:prstGeom>
        </p:spPr>
      </p:pic>
    </p:spTree>
    <p:extLst>
      <p:ext uri="{BB962C8B-B14F-4D97-AF65-F5344CB8AC3E}">
        <p14:creationId xmlns:p14="http://schemas.microsoft.com/office/powerpoint/2010/main" val="34403527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4934</TotalTime>
  <Words>2133</Words>
  <Application>Microsoft Office PowerPoint</Application>
  <PresentationFormat>Widescreen</PresentationFormat>
  <Paragraphs>142</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Times New Roman</vt:lpstr>
      <vt:lpstr>Trebuchet MS</vt:lpstr>
      <vt:lpstr>Wingdings</vt:lpstr>
      <vt:lpstr>Wingdings 3</vt:lpstr>
      <vt:lpstr>Facet</vt:lpstr>
      <vt:lpstr>PowerPoint Presentation</vt:lpstr>
      <vt:lpstr>PowerPoint Presentation</vt:lpstr>
      <vt:lpstr>KEBUTUHAN MANUSIA TERHADAP AGAMA</vt:lpstr>
      <vt:lpstr>PowerPoint Presentation</vt:lpstr>
      <vt:lpstr> </vt:lpstr>
      <vt:lpstr>Kebutuhan rohani dan Jasmani</vt:lpstr>
      <vt:lpstr>PowerPoint Presentation</vt:lpstr>
      <vt:lpstr>PowerPoint Presentation</vt:lpstr>
      <vt:lpstr>PowerPoint Presentation</vt:lpstr>
      <vt:lpstr>Membutuhkan siraman rohani</vt:lpstr>
      <vt:lpstr>1. Pengertian Agama</vt:lpstr>
      <vt:lpstr>AGAMA SECARA ETIMOLOGIS</vt:lpstr>
      <vt:lpstr>ARTI AGAMA SECARA TERMINOLOGIS</vt:lpstr>
      <vt:lpstr>Ad-din memiliki arti sebagai berikut:</vt:lpstr>
      <vt:lpstr> Definisi agama menurut Harun Nasution sebagai berikut  </vt:lpstr>
      <vt:lpstr>lima aspek yang terkandung dalam agama.</vt:lpstr>
      <vt:lpstr>Simpulan Pengertian Agama</vt:lpstr>
      <vt:lpstr>Pengertian Islam secara Etimologis</vt:lpstr>
      <vt:lpstr>Lanjutan </vt:lpstr>
      <vt:lpstr>PENGERTIAN ISLAM SECARA TERMINOLOGIS</vt:lpstr>
      <vt:lpstr>PENGERTIAN AGAMA ISLAM</vt:lpstr>
      <vt:lpstr>Lanjutan Pengertian agama Islam</vt:lpstr>
      <vt:lpstr>Kesimpulan pengertian Agama Islam</vt:lpstr>
      <vt:lpstr>2. Agama Samawi dan Islam.</vt:lpstr>
      <vt:lpstr>3. Fungsi dan kedudukan agama dalam kehidupan manusia</vt:lpstr>
      <vt:lpstr>Fungsi agama sebagai way of life</vt:lpstr>
      <vt:lpstr>Fungsi agama </vt:lpstr>
      <vt:lpstr>4. Latar belakang perlunya manusia beragama</vt:lpstr>
      <vt:lpstr>lanjutan</vt:lpstr>
      <vt:lpstr>Kesimpulan  </vt:lpstr>
      <vt:lpstr>Tugas individu</vt:lpstr>
      <vt:lpstr>Sekian </vt:lpstr>
      <vt:lpstr>Tugas kelompok dan tugas individu dalam 1 semester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kampus3</dc:creator>
  <cp:lastModifiedBy>septiarahmadwipuspita@outlook.com</cp:lastModifiedBy>
  <cp:revision>74</cp:revision>
  <dcterms:created xsi:type="dcterms:W3CDTF">2021-09-01T06:15:16Z</dcterms:created>
  <dcterms:modified xsi:type="dcterms:W3CDTF">2022-11-08T02:04:55Z</dcterms:modified>
</cp:coreProperties>
</file>