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38"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E2A4D1-0E0F-42C4-B5A1-4B5B4402D099}"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B5443D09-E838-4D50-AE64-01EAAF47E2C4}">
      <dgm:prSet/>
      <dgm:spPr/>
      <dgm:t>
        <a:bodyPr/>
        <a:lstStyle/>
        <a:p>
          <a:r>
            <a:rPr lang="fr-FR" b="0" i="0"/>
            <a:t>Cette notion semble indissociable des </a:t>
          </a:r>
          <a:r>
            <a:rPr lang="fr-FR" b="1" i="0"/>
            <a:t>services informatiques</a:t>
          </a:r>
          <a:r>
            <a:rPr lang="fr-FR" b="0" i="0"/>
            <a:t>.</a:t>
          </a:r>
          <a:endParaRPr lang="en-US"/>
        </a:p>
      </dgm:t>
    </dgm:pt>
    <dgm:pt modelId="{0F227969-AF7E-4021-93FE-02D9F9F4D260}" type="parTrans" cxnId="{D5A0078B-F9E7-4A88-A811-DA3D38ADD30C}">
      <dgm:prSet/>
      <dgm:spPr/>
      <dgm:t>
        <a:bodyPr/>
        <a:lstStyle/>
        <a:p>
          <a:endParaRPr lang="en-US"/>
        </a:p>
      </dgm:t>
    </dgm:pt>
    <dgm:pt modelId="{0E8C4BC0-DF9D-416E-907D-468987A7E681}" type="sibTrans" cxnId="{D5A0078B-F9E7-4A88-A811-DA3D38ADD30C}">
      <dgm:prSet/>
      <dgm:spPr/>
      <dgm:t>
        <a:bodyPr/>
        <a:lstStyle/>
        <a:p>
          <a:endParaRPr lang="en-US"/>
        </a:p>
      </dgm:t>
    </dgm:pt>
    <dgm:pt modelId="{F92D2229-824A-42F2-8BA4-EEBE3284C3DA}">
      <dgm:prSet/>
      <dgm:spPr/>
      <dgm:t>
        <a:bodyPr/>
        <a:lstStyle/>
        <a:p>
          <a:r>
            <a:rPr lang="fr-FR" b="0" i="0"/>
            <a:t>En effet, l’expression se rapporte majoritairement à l’</a:t>
          </a:r>
          <a:r>
            <a:rPr lang="fr-FR" b="1" i="0"/>
            <a:t>alignement stratégique des systèmes d’information</a:t>
          </a:r>
          <a:r>
            <a:rPr lang="fr-FR" b="0" i="0"/>
            <a:t>, et donc :</a:t>
          </a:r>
          <a:endParaRPr lang="en-US"/>
        </a:p>
      </dgm:t>
    </dgm:pt>
    <dgm:pt modelId="{828C0C8A-83BB-40BA-B20D-E6A08346ACFA}" type="parTrans" cxnId="{E13446DD-2432-4769-A441-4F9E18623125}">
      <dgm:prSet/>
      <dgm:spPr/>
      <dgm:t>
        <a:bodyPr/>
        <a:lstStyle/>
        <a:p>
          <a:endParaRPr lang="en-US"/>
        </a:p>
      </dgm:t>
    </dgm:pt>
    <dgm:pt modelId="{8EB9864D-8C6F-4DDD-939B-60AAD1333D41}" type="sibTrans" cxnId="{E13446DD-2432-4769-A441-4F9E18623125}">
      <dgm:prSet/>
      <dgm:spPr/>
      <dgm:t>
        <a:bodyPr/>
        <a:lstStyle/>
        <a:p>
          <a:endParaRPr lang="en-US"/>
        </a:p>
      </dgm:t>
    </dgm:pt>
    <dgm:pt modelId="{4D456D02-9267-4233-8757-E207893A3593}">
      <dgm:prSet/>
      <dgm:spPr/>
      <dgm:t>
        <a:bodyPr/>
        <a:lstStyle/>
        <a:p>
          <a:r>
            <a:rPr lang="fr-FR" b="0" i="0"/>
            <a:t>de leur propre stratégie,</a:t>
          </a:r>
          <a:endParaRPr lang="en-US"/>
        </a:p>
      </dgm:t>
    </dgm:pt>
    <dgm:pt modelId="{8BE9EAD8-3304-46C0-96C9-29D97D217E6E}" type="parTrans" cxnId="{AD2D61BB-3A3D-4BC0-857D-7D1F8C53A636}">
      <dgm:prSet/>
      <dgm:spPr/>
      <dgm:t>
        <a:bodyPr/>
        <a:lstStyle/>
        <a:p>
          <a:endParaRPr lang="en-US"/>
        </a:p>
      </dgm:t>
    </dgm:pt>
    <dgm:pt modelId="{98B86DD0-17C1-4252-A91E-589A46BCC5E0}" type="sibTrans" cxnId="{AD2D61BB-3A3D-4BC0-857D-7D1F8C53A636}">
      <dgm:prSet/>
      <dgm:spPr/>
      <dgm:t>
        <a:bodyPr/>
        <a:lstStyle/>
        <a:p>
          <a:endParaRPr lang="en-US"/>
        </a:p>
      </dgm:t>
    </dgm:pt>
    <dgm:pt modelId="{79D2CF2D-1BEE-4627-B6CB-A7528B7A7764}">
      <dgm:prSet/>
      <dgm:spPr/>
      <dgm:t>
        <a:bodyPr/>
        <a:lstStyle/>
        <a:p>
          <a:r>
            <a:rPr lang="fr-FR" b="0" i="0"/>
            <a:t>de leur organisation,</a:t>
          </a:r>
          <a:endParaRPr lang="en-US"/>
        </a:p>
      </dgm:t>
    </dgm:pt>
    <dgm:pt modelId="{002ED791-97B8-4C8C-8088-4144EE8A099C}" type="parTrans" cxnId="{10076730-6B55-4F91-A3DA-5AC35ADFEA7B}">
      <dgm:prSet/>
      <dgm:spPr/>
      <dgm:t>
        <a:bodyPr/>
        <a:lstStyle/>
        <a:p>
          <a:endParaRPr lang="en-US"/>
        </a:p>
      </dgm:t>
    </dgm:pt>
    <dgm:pt modelId="{6221FDF5-C140-429C-BA72-D494F227CF52}" type="sibTrans" cxnId="{10076730-6B55-4F91-A3DA-5AC35ADFEA7B}">
      <dgm:prSet/>
      <dgm:spPr/>
      <dgm:t>
        <a:bodyPr/>
        <a:lstStyle/>
        <a:p>
          <a:endParaRPr lang="en-US"/>
        </a:p>
      </dgm:t>
    </dgm:pt>
    <dgm:pt modelId="{99B51040-9623-4AA7-B51A-E9BD3E020493}">
      <dgm:prSet/>
      <dgm:spPr/>
      <dgm:t>
        <a:bodyPr/>
        <a:lstStyle/>
        <a:p>
          <a:r>
            <a:rPr lang="fr-FR" b="0" i="0"/>
            <a:t>des infrastructures associées.</a:t>
          </a:r>
          <a:endParaRPr lang="en-US"/>
        </a:p>
      </dgm:t>
    </dgm:pt>
    <dgm:pt modelId="{F68B78C7-BA56-4C8F-94E3-7B40C68890D9}" type="parTrans" cxnId="{ECE1F662-99C3-45EC-90FC-131304BEFAE1}">
      <dgm:prSet/>
      <dgm:spPr/>
      <dgm:t>
        <a:bodyPr/>
        <a:lstStyle/>
        <a:p>
          <a:endParaRPr lang="en-US"/>
        </a:p>
      </dgm:t>
    </dgm:pt>
    <dgm:pt modelId="{1F08E92B-F582-48C5-9722-B9FD3C8ED936}" type="sibTrans" cxnId="{ECE1F662-99C3-45EC-90FC-131304BEFAE1}">
      <dgm:prSet/>
      <dgm:spPr/>
      <dgm:t>
        <a:bodyPr/>
        <a:lstStyle/>
        <a:p>
          <a:endParaRPr lang="en-US"/>
        </a:p>
      </dgm:t>
    </dgm:pt>
    <dgm:pt modelId="{55A9F893-48E9-4F20-A909-7CD433930DE1}" type="pres">
      <dgm:prSet presAssocID="{F0E2A4D1-0E0F-42C4-B5A1-4B5B4402D099}" presName="outerComposite" presStyleCnt="0">
        <dgm:presLayoutVars>
          <dgm:chMax val="5"/>
          <dgm:dir/>
          <dgm:resizeHandles val="exact"/>
        </dgm:presLayoutVars>
      </dgm:prSet>
      <dgm:spPr/>
    </dgm:pt>
    <dgm:pt modelId="{03E1A88F-D247-45DE-A253-29584FB231B8}" type="pres">
      <dgm:prSet presAssocID="{F0E2A4D1-0E0F-42C4-B5A1-4B5B4402D099}" presName="dummyMaxCanvas" presStyleCnt="0">
        <dgm:presLayoutVars/>
      </dgm:prSet>
      <dgm:spPr/>
    </dgm:pt>
    <dgm:pt modelId="{0434F8A1-C5AC-423F-8DB7-E24949A4CD1C}" type="pres">
      <dgm:prSet presAssocID="{F0E2A4D1-0E0F-42C4-B5A1-4B5B4402D099}" presName="FiveNodes_1" presStyleLbl="node1" presStyleIdx="0" presStyleCnt="5">
        <dgm:presLayoutVars>
          <dgm:bulletEnabled val="1"/>
        </dgm:presLayoutVars>
      </dgm:prSet>
      <dgm:spPr/>
    </dgm:pt>
    <dgm:pt modelId="{138F5756-2308-4871-A632-50553A298B18}" type="pres">
      <dgm:prSet presAssocID="{F0E2A4D1-0E0F-42C4-B5A1-4B5B4402D099}" presName="FiveNodes_2" presStyleLbl="node1" presStyleIdx="1" presStyleCnt="5">
        <dgm:presLayoutVars>
          <dgm:bulletEnabled val="1"/>
        </dgm:presLayoutVars>
      </dgm:prSet>
      <dgm:spPr/>
    </dgm:pt>
    <dgm:pt modelId="{F104A514-F286-4D44-AB8F-B51C66F79400}" type="pres">
      <dgm:prSet presAssocID="{F0E2A4D1-0E0F-42C4-B5A1-4B5B4402D099}" presName="FiveNodes_3" presStyleLbl="node1" presStyleIdx="2" presStyleCnt="5">
        <dgm:presLayoutVars>
          <dgm:bulletEnabled val="1"/>
        </dgm:presLayoutVars>
      </dgm:prSet>
      <dgm:spPr/>
    </dgm:pt>
    <dgm:pt modelId="{D00E4AE7-816D-472C-9BC9-43F85068357D}" type="pres">
      <dgm:prSet presAssocID="{F0E2A4D1-0E0F-42C4-B5A1-4B5B4402D099}" presName="FiveNodes_4" presStyleLbl="node1" presStyleIdx="3" presStyleCnt="5">
        <dgm:presLayoutVars>
          <dgm:bulletEnabled val="1"/>
        </dgm:presLayoutVars>
      </dgm:prSet>
      <dgm:spPr/>
    </dgm:pt>
    <dgm:pt modelId="{38D07D46-74F7-4E7D-A3F0-894E2217F21F}" type="pres">
      <dgm:prSet presAssocID="{F0E2A4D1-0E0F-42C4-B5A1-4B5B4402D099}" presName="FiveNodes_5" presStyleLbl="node1" presStyleIdx="4" presStyleCnt="5">
        <dgm:presLayoutVars>
          <dgm:bulletEnabled val="1"/>
        </dgm:presLayoutVars>
      </dgm:prSet>
      <dgm:spPr/>
    </dgm:pt>
    <dgm:pt modelId="{DDB8E767-541A-4AD8-B43A-D90BA00EBF16}" type="pres">
      <dgm:prSet presAssocID="{F0E2A4D1-0E0F-42C4-B5A1-4B5B4402D099}" presName="FiveConn_1-2" presStyleLbl="fgAccFollowNode1" presStyleIdx="0" presStyleCnt="4">
        <dgm:presLayoutVars>
          <dgm:bulletEnabled val="1"/>
        </dgm:presLayoutVars>
      </dgm:prSet>
      <dgm:spPr/>
    </dgm:pt>
    <dgm:pt modelId="{A13A2AAA-1B46-4D9C-A324-95A345A5990D}" type="pres">
      <dgm:prSet presAssocID="{F0E2A4D1-0E0F-42C4-B5A1-4B5B4402D099}" presName="FiveConn_2-3" presStyleLbl="fgAccFollowNode1" presStyleIdx="1" presStyleCnt="4">
        <dgm:presLayoutVars>
          <dgm:bulletEnabled val="1"/>
        </dgm:presLayoutVars>
      </dgm:prSet>
      <dgm:spPr/>
    </dgm:pt>
    <dgm:pt modelId="{95900F78-D007-463E-B95A-684451245920}" type="pres">
      <dgm:prSet presAssocID="{F0E2A4D1-0E0F-42C4-B5A1-4B5B4402D099}" presName="FiveConn_3-4" presStyleLbl="fgAccFollowNode1" presStyleIdx="2" presStyleCnt="4">
        <dgm:presLayoutVars>
          <dgm:bulletEnabled val="1"/>
        </dgm:presLayoutVars>
      </dgm:prSet>
      <dgm:spPr/>
    </dgm:pt>
    <dgm:pt modelId="{02AA379C-B1A2-4354-BFE7-C638C18A2C22}" type="pres">
      <dgm:prSet presAssocID="{F0E2A4D1-0E0F-42C4-B5A1-4B5B4402D099}" presName="FiveConn_4-5" presStyleLbl="fgAccFollowNode1" presStyleIdx="3" presStyleCnt="4">
        <dgm:presLayoutVars>
          <dgm:bulletEnabled val="1"/>
        </dgm:presLayoutVars>
      </dgm:prSet>
      <dgm:spPr/>
    </dgm:pt>
    <dgm:pt modelId="{00EC6F35-4555-4980-9193-B00EB29130C9}" type="pres">
      <dgm:prSet presAssocID="{F0E2A4D1-0E0F-42C4-B5A1-4B5B4402D099}" presName="FiveNodes_1_text" presStyleLbl="node1" presStyleIdx="4" presStyleCnt="5">
        <dgm:presLayoutVars>
          <dgm:bulletEnabled val="1"/>
        </dgm:presLayoutVars>
      </dgm:prSet>
      <dgm:spPr/>
    </dgm:pt>
    <dgm:pt modelId="{9399ACA9-12F8-4709-9B4E-8FB89ADB2571}" type="pres">
      <dgm:prSet presAssocID="{F0E2A4D1-0E0F-42C4-B5A1-4B5B4402D099}" presName="FiveNodes_2_text" presStyleLbl="node1" presStyleIdx="4" presStyleCnt="5">
        <dgm:presLayoutVars>
          <dgm:bulletEnabled val="1"/>
        </dgm:presLayoutVars>
      </dgm:prSet>
      <dgm:spPr/>
    </dgm:pt>
    <dgm:pt modelId="{4B2BA159-F972-4A8C-8A0D-1883D5212ACB}" type="pres">
      <dgm:prSet presAssocID="{F0E2A4D1-0E0F-42C4-B5A1-4B5B4402D099}" presName="FiveNodes_3_text" presStyleLbl="node1" presStyleIdx="4" presStyleCnt="5">
        <dgm:presLayoutVars>
          <dgm:bulletEnabled val="1"/>
        </dgm:presLayoutVars>
      </dgm:prSet>
      <dgm:spPr/>
    </dgm:pt>
    <dgm:pt modelId="{8F3D4950-B6D8-4A7D-AE2A-16E25E2A41B6}" type="pres">
      <dgm:prSet presAssocID="{F0E2A4D1-0E0F-42C4-B5A1-4B5B4402D099}" presName="FiveNodes_4_text" presStyleLbl="node1" presStyleIdx="4" presStyleCnt="5">
        <dgm:presLayoutVars>
          <dgm:bulletEnabled val="1"/>
        </dgm:presLayoutVars>
      </dgm:prSet>
      <dgm:spPr/>
    </dgm:pt>
    <dgm:pt modelId="{795E56CB-07D8-40CD-8462-BA776ED206D6}" type="pres">
      <dgm:prSet presAssocID="{F0E2A4D1-0E0F-42C4-B5A1-4B5B4402D099}" presName="FiveNodes_5_text" presStyleLbl="node1" presStyleIdx="4" presStyleCnt="5">
        <dgm:presLayoutVars>
          <dgm:bulletEnabled val="1"/>
        </dgm:presLayoutVars>
      </dgm:prSet>
      <dgm:spPr/>
    </dgm:pt>
  </dgm:ptLst>
  <dgm:cxnLst>
    <dgm:cxn modelId="{5FC0E607-F422-43CF-9F8F-28D03AC9B4A8}" type="presOf" srcId="{8EB9864D-8C6F-4DDD-939B-60AAD1333D41}" destId="{A13A2AAA-1B46-4D9C-A324-95A345A5990D}" srcOrd="0" destOrd="0" presId="urn:microsoft.com/office/officeart/2005/8/layout/vProcess5"/>
    <dgm:cxn modelId="{1F1AB50B-F32C-44FB-A098-4ECA16C11E7C}" type="presOf" srcId="{4D456D02-9267-4233-8757-E207893A3593}" destId="{4B2BA159-F972-4A8C-8A0D-1883D5212ACB}" srcOrd="1" destOrd="0" presId="urn:microsoft.com/office/officeart/2005/8/layout/vProcess5"/>
    <dgm:cxn modelId="{10076730-6B55-4F91-A3DA-5AC35ADFEA7B}" srcId="{F0E2A4D1-0E0F-42C4-B5A1-4B5B4402D099}" destId="{79D2CF2D-1BEE-4627-B6CB-A7528B7A7764}" srcOrd="3" destOrd="0" parTransId="{002ED791-97B8-4C8C-8088-4144EE8A099C}" sibTransId="{6221FDF5-C140-429C-BA72-D494F227CF52}"/>
    <dgm:cxn modelId="{201E6F40-FACD-454B-87EF-D944CA9E5624}" type="presOf" srcId="{99B51040-9623-4AA7-B51A-E9BD3E020493}" destId="{38D07D46-74F7-4E7D-A3F0-894E2217F21F}" srcOrd="0" destOrd="0" presId="urn:microsoft.com/office/officeart/2005/8/layout/vProcess5"/>
    <dgm:cxn modelId="{5A8FFD5C-183C-448E-9577-1F52E172C21D}" type="presOf" srcId="{B5443D09-E838-4D50-AE64-01EAAF47E2C4}" destId="{00EC6F35-4555-4980-9193-B00EB29130C9}" srcOrd="1" destOrd="0" presId="urn:microsoft.com/office/officeart/2005/8/layout/vProcess5"/>
    <dgm:cxn modelId="{ECE1F662-99C3-45EC-90FC-131304BEFAE1}" srcId="{F0E2A4D1-0E0F-42C4-B5A1-4B5B4402D099}" destId="{99B51040-9623-4AA7-B51A-E9BD3E020493}" srcOrd="4" destOrd="0" parTransId="{F68B78C7-BA56-4C8F-94E3-7B40C68890D9}" sibTransId="{1F08E92B-F582-48C5-9722-B9FD3C8ED936}"/>
    <dgm:cxn modelId="{5A18D36A-AD4D-4323-A0B0-8F426812F29F}" type="presOf" srcId="{79D2CF2D-1BEE-4627-B6CB-A7528B7A7764}" destId="{D00E4AE7-816D-472C-9BC9-43F85068357D}" srcOrd="0" destOrd="0" presId="urn:microsoft.com/office/officeart/2005/8/layout/vProcess5"/>
    <dgm:cxn modelId="{325B3B6E-AE69-4EA7-890E-B094B625D08C}" type="presOf" srcId="{F92D2229-824A-42F2-8BA4-EEBE3284C3DA}" destId="{138F5756-2308-4871-A632-50553A298B18}" srcOrd="0" destOrd="0" presId="urn:microsoft.com/office/officeart/2005/8/layout/vProcess5"/>
    <dgm:cxn modelId="{D5A0078B-F9E7-4A88-A811-DA3D38ADD30C}" srcId="{F0E2A4D1-0E0F-42C4-B5A1-4B5B4402D099}" destId="{B5443D09-E838-4D50-AE64-01EAAF47E2C4}" srcOrd="0" destOrd="0" parTransId="{0F227969-AF7E-4021-93FE-02D9F9F4D260}" sibTransId="{0E8C4BC0-DF9D-416E-907D-468987A7E681}"/>
    <dgm:cxn modelId="{E98F3CA8-BEB0-49B2-8BF7-09250828E2ED}" type="presOf" srcId="{6221FDF5-C140-429C-BA72-D494F227CF52}" destId="{02AA379C-B1A2-4354-BFE7-C638C18A2C22}" srcOrd="0" destOrd="0" presId="urn:microsoft.com/office/officeart/2005/8/layout/vProcess5"/>
    <dgm:cxn modelId="{C4C350B2-0A15-44AE-972D-5B864DD1EB34}" type="presOf" srcId="{0E8C4BC0-DF9D-416E-907D-468987A7E681}" destId="{DDB8E767-541A-4AD8-B43A-D90BA00EBF16}" srcOrd="0" destOrd="0" presId="urn:microsoft.com/office/officeart/2005/8/layout/vProcess5"/>
    <dgm:cxn modelId="{AD2D61BB-3A3D-4BC0-857D-7D1F8C53A636}" srcId="{F0E2A4D1-0E0F-42C4-B5A1-4B5B4402D099}" destId="{4D456D02-9267-4233-8757-E207893A3593}" srcOrd="2" destOrd="0" parTransId="{8BE9EAD8-3304-46C0-96C9-29D97D217E6E}" sibTransId="{98B86DD0-17C1-4252-A91E-589A46BCC5E0}"/>
    <dgm:cxn modelId="{58DA1CBC-71AA-4C42-95C4-F9E0CAF082CA}" type="presOf" srcId="{99B51040-9623-4AA7-B51A-E9BD3E020493}" destId="{795E56CB-07D8-40CD-8462-BA776ED206D6}" srcOrd="1" destOrd="0" presId="urn:microsoft.com/office/officeart/2005/8/layout/vProcess5"/>
    <dgm:cxn modelId="{AD565EDA-03EF-46A9-A4B5-F559221D510F}" type="presOf" srcId="{79D2CF2D-1BEE-4627-B6CB-A7528B7A7764}" destId="{8F3D4950-B6D8-4A7D-AE2A-16E25E2A41B6}" srcOrd="1" destOrd="0" presId="urn:microsoft.com/office/officeart/2005/8/layout/vProcess5"/>
    <dgm:cxn modelId="{E13446DD-2432-4769-A441-4F9E18623125}" srcId="{F0E2A4D1-0E0F-42C4-B5A1-4B5B4402D099}" destId="{F92D2229-824A-42F2-8BA4-EEBE3284C3DA}" srcOrd="1" destOrd="0" parTransId="{828C0C8A-83BB-40BA-B20D-E6A08346ACFA}" sibTransId="{8EB9864D-8C6F-4DDD-939B-60AAD1333D41}"/>
    <dgm:cxn modelId="{B4A97EDE-FAFC-4458-8105-7E681A8F12C9}" type="presOf" srcId="{B5443D09-E838-4D50-AE64-01EAAF47E2C4}" destId="{0434F8A1-C5AC-423F-8DB7-E24949A4CD1C}" srcOrd="0" destOrd="0" presId="urn:microsoft.com/office/officeart/2005/8/layout/vProcess5"/>
    <dgm:cxn modelId="{62ECDCE5-6D27-42A8-88F1-58F38214AEAB}" type="presOf" srcId="{98B86DD0-17C1-4252-A91E-589A46BCC5E0}" destId="{95900F78-D007-463E-B95A-684451245920}" srcOrd="0" destOrd="0" presId="urn:microsoft.com/office/officeart/2005/8/layout/vProcess5"/>
    <dgm:cxn modelId="{B80A57E6-2BEC-4CD7-A6B7-97EF96AD8AB2}" type="presOf" srcId="{F92D2229-824A-42F2-8BA4-EEBE3284C3DA}" destId="{9399ACA9-12F8-4709-9B4E-8FB89ADB2571}" srcOrd="1" destOrd="0" presId="urn:microsoft.com/office/officeart/2005/8/layout/vProcess5"/>
    <dgm:cxn modelId="{707B46E9-B413-4E99-A4B3-3E35E8C0098A}" type="presOf" srcId="{4D456D02-9267-4233-8757-E207893A3593}" destId="{F104A514-F286-4D44-AB8F-B51C66F79400}" srcOrd="0" destOrd="0" presId="urn:microsoft.com/office/officeart/2005/8/layout/vProcess5"/>
    <dgm:cxn modelId="{BD314CEB-D96B-47A2-9A6A-EE1133D37898}" type="presOf" srcId="{F0E2A4D1-0E0F-42C4-B5A1-4B5B4402D099}" destId="{55A9F893-48E9-4F20-A909-7CD433930DE1}" srcOrd="0" destOrd="0" presId="urn:microsoft.com/office/officeart/2005/8/layout/vProcess5"/>
    <dgm:cxn modelId="{256BF0C0-D7D2-49A5-8B96-5EC1AD0D429F}" type="presParOf" srcId="{55A9F893-48E9-4F20-A909-7CD433930DE1}" destId="{03E1A88F-D247-45DE-A253-29584FB231B8}" srcOrd="0" destOrd="0" presId="urn:microsoft.com/office/officeart/2005/8/layout/vProcess5"/>
    <dgm:cxn modelId="{6643C9A2-A9D5-4755-BD8E-F3980CE7BF83}" type="presParOf" srcId="{55A9F893-48E9-4F20-A909-7CD433930DE1}" destId="{0434F8A1-C5AC-423F-8DB7-E24949A4CD1C}" srcOrd="1" destOrd="0" presId="urn:microsoft.com/office/officeart/2005/8/layout/vProcess5"/>
    <dgm:cxn modelId="{26B7C067-51A1-4E7A-9A4F-8E30AE97918D}" type="presParOf" srcId="{55A9F893-48E9-4F20-A909-7CD433930DE1}" destId="{138F5756-2308-4871-A632-50553A298B18}" srcOrd="2" destOrd="0" presId="urn:microsoft.com/office/officeart/2005/8/layout/vProcess5"/>
    <dgm:cxn modelId="{6DA4A786-A27B-404E-BE82-33E446A6823F}" type="presParOf" srcId="{55A9F893-48E9-4F20-A909-7CD433930DE1}" destId="{F104A514-F286-4D44-AB8F-B51C66F79400}" srcOrd="3" destOrd="0" presId="urn:microsoft.com/office/officeart/2005/8/layout/vProcess5"/>
    <dgm:cxn modelId="{EEB09491-A011-4FE2-A669-95D9FD377B40}" type="presParOf" srcId="{55A9F893-48E9-4F20-A909-7CD433930DE1}" destId="{D00E4AE7-816D-472C-9BC9-43F85068357D}" srcOrd="4" destOrd="0" presId="urn:microsoft.com/office/officeart/2005/8/layout/vProcess5"/>
    <dgm:cxn modelId="{EF4FA486-D9DB-4F96-A8BB-DEC6AAF0EB0C}" type="presParOf" srcId="{55A9F893-48E9-4F20-A909-7CD433930DE1}" destId="{38D07D46-74F7-4E7D-A3F0-894E2217F21F}" srcOrd="5" destOrd="0" presId="urn:microsoft.com/office/officeart/2005/8/layout/vProcess5"/>
    <dgm:cxn modelId="{9C33CA97-3F01-4B67-B331-B6086657BFF2}" type="presParOf" srcId="{55A9F893-48E9-4F20-A909-7CD433930DE1}" destId="{DDB8E767-541A-4AD8-B43A-D90BA00EBF16}" srcOrd="6" destOrd="0" presId="urn:microsoft.com/office/officeart/2005/8/layout/vProcess5"/>
    <dgm:cxn modelId="{BCA04303-1995-425A-8E18-B441D501FBAB}" type="presParOf" srcId="{55A9F893-48E9-4F20-A909-7CD433930DE1}" destId="{A13A2AAA-1B46-4D9C-A324-95A345A5990D}" srcOrd="7" destOrd="0" presId="urn:microsoft.com/office/officeart/2005/8/layout/vProcess5"/>
    <dgm:cxn modelId="{658448BC-44C0-4D64-95E9-7BD20DA00274}" type="presParOf" srcId="{55A9F893-48E9-4F20-A909-7CD433930DE1}" destId="{95900F78-D007-463E-B95A-684451245920}" srcOrd="8" destOrd="0" presId="urn:microsoft.com/office/officeart/2005/8/layout/vProcess5"/>
    <dgm:cxn modelId="{8EB76E37-900E-44FB-A731-AF1AC4E55C5C}" type="presParOf" srcId="{55A9F893-48E9-4F20-A909-7CD433930DE1}" destId="{02AA379C-B1A2-4354-BFE7-C638C18A2C22}" srcOrd="9" destOrd="0" presId="urn:microsoft.com/office/officeart/2005/8/layout/vProcess5"/>
    <dgm:cxn modelId="{F3A27CDE-1C54-4485-A039-9F91AF45396E}" type="presParOf" srcId="{55A9F893-48E9-4F20-A909-7CD433930DE1}" destId="{00EC6F35-4555-4980-9193-B00EB29130C9}" srcOrd="10" destOrd="0" presId="urn:microsoft.com/office/officeart/2005/8/layout/vProcess5"/>
    <dgm:cxn modelId="{F9409A6D-18D8-4AA5-9851-54F08B1BA23C}" type="presParOf" srcId="{55A9F893-48E9-4F20-A909-7CD433930DE1}" destId="{9399ACA9-12F8-4709-9B4E-8FB89ADB2571}" srcOrd="11" destOrd="0" presId="urn:microsoft.com/office/officeart/2005/8/layout/vProcess5"/>
    <dgm:cxn modelId="{8C8B40D0-C326-4CC0-A277-950C025CFAEE}" type="presParOf" srcId="{55A9F893-48E9-4F20-A909-7CD433930DE1}" destId="{4B2BA159-F972-4A8C-8A0D-1883D5212ACB}" srcOrd="12" destOrd="0" presId="urn:microsoft.com/office/officeart/2005/8/layout/vProcess5"/>
    <dgm:cxn modelId="{C09318DE-EB35-4045-9A34-11ED99F31A39}" type="presParOf" srcId="{55A9F893-48E9-4F20-A909-7CD433930DE1}" destId="{8F3D4950-B6D8-4A7D-AE2A-16E25E2A41B6}" srcOrd="13" destOrd="0" presId="urn:microsoft.com/office/officeart/2005/8/layout/vProcess5"/>
    <dgm:cxn modelId="{65B2D3AE-4223-4054-8A6F-91DF8A670546}" type="presParOf" srcId="{55A9F893-48E9-4F20-A909-7CD433930DE1}" destId="{795E56CB-07D8-40CD-8462-BA776ED206D6}"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6D5A60-1CC3-451A-9A24-68047D98B2EA}"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77D0E657-1EAB-4638-8AA2-FE2186BEE646}">
      <dgm:prSet/>
      <dgm:spPr/>
      <dgm:t>
        <a:bodyPr/>
        <a:lstStyle/>
        <a:p>
          <a:r>
            <a:rPr lang="fr-FR" b="0" i="0"/>
            <a:t>Dans ce premier mode, la direction générale et les directions métiers sont à l’origine de la stratégie. Une stratégie dictée pour assurer l’exécution opérationnelle des activités suivant des règles de gestion prédéfinies et persistantes. </a:t>
          </a:r>
          <a:endParaRPr lang="en-US"/>
        </a:p>
      </dgm:t>
    </dgm:pt>
    <dgm:pt modelId="{8A6F62A7-9286-4F33-8095-C563E23062D2}" type="parTrans" cxnId="{035F487E-DAC0-4E52-A7D7-A8B20BAB294F}">
      <dgm:prSet/>
      <dgm:spPr/>
      <dgm:t>
        <a:bodyPr/>
        <a:lstStyle/>
        <a:p>
          <a:endParaRPr lang="en-US"/>
        </a:p>
      </dgm:t>
    </dgm:pt>
    <dgm:pt modelId="{8B2E072D-FA3B-4C27-B3F5-761801FA2174}" type="sibTrans" cxnId="{035F487E-DAC0-4E52-A7D7-A8B20BAB294F}">
      <dgm:prSet/>
      <dgm:spPr/>
      <dgm:t>
        <a:bodyPr/>
        <a:lstStyle/>
        <a:p>
          <a:endParaRPr lang="en-US"/>
        </a:p>
      </dgm:t>
    </dgm:pt>
    <dgm:pt modelId="{79A326A9-20CE-4839-96B3-A9C076167D29}">
      <dgm:prSet/>
      <dgm:spPr/>
      <dgm:t>
        <a:bodyPr/>
        <a:lstStyle/>
        <a:p>
          <a:r>
            <a:rPr lang="fr-FR" b="0" i="0"/>
            <a:t>La DSI s’adapte alors dans ce cas littéralement aux processus existants et sa tâche se résume à essayer de satisfaire, notamment, des besoins de disponibilité, rapidité, coûts et délais.</a:t>
          </a:r>
          <a:endParaRPr lang="en-US"/>
        </a:p>
      </dgm:t>
    </dgm:pt>
    <dgm:pt modelId="{F80D5ABC-B99B-4D24-B978-31593ECF7C55}" type="parTrans" cxnId="{EE597D7E-5E62-42F8-BFB9-59BB9FF29659}">
      <dgm:prSet/>
      <dgm:spPr/>
      <dgm:t>
        <a:bodyPr/>
        <a:lstStyle/>
        <a:p>
          <a:endParaRPr lang="en-US"/>
        </a:p>
      </dgm:t>
    </dgm:pt>
    <dgm:pt modelId="{AAE049A9-7D84-45C6-80C5-F2118C666286}" type="sibTrans" cxnId="{EE597D7E-5E62-42F8-BFB9-59BB9FF29659}">
      <dgm:prSet/>
      <dgm:spPr/>
      <dgm:t>
        <a:bodyPr/>
        <a:lstStyle/>
        <a:p>
          <a:endParaRPr lang="en-US"/>
        </a:p>
      </dgm:t>
    </dgm:pt>
    <dgm:pt modelId="{4571A158-7C85-4899-86CA-AFFE514B676B}">
      <dgm:prSet/>
      <dgm:spPr/>
      <dgm:t>
        <a:bodyPr/>
        <a:lstStyle/>
        <a:p>
          <a:r>
            <a:rPr lang="fr-FR" b="0" i="0"/>
            <a:t>Ce type d’alignement se fait généralement dans le cas d’une entreprise qui a acquis une maturité relativement importante et dans laquelle la DSI n’intervient pas ou que peu dans la définition de son mode d’organisation.</a:t>
          </a:r>
          <a:endParaRPr lang="en-US"/>
        </a:p>
      </dgm:t>
    </dgm:pt>
    <dgm:pt modelId="{0DB2B0F8-71F5-4C99-94DF-F0F4645DD2FB}" type="parTrans" cxnId="{B794A209-0A0E-492E-81F3-87B645D4443D}">
      <dgm:prSet/>
      <dgm:spPr/>
      <dgm:t>
        <a:bodyPr/>
        <a:lstStyle/>
        <a:p>
          <a:endParaRPr lang="en-US"/>
        </a:p>
      </dgm:t>
    </dgm:pt>
    <dgm:pt modelId="{4C460EC6-57D3-4F93-A3DF-E915AD4E93F4}" type="sibTrans" cxnId="{B794A209-0A0E-492E-81F3-87B645D4443D}">
      <dgm:prSet/>
      <dgm:spPr/>
      <dgm:t>
        <a:bodyPr/>
        <a:lstStyle/>
        <a:p>
          <a:endParaRPr lang="en-US"/>
        </a:p>
      </dgm:t>
    </dgm:pt>
    <dgm:pt modelId="{6679FEFF-2651-4397-A78B-4DB600D03F92}" type="pres">
      <dgm:prSet presAssocID="{F16D5A60-1CC3-451A-9A24-68047D98B2EA}" presName="outerComposite" presStyleCnt="0">
        <dgm:presLayoutVars>
          <dgm:chMax val="5"/>
          <dgm:dir/>
          <dgm:resizeHandles val="exact"/>
        </dgm:presLayoutVars>
      </dgm:prSet>
      <dgm:spPr/>
    </dgm:pt>
    <dgm:pt modelId="{834F6768-9EDC-413D-AD26-0E167D000815}" type="pres">
      <dgm:prSet presAssocID="{F16D5A60-1CC3-451A-9A24-68047D98B2EA}" presName="dummyMaxCanvas" presStyleCnt="0">
        <dgm:presLayoutVars/>
      </dgm:prSet>
      <dgm:spPr/>
    </dgm:pt>
    <dgm:pt modelId="{6CD734C4-6A09-40F8-B89F-EEA58C2B66CB}" type="pres">
      <dgm:prSet presAssocID="{F16D5A60-1CC3-451A-9A24-68047D98B2EA}" presName="ThreeNodes_1" presStyleLbl="node1" presStyleIdx="0" presStyleCnt="3">
        <dgm:presLayoutVars>
          <dgm:bulletEnabled val="1"/>
        </dgm:presLayoutVars>
      </dgm:prSet>
      <dgm:spPr/>
    </dgm:pt>
    <dgm:pt modelId="{BF1AD882-8248-4432-B43B-AFE7DABFAD10}" type="pres">
      <dgm:prSet presAssocID="{F16D5A60-1CC3-451A-9A24-68047D98B2EA}" presName="ThreeNodes_2" presStyleLbl="node1" presStyleIdx="1" presStyleCnt="3">
        <dgm:presLayoutVars>
          <dgm:bulletEnabled val="1"/>
        </dgm:presLayoutVars>
      </dgm:prSet>
      <dgm:spPr/>
    </dgm:pt>
    <dgm:pt modelId="{424E7C61-9B9B-4692-9438-94F76B97AF41}" type="pres">
      <dgm:prSet presAssocID="{F16D5A60-1CC3-451A-9A24-68047D98B2EA}" presName="ThreeNodes_3" presStyleLbl="node1" presStyleIdx="2" presStyleCnt="3">
        <dgm:presLayoutVars>
          <dgm:bulletEnabled val="1"/>
        </dgm:presLayoutVars>
      </dgm:prSet>
      <dgm:spPr/>
    </dgm:pt>
    <dgm:pt modelId="{A6E36931-9794-4F66-A630-AC6C6BA4A19F}" type="pres">
      <dgm:prSet presAssocID="{F16D5A60-1CC3-451A-9A24-68047D98B2EA}" presName="ThreeConn_1-2" presStyleLbl="fgAccFollowNode1" presStyleIdx="0" presStyleCnt="2">
        <dgm:presLayoutVars>
          <dgm:bulletEnabled val="1"/>
        </dgm:presLayoutVars>
      </dgm:prSet>
      <dgm:spPr/>
    </dgm:pt>
    <dgm:pt modelId="{B43EEB70-6A13-46D7-9869-7D14812CFE7F}" type="pres">
      <dgm:prSet presAssocID="{F16D5A60-1CC3-451A-9A24-68047D98B2EA}" presName="ThreeConn_2-3" presStyleLbl="fgAccFollowNode1" presStyleIdx="1" presStyleCnt="2">
        <dgm:presLayoutVars>
          <dgm:bulletEnabled val="1"/>
        </dgm:presLayoutVars>
      </dgm:prSet>
      <dgm:spPr/>
    </dgm:pt>
    <dgm:pt modelId="{AD9B3F02-B055-4A66-9C9F-D987F5D6C60D}" type="pres">
      <dgm:prSet presAssocID="{F16D5A60-1CC3-451A-9A24-68047D98B2EA}" presName="ThreeNodes_1_text" presStyleLbl="node1" presStyleIdx="2" presStyleCnt="3">
        <dgm:presLayoutVars>
          <dgm:bulletEnabled val="1"/>
        </dgm:presLayoutVars>
      </dgm:prSet>
      <dgm:spPr/>
    </dgm:pt>
    <dgm:pt modelId="{6318EE9A-7DB0-49B4-A9E9-8AFF42C1A17E}" type="pres">
      <dgm:prSet presAssocID="{F16D5A60-1CC3-451A-9A24-68047D98B2EA}" presName="ThreeNodes_2_text" presStyleLbl="node1" presStyleIdx="2" presStyleCnt="3">
        <dgm:presLayoutVars>
          <dgm:bulletEnabled val="1"/>
        </dgm:presLayoutVars>
      </dgm:prSet>
      <dgm:spPr/>
    </dgm:pt>
    <dgm:pt modelId="{9FA4A29B-D8B0-41AA-BC8A-EF031DC3FF46}" type="pres">
      <dgm:prSet presAssocID="{F16D5A60-1CC3-451A-9A24-68047D98B2EA}" presName="ThreeNodes_3_text" presStyleLbl="node1" presStyleIdx="2" presStyleCnt="3">
        <dgm:presLayoutVars>
          <dgm:bulletEnabled val="1"/>
        </dgm:presLayoutVars>
      </dgm:prSet>
      <dgm:spPr/>
    </dgm:pt>
  </dgm:ptLst>
  <dgm:cxnLst>
    <dgm:cxn modelId="{B794A209-0A0E-492E-81F3-87B645D4443D}" srcId="{F16D5A60-1CC3-451A-9A24-68047D98B2EA}" destId="{4571A158-7C85-4899-86CA-AFFE514B676B}" srcOrd="2" destOrd="0" parTransId="{0DB2B0F8-71F5-4C99-94DF-F0F4645DD2FB}" sibTransId="{4C460EC6-57D3-4F93-A3DF-E915AD4E93F4}"/>
    <dgm:cxn modelId="{CFE06726-60B1-47E0-A665-1BAA50A15CEB}" type="presOf" srcId="{4571A158-7C85-4899-86CA-AFFE514B676B}" destId="{424E7C61-9B9B-4692-9438-94F76B97AF41}" srcOrd="0" destOrd="0" presId="urn:microsoft.com/office/officeart/2005/8/layout/vProcess5"/>
    <dgm:cxn modelId="{FFD3C05D-B8D1-4B69-B77A-53E8568FE090}" type="presOf" srcId="{F16D5A60-1CC3-451A-9A24-68047D98B2EA}" destId="{6679FEFF-2651-4397-A78B-4DB600D03F92}" srcOrd="0" destOrd="0" presId="urn:microsoft.com/office/officeart/2005/8/layout/vProcess5"/>
    <dgm:cxn modelId="{7853E94E-3430-457D-BE02-8F3417A6F232}" type="presOf" srcId="{4571A158-7C85-4899-86CA-AFFE514B676B}" destId="{9FA4A29B-D8B0-41AA-BC8A-EF031DC3FF46}" srcOrd="1" destOrd="0" presId="urn:microsoft.com/office/officeart/2005/8/layout/vProcess5"/>
    <dgm:cxn modelId="{035F487E-DAC0-4E52-A7D7-A8B20BAB294F}" srcId="{F16D5A60-1CC3-451A-9A24-68047D98B2EA}" destId="{77D0E657-1EAB-4638-8AA2-FE2186BEE646}" srcOrd="0" destOrd="0" parTransId="{8A6F62A7-9286-4F33-8095-C563E23062D2}" sibTransId="{8B2E072D-FA3B-4C27-B3F5-761801FA2174}"/>
    <dgm:cxn modelId="{EE597D7E-5E62-42F8-BFB9-59BB9FF29659}" srcId="{F16D5A60-1CC3-451A-9A24-68047D98B2EA}" destId="{79A326A9-20CE-4839-96B3-A9C076167D29}" srcOrd="1" destOrd="0" parTransId="{F80D5ABC-B99B-4D24-B978-31593ECF7C55}" sibTransId="{AAE049A9-7D84-45C6-80C5-F2118C666286}"/>
    <dgm:cxn modelId="{CE1E7C86-EC5E-4858-8C5D-C2FFB9BFC367}" type="presOf" srcId="{AAE049A9-7D84-45C6-80C5-F2118C666286}" destId="{B43EEB70-6A13-46D7-9869-7D14812CFE7F}" srcOrd="0" destOrd="0" presId="urn:microsoft.com/office/officeart/2005/8/layout/vProcess5"/>
    <dgm:cxn modelId="{FB4EF889-D1FE-4CE0-9E4F-5AF03F7470FB}" type="presOf" srcId="{77D0E657-1EAB-4638-8AA2-FE2186BEE646}" destId="{AD9B3F02-B055-4A66-9C9F-D987F5D6C60D}" srcOrd="1" destOrd="0" presId="urn:microsoft.com/office/officeart/2005/8/layout/vProcess5"/>
    <dgm:cxn modelId="{A484D18F-4D8A-4A05-BB06-8DE75E7C9A24}" type="presOf" srcId="{77D0E657-1EAB-4638-8AA2-FE2186BEE646}" destId="{6CD734C4-6A09-40F8-B89F-EEA58C2B66CB}" srcOrd="0" destOrd="0" presId="urn:microsoft.com/office/officeart/2005/8/layout/vProcess5"/>
    <dgm:cxn modelId="{7A9C33C0-C617-41D6-B77C-88F12786A409}" type="presOf" srcId="{79A326A9-20CE-4839-96B3-A9C076167D29}" destId="{BF1AD882-8248-4432-B43B-AFE7DABFAD10}" srcOrd="0" destOrd="0" presId="urn:microsoft.com/office/officeart/2005/8/layout/vProcess5"/>
    <dgm:cxn modelId="{32C8D8C2-5D9E-4C44-ABB0-E0D9CAF51AF7}" type="presOf" srcId="{79A326A9-20CE-4839-96B3-A9C076167D29}" destId="{6318EE9A-7DB0-49B4-A9E9-8AFF42C1A17E}" srcOrd="1" destOrd="0" presId="urn:microsoft.com/office/officeart/2005/8/layout/vProcess5"/>
    <dgm:cxn modelId="{1850C6CF-C2EB-4A79-A78E-82F75767C7FF}" type="presOf" srcId="{8B2E072D-FA3B-4C27-B3F5-761801FA2174}" destId="{A6E36931-9794-4F66-A630-AC6C6BA4A19F}" srcOrd="0" destOrd="0" presId="urn:microsoft.com/office/officeart/2005/8/layout/vProcess5"/>
    <dgm:cxn modelId="{4B73DBD9-BF49-4803-B2A2-6B5B5A7A7913}" type="presParOf" srcId="{6679FEFF-2651-4397-A78B-4DB600D03F92}" destId="{834F6768-9EDC-413D-AD26-0E167D000815}" srcOrd="0" destOrd="0" presId="urn:microsoft.com/office/officeart/2005/8/layout/vProcess5"/>
    <dgm:cxn modelId="{A19EDD75-5587-43BF-AF9C-F294033F7ED7}" type="presParOf" srcId="{6679FEFF-2651-4397-A78B-4DB600D03F92}" destId="{6CD734C4-6A09-40F8-B89F-EEA58C2B66CB}" srcOrd="1" destOrd="0" presId="urn:microsoft.com/office/officeart/2005/8/layout/vProcess5"/>
    <dgm:cxn modelId="{F84F1F42-5413-4762-8A4C-1A94A6FC8169}" type="presParOf" srcId="{6679FEFF-2651-4397-A78B-4DB600D03F92}" destId="{BF1AD882-8248-4432-B43B-AFE7DABFAD10}" srcOrd="2" destOrd="0" presId="urn:microsoft.com/office/officeart/2005/8/layout/vProcess5"/>
    <dgm:cxn modelId="{0D3A301F-DAF5-4CFF-A688-E9764D7BCF16}" type="presParOf" srcId="{6679FEFF-2651-4397-A78B-4DB600D03F92}" destId="{424E7C61-9B9B-4692-9438-94F76B97AF41}" srcOrd="3" destOrd="0" presId="urn:microsoft.com/office/officeart/2005/8/layout/vProcess5"/>
    <dgm:cxn modelId="{A9F3F6AC-4AD3-4FA4-B359-F0C984553169}" type="presParOf" srcId="{6679FEFF-2651-4397-A78B-4DB600D03F92}" destId="{A6E36931-9794-4F66-A630-AC6C6BA4A19F}" srcOrd="4" destOrd="0" presId="urn:microsoft.com/office/officeart/2005/8/layout/vProcess5"/>
    <dgm:cxn modelId="{7A35B376-BE7C-4B4A-8563-7666ED79AAD3}" type="presParOf" srcId="{6679FEFF-2651-4397-A78B-4DB600D03F92}" destId="{B43EEB70-6A13-46D7-9869-7D14812CFE7F}" srcOrd="5" destOrd="0" presId="urn:microsoft.com/office/officeart/2005/8/layout/vProcess5"/>
    <dgm:cxn modelId="{E5F7CB4B-96BC-456E-857A-05708493A2A3}" type="presParOf" srcId="{6679FEFF-2651-4397-A78B-4DB600D03F92}" destId="{AD9B3F02-B055-4A66-9C9F-D987F5D6C60D}" srcOrd="6" destOrd="0" presId="urn:microsoft.com/office/officeart/2005/8/layout/vProcess5"/>
    <dgm:cxn modelId="{CD5B8875-2692-45C9-AAAC-D82590C02DEF}" type="presParOf" srcId="{6679FEFF-2651-4397-A78B-4DB600D03F92}" destId="{6318EE9A-7DB0-49B4-A9E9-8AFF42C1A17E}" srcOrd="7" destOrd="0" presId="urn:microsoft.com/office/officeart/2005/8/layout/vProcess5"/>
    <dgm:cxn modelId="{34DFEC91-E5C3-4938-9FDE-3512FE80D0FA}" type="presParOf" srcId="{6679FEFF-2651-4397-A78B-4DB600D03F92}" destId="{9FA4A29B-D8B0-41AA-BC8A-EF031DC3FF46}"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F3C310-2C0D-4B93-B836-9BE3993C9F5E}"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883113B9-C841-4D3B-A4E1-39D8C72385E8}">
      <dgm:prSet/>
      <dgm:spPr/>
      <dgm:t>
        <a:bodyPr/>
        <a:lstStyle/>
        <a:p>
          <a:r>
            <a:rPr lang="fr-FR" b="0" i="0"/>
            <a:t>Egalement connu sous les noms de </a:t>
          </a:r>
          <a:r>
            <a:rPr lang="fr-FR" b="1" i="0"/>
            <a:t>Diagramme de causes et effets</a:t>
          </a:r>
          <a:r>
            <a:rPr lang="fr-FR" b="0" i="0"/>
            <a:t>, Diagramme en arêtes de poisson ou Diagramme des 5M, cette représentation visuelle à base de flèches a été développée par Kaoru Ishikawa en 1952. Cet ingénieur japonais ayant travaillé pour Nissan avait pour objectif de développer un </a:t>
          </a:r>
          <a:r>
            <a:rPr lang="fr-FR" b="1" i="0"/>
            <a:t>outil de gestion d’entreprise dédié à l’optimisation de la qualité</a:t>
          </a:r>
          <a:r>
            <a:rPr lang="fr-FR" b="0" i="0"/>
            <a:t>.</a:t>
          </a:r>
          <a:endParaRPr lang="en-US"/>
        </a:p>
      </dgm:t>
    </dgm:pt>
    <dgm:pt modelId="{5F4C9A5B-84DF-46F8-BAAA-927F148BCA2D}" type="parTrans" cxnId="{D66A9CFD-7647-482C-987E-3944D3EC9AB8}">
      <dgm:prSet/>
      <dgm:spPr/>
      <dgm:t>
        <a:bodyPr/>
        <a:lstStyle/>
        <a:p>
          <a:endParaRPr lang="en-US"/>
        </a:p>
      </dgm:t>
    </dgm:pt>
    <dgm:pt modelId="{9356E870-65DE-48EA-B403-B5A4AED9FE9E}" type="sibTrans" cxnId="{D66A9CFD-7647-482C-987E-3944D3EC9AB8}">
      <dgm:prSet/>
      <dgm:spPr/>
      <dgm:t>
        <a:bodyPr/>
        <a:lstStyle/>
        <a:p>
          <a:endParaRPr lang="en-US"/>
        </a:p>
      </dgm:t>
    </dgm:pt>
    <dgm:pt modelId="{BEF02A8D-B1DD-426D-8D15-7D5B48FB0E42}">
      <dgm:prSet/>
      <dgm:spPr/>
      <dgm:t>
        <a:bodyPr/>
        <a:lstStyle/>
        <a:p>
          <a:r>
            <a:rPr lang="fr-FR" b="0" i="0"/>
            <a:t>Pour ce faire, il a élaboré le diagramme d’Ishikawa : un diagramme composé d’une flèche principale aboutissant au problème principal, et de flèches secondaires représentant les différentes causes à l’origine du problème, classifiées en 5 catégories : les 5 M.</a:t>
          </a:r>
          <a:endParaRPr lang="en-US"/>
        </a:p>
      </dgm:t>
    </dgm:pt>
    <dgm:pt modelId="{FCE3A479-50DF-4FED-BFDE-C6AFE762921F}" type="parTrans" cxnId="{368FF492-0E15-4024-AB49-A2E44805EC61}">
      <dgm:prSet/>
      <dgm:spPr/>
      <dgm:t>
        <a:bodyPr/>
        <a:lstStyle/>
        <a:p>
          <a:endParaRPr lang="en-US"/>
        </a:p>
      </dgm:t>
    </dgm:pt>
    <dgm:pt modelId="{E5667B77-28EF-4690-9E24-ACEE09B547E3}" type="sibTrans" cxnId="{368FF492-0E15-4024-AB49-A2E44805EC61}">
      <dgm:prSet/>
      <dgm:spPr/>
      <dgm:t>
        <a:bodyPr/>
        <a:lstStyle/>
        <a:p>
          <a:endParaRPr lang="en-US"/>
        </a:p>
      </dgm:t>
    </dgm:pt>
    <dgm:pt modelId="{1D73E05E-A98C-4D98-A936-7D1E888CC5ED}" type="pres">
      <dgm:prSet presAssocID="{E4F3C310-2C0D-4B93-B836-9BE3993C9F5E}" presName="outerComposite" presStyleCnt="0">
        <dgm:presLayoutVars>
          <dgm:chMax val="5"/>
          <dgm:dir/>
          <dgm:resizeHandles val="exact"/>
        </dgm:presLayoutVars>
      </dgm:prSet>
      <dgm:spPr/>
    </dgm:pt>
    <dgm:pt modelId="{0C82251B-AFCE-44E8-95E6-C382FFEA6921}" type="pres">
      <dgm:prSet presAssocID="{E4F3C310-2C0D-4B93-B836-9BE3993C9F5E}" presName="dummyMaxCanvas" presStyleCnt="0">
        <dgm:presLayoutVars/>
      </dgm:prSet>
      <dgm:spPr/>
    </dgm:pt>
    <dgm:pt modelId="{BF1C1C1E-2E83-4DB5-AC30-9B9B3C80234C}" type="pres">
      <dgm:prSet presAssocID="{E4F3C310-2C0D-4B93-B836-9BE3993C9F5E}" presName="TwoNodes_1" presStyleLbl="node1" presStyleIdx="0" presStyleCnt="2">
        <dgm:presLayoutVars>
          <dgm:bulletEnabled val="1"/>
        </dgm:presLayoutVars>
      </dgm:prSet>
      <dgm:spPr/>
    </dgm:pt>
    <dgm:pt modelId="{BC59DA9D-1BE6-4915-92BB-C365BED81423}" type="pres">
      <dgm:prSet presAssocID="{E4F3C310-2C0D-4B93-B836-9BE3993C9F5E}" presName="TwoNodes_2" presStyleLbl="node1" presStyleIdx="1" presStyleCnt="2">
        <dgm:presLayoutVars>
          <dgm:bulletEnabled val="1"/>
        </dgm:presLayoutVars>
      </dgm:prSet>
      <dgm:spPr/>
    </dgm:pt>
    <dgm:pt modelId="{6F2F5268-04AE-4426-958B-72D601BD0127}" type="pres">
      <dgm:prSet presAssocID="{E4F3C310-2C0D-4B93-B836-9BE3993C9F5E}" presName="TwoConn_1-2" presStyleLbl="fgAccFollowNode1" presStyleIdx="0" presStyleCnt="1">
        <dgm:presLayoutVars>
          <dgm:bulletEnabled val="1"/>
        </dgm:presLayoutVars>
      </dgm:prSet>
      <dgm:spPr/>
    </dgm:pt>
    <dgm:pt modelId="{AA7FDE9C-D668-453A-8CEE-5FC816A9238D}" type="pres">
      <dgm:prSet presAssocID="{E4F3C310-2C0D-4B93-B836-9BE3993C9F5E}" presName="TwoNodes_1_text" presStyleLbl="node1" presStyleIdx="1" presStyleCnt="2">
        <dgm:presLayoutVars>
          <dgm:bulletEnabled val="1"/>
        </dgm:presLayoutVars>
      </dgm:prSet>
      <dgm:spPr/>
    </dgm:pt>
    <dgm:pt modelId="{98187EEB-4006-4262-81AF-439C0F2BFDBA}" type="pres">
      <dgm:prSet presAssocID="{E4F3C310-2C0D-4B93-B836-9BE3993C9F5E}" presName="TwoNodes_2_text" presStyleLbl="node1" presStyleIdx="1" presStyleCnt="2">
        <dgm:presLayoutVars>
          <dgm:bulletEnabled val="1"/>
        </dgm:presLayoutVars>
      </dgm:prSet>
      <dgm:spPr/>
    </dgm:pt>
  </dgm:ptLst>
  <dgm:cxnLst>
    <dgm:cxn modelId="{CCBA8D39-EAD5-4FED-B089-47530147D824}" type="presOf" srcId="{883113B9-C841-4D3B-A4E1-39D8C72385E8}" destId="{BF1C1C1E-2E83-4DB5-AC30-9B9B3C80234C}" srcOrd="0" destOrd="0" presId="urn:microsoft.com/office/officeart/2005/8/layout/vProcess5"/>
    <dgm:cxn modelId="{E959AA3D-E0A6-4EBB-AD73-F902224DFDCE}" type="presOf" srcId="{BEF02A8D-B1DD-426D-8D15-7D5B48FB0E42}" destId="{98187EEB-4006-4262-81AF-439C0F2BFDBA}" srcOrd="1" destOrd="0" presId="urn:microsoft.com/office/officeart/2005/8/layout/vProcess5"/>
    <dgm:cxn modelId="{98476E6B-EE47-4BCC-85C1-3D83A17DE438}" type="presOf" srcId="{BEF02A8D-B1DD-426D-8D15-7D5B48FB0E42}" destId="{BC59DA9D-1BE6-4915-92BB-C365BED81423}" srcOrd="0" destOrd="0" presId="urn:microsoft.com/office/officeart/2005/8/layout/vProcess5"/>
    <dgm:cxn modelId="{C5EA9750-B42E-4B44-80EE-86578A7ADDAE}" type="presOf" srcId="{9356E870-65DE-48EA-B403-B5A4AED9FE9E}" destId="{6F2F5268-04AE-4426-958B-72D601BD0127}" srcOrd="0" destOrd="0" presId="urn:microsoft.com/office/officeart/2005/8/layout/vProcess5"/>
    <dgm:cxn modelId="{368FF492-0E15-4024-AB49-A2E44805EC61}" srcId="{E4F3C310-2C0D-4B93-B836-9BE3993C9F5E}" destId="{BEF02A8D-B1DD-426D-8D15-7D5B48FB0E42}" srcOrd="1" destOrd="0" parTransId="{FCE3A479-50DF-4FED-BFDE-C6AFE762921F}" sibTransId="{E5667B77-28EF-4690-9E24-ACEE09B547E3}"/>
    <dgm:cxn modelId="{A5AD34CF-593D-40E7-B4BF-99257EF25418}" type="presOf" srcId="{E4F3C310-2C0D-4B93-B836-9BE3993C9F5E}" destId="{1D73E05E-A98C-4D98-A936-7D1E888CC5ED}" srcOrd="0" destOrd="0" presId="urn:microsoft.com/office/officeart/2005/8/layout/vProcess5"/>
    <dgm:cxn modelId="{8C1D15E3-002A-4BC5-97BD-3F2F113E80D8}" type="presOf" srcId="{883113B9-C841-4D3B-A4E1-39D8C72385E8}" destId="{AA7FDE9C-D668-453A-8CEE-5FC816A9238D}" srcOrd="1" destOrd="0" presId="urn:microsoft.com/office/officeart/2005/8/layout/vProcess5"/>
    <dgm:cxn modelId="{D66A9CFD-7647-482C-987E-3944D3EC9AB8}" srcId="{E4F3C310-2C0D-4B93-B836-9BE3993C9F5E}" destId="{883113B9-C841-4D3B-A4E1-39D8C72385E8}" srcOrd="0" destOrd="0" parTransId="{5F4C9A5B-84DF-46F8-BAAA-927F148BCA2D}" sibTransId="{9356E870-65DE-48EA-B403-B5A4AED9FE9E}"/>
    <dgm:cxn modelId="{5607C039-F6C6-46FF-A092-E02429B7B180}" type="presParOf" srcId="{1D73E05E-A98C-4D98-A936-7D1E888CC5ED}" destId="{0C82251B-AFCE-44E8-95E6-C382FFEA6921}" srcOrd="0" destOrd="0" presId="urn:microsoft.com/office/officeart/2005/8/layout/vProcess5"/>
    <dgm:cxn modelId="{BA32B427-C305-4439-93E8-FA321D0DEDA6}" type="presParOf" srcId="{1D73E05E-A98C-4D98-A936-7D1E888CC5ED}" destId="{BF1C1C1E-2E83-4DB5-AC30-9B9B3C80234C}" srcOrd="1" destOrd="0" presId="urn:microsoft.com/office/officeart/2005/8/layout/vProcess5"/>
    <dgm:cxn modelId="{F43ADD73-6F65-435A-96C1-E062B9EFC954}" type="presParOf" srcId="{1D73E05E-A98C-4D98-A936-7D1E888CC5ED}" destId="{BC59DA9D-1BE6-4915-92BB-C365BED81423}" srcOrd="2" destOrd="0" presId="urn:microsoft.com/office/officeart/2005/8/layout/vProcess5"/>
    <dgm:cxn modelId="{7671D5D2-E56A-46B6-B684-45437622E851}" type="presParOf" srcId="{1D73E05E-A98C-4D98-A936-7D1E888CC5ED}" destId="{6F2F5268-04AE-4426-958B-72D601BD0127}" srcOrd="3" destOrd="0" presId="urn:microsoft.com/office/officeart/2005/8/layout/vProcess5"/>
    <dgm:cxn modelId="{B84F170A-339A-4CF3-BFDF-47717D502D25}" type="presParOf" srcId="{1D73E05E-A98C-4D98-A936-7D1E888CC5ED}" destId="{AA7FDE9C-D668-453A-8CEE-5FC816A9238D}" srcOrd="4" destOrd="0" presId="urn:microsoft.com/office/officeart/2005/8/layout/vProcess5"/>
    <dgm:cxn modelId="{1AF22B3E-7A18-452B-8CCD-5FB6E1BE2D05}" type="presParOf" srcId="{1D73E05E-A98C-4D98-A936-7D1E888CC5ED}" destId="{98187EEB-4006-4262-81AF-439C0F2BFDBA}"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ABE1AC1-93F2-4F74-9AB6-2CC5E99D4293}"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3FA684E4-A9BF-41D9-8E07-66CBB153D2B8}">
      <dgm:prSet/>
      <dgm:spPr/>
      <dgm:t>
        <a:bodyPr/>
        <a:lstStyle/>
        <a:p>
          <a:r>
            <a:rPr lang="fr-FR" b="0" i="0"/>
            <a:t>Un problème insolvable? </a:t>
          </a:r>
          <a:endParaRPr lang="en-US"/>
        </a:p>
      </dgm:t>
    </dgm:pt>
    <dgm:pt modelId="{4F28D06A-3563-4278-9886-91F788F7DB0A}" type="parTrans" cxnId="{D6B3DFAC-B2EF-4EB6-8A52-520C46B5106A}">
      <dgm:prSet/>
      <dgm:spPr/>
      <dgm:t>
        <a:bodyPr/>
        <a:lstStyle/>
        <a:p>
          <a:endParaRPr lang="en-US"/>
        </a:p>
      </dgm:t>
    </dgm:pt>
    <dgm:pt modelId="{92DEA85E-79EE-4575-AA33-BA4954C12C4A}" type="sibTrans" cxnId="{D6B3DFAC-B2EF-4EB6-8A52-520C46B5106A}">
      <dgm:prSet/>
      <dgm:spPr/>
      <dgm:t>
        <a:bodyPr/>
        <a:lstStyle/>
        <a:p>
          <a:endParaRPr lang="en-US"/>
        </a:p>
      </dgm:t>
    </dgm:pt>
    <dgm:pt modelId="{DE2351C9-34CD-4922-803D-C4175C0A4608}">
      <dgm:prSet/>
      <dgm:spPr/>
      <dgm:t>
        <a:bodyPr/>
        <a:lstStyle/>
        <a:p>
          <a:r>
            <a:rPr lang="fr-FR" b="0" i="0"/>
            <a:t>Des dysfonctionnements récurrents pénalisent le bon fonctionnement de l’activité de l’entreprise ? </a:t>
          </a:r>
          <a:endParaRPr lang="en-US"/>
        </a:p>
      </dgm:t>
    </dgm:pt>
    <dgm:pt modelId="{C7FB0A59-E630-4023-893E-F175F57759FD}" type="parTrans" cxnId="{3643FFAB-A588-45D2-8DF4-4DE4FD178084}">
      <dgm:prSet/>
      <dgm:spPr/>
      <dgm:t>
        <a:bodyPr/>
        <a:lstStyle/>
        <a:p>
          <a:endParaRPr lang="en-US"/>
        </a:p>
      </dgm:t>
    </dgm:pt>
    <dgm:pt modelId="{8C8ADA25-21F3-4152-B011-F06949E4AC43}" type="sibTrans" cxnId="{3643FFAB-A588-45D2-8DF4-4DE4FD178084}">
      <dgm:prSet/>
      <dgm:spPr/>
      <dgm:t>
        <a:bodyPr/>
        <a:lstStyle/>
        <a:p>
          <a:endParaRPr lang="en-US"/>
        </a:p>
      </dgm:t>
    </dgm:pt>
    <dgm:pt modelId="{24AF29FE-0006-4D73-9350-C103A4F48560}">
      <dgm:prSet/>
      <dgm:spPr/>
      <dgm:t>
        <a:bodyPr/>
        <a:lstStyle/>
        <a:p>
          <a:r>
            <a:rPr lang="fr-FR" b="0" i="0"/>
            <a:t>Des problèmes sont connus et reconnus, mais les causes véritables n’ont pas été identifiées ? </a:t>
          </a:r>
          <a:endParaRPr lang="en-US"/>
        </a:p>
      </dgm:t>
    </dgm:pt>
    <dgm:pt modelId="{C75C16A7-23AD-47AB-B88F-E9A7CB685228}" type="parTrans" cxnId="{D61BB5D6-0BE1-4275-A6B6-EED741052CE3}">
      <dgm:prSet/>
      <dgm:spPr/>
      <dgm:t>
        <a:bodyPr/>
        <a:lstStyle/>
        <a:p>
          <a:endParaRPr lang="en-US"/>
        </a:p>
      </dgm:t>
    </dgm:pt>
    <dgm:pt modelId="{CB0AE8BC-00FD-46A2-9F95-503EA2523741}" type="sibTrans" cxnId="{D61BB5D6-0BE1-4275-A6B6-EED741052CE3}">
      <dgm:prSet/>
      <dgm:spPr/>
      <dgm:t>
        <a:bodyPr/>
        <a:lstStyle/>
        <a:p>
          <a:endParaRPr lang="en-US"/>
        </a:p>
      </dgm:t>
    </dgm:pt>
    <dgm:pt modelId="{72377CE4-1D57-4361-BF44-9CE5F98904F9}">
      <dgm:prSet/>
      <dgm:spPr/>
      <dgm:t>
        <a:bodyPr/>
        <a:lstStyle/>
        <a:p>
          <a:r>
            <a:rPr lang="fr-FR" b="0" i="0"/>
            <a:t>Besoin d’un retex dans le cadre de l’amélioration continue de l’entreprise?</a:t>
          </a:r>
          <a:endParaRPr lang="en-US"/>
        </a:p>
      </dgm:t>
    </dgm:pt>
    <dgm:pt modelId="{CA356B89-2DDD-4E36-A31E-D87C0B48C2F3}" type="parTrans" cxnId="{DB97D419-3D53-4204-8A19-B980675B98D4}">
      <dgm:prSet/>
      <dgm:spPr/>
      <dgm:t>
        <a:bodyPr/>
        <a:lstStyle/>
        <a:p>
          <a:endParaRPr lang="en-US"/>
        </a:p>
      </dgm:t>
    </dgm:pt>
    <dgm:pt modelId="{51A0FCAC-F5C4-4DFC-AF4E-C6A6D9AD286F}" type="sibTrans" cxnId="{DB97D419-3D53-4204-8A19-B980675B98D4}">
      <dgm:prSet/>
      <dgm:spPr/>
      <dgm:t>
        <a:bodyPr/>
        <a:lstStyle/>
        <a:p>
          <a:endParaRPr lang="en-US"/>
        </a:p>
      </dgm:t>
    </dgm:pt>
    <dgm:pt modelId="{40E3ED8E-544B-4622-B655-EFFB344FADB4}" type="pres">
      <dgm:prSet presAssocID="{2ABE1AC1-93F2-4F74-9AB6-2CC5E99D4293}" presName="outerComposite" presStyleCnt="0">
        <dgm:presLayoutVars>
          <dgm:chMax val="5"/>
          <dgm:dir/>
          <dgm:resizeHandles val="exact"/>
        </dgm:presLayoutVars>
      </dgm:prSet>
      <dgm:spPr/>
    </dgm:pt>
    <dgm:pt modelId="{A764B0E2-FDA3-4744-9779-C4FE1E759838}" type="pres">
      <dgm:prSet presAssocID="{2ABE1AC1-93F2-4F74-9AB6-2CC5E99D4293}" presName="dummyMaxCanvas" presStyleCnt="0">
        <dgm:presLayoutVars/>
      </dgm:prSet>
      <dgm:spPr/>
    </dgm:pt>
    <dgm:pt modelId="{65BEA77A-358A-45C6-8775-A1870203C524}" type="pres">
      <dgm:prSet presAssocID="{2ABE1AC1-93F2-4F74-9AB6-2CC5E99D4293}" presName="FourNodes_1" presStyleLbl="node1" presStyleIdx="0" presStyleCnt="4">
        <dgm:presLayoutVars>
          <dgm:bulletEnabled val="1"/>
        </dgm:presLayoutVars>
      </dgm:prSet>
      <dgm:spPr/>
    </dgm:pt>
    <dgm:pt modelId="{D4830D33-AF8B-4811-909C-C164BCD35E4A}" type="pres">
      <dgm:prSet presAssocID="{2ABE1AC1-93F2-4F74-9AB6-2CC5E99D4293}" presName="FourNodes_2" presStyleLbl="node1" presStyleIdx="1" presStyleCnt="4">
        <dgm:presLayoutVars>
          <dgm:bulletEnabled val="1"/>
        </dgm:presLayoutVars>
      </dgm:prSet>
      <dgm:spPr/>
    </dgm:pt>
    <dgm:pt modelId="{F6970EFC-0C84-45E8-A6F4-47B70CCD43EF}" type="pres">
      <dgm:prSet presAssocID="{2ABE1AC1-93F2-4F74-9AB6-2CC5E99D4293}" presName="FourNodes_3" presStyleLbl="node1" presStyleIdx="2" presStyleCnt="4">
        <dgm:presLayoutVars>
          <dgm:bulletEnabled val="1"/>
        </dgm:presLayoutVars>
      </dgm:prSet>
      <dgm:spPr/>
    </dgm:pt>
    <dgm:pt modelId="{1D804C47-05E7-4347-A299-A7F362612E60}" type="pres">
      <dgm:prSet presAssocID="{2ABE1AC1-93F2-4F74-9AB6-2CC5E99D4293}" presName="FourNodes_4" presStyleLbl="node1" presStyleIdx="3" presStyleCnt="4">
        <dgm:presLayoutVars>
          <dgm:bulletEnabled val="1"/>
        </dgm:presLayoutVars>
      </dgm:prSet>
      <dgm:spPr/>
    </dgm:pt>
    <dgm:pt modelId="{3C799304-6504-41EE-9562-4E5B6C041593}" type="pres">
      <dgm:prSet presAssocID="{2ABE1AC1-93F2-4F74-9AB6-2CC5E99D4293}" presName="FourConn_1-2" presStyleLbl="fgAccFollowNode1" presStyleIdx="0" presStyleCnt="3">
        <dgm:presLayoutVars>
          <dgm:bulletEnabled val="1"/>
        </dgm:presLayoutVars>
      </dgm:prSet>
      <dgm:spPr/>
    </dgm:pt>
    <dgm:pt modelId="{8D9AA352-4509-4F11-86F8-75FD22B83CC5}" type="pres">
      <dgm:prSet presAssocID="{2ABE1AC1-93F2-4F74-9AB6-2CC5E99D4293}" presName="FourConn_2-3" presStyleLbl="fgAccFollowNode1" presStyleIdx="1" presStyleCnt="3">
        <dgm:presLayoutVars>
          <dgm:bulletEnabled val="1"/>
        </dgm:presLayoutVars>
      </dgm:prSet>
      <dgm:spPr/>
    </dgm:pt>
    <dgm:pt modelId="{D3CCDDC6-03E0-42D7-BEDD-1BF5D740FBDE}" type="pres">
      <dgm:prSet presAssocID="{2ABE1AC1-93F2-4F74-9AB6-2CC5E99D4293}" presName="FourConn_3-4" presStyleLbl="fgAccFollowNode1" presStyleIdx="2" presStyleCnt="3">
        <dgm:presLayoutVars>
          <dgm:bulletEnabled val="1"/>
        </dgm:presLayoutVars>
      </dgm:prSet>
      <dgm:spPr/>
    </dgm:pt>
    <dgm:pt modelId="{B70B38EF-69DE-4ED6-B2E4-EA0884446397}" type="pres">
      <dgm:prSet presAssocID="{2ABE1AC1-93F2-4F74-9AB6-2CC5E99D4293}" presName="FourNodes_1_text" presStyleLbl="node1" presStyleIdx="3" presStyleCnt="4">
        <dgm:presLayoutVars>
          <dgm:bulletEnabled val="1"/>
        </dgm:presLayoutVars>
      </dgm:prSet>
      <dgm:spPr/>
    </dgm:pt>
    <dgm:pt modelId="{11A9443D-15BA-4F84-9525-B9D369560646}" type="pres">
      <dgm:prSet presAssocID="{2ABE1AC1-93F2-4F74-9AB6-2CC5E99D4293}" presName="FourNodes_2_text" presStyleLbl="node1" presStyleIdx="3" presStyleCnt="4">
        <dgm:presLayoutVars>
          <dgm:bulletEnabled val="1"/>
        </dgm:presLayoutVars>
      </dgm:prSet>
      <dgm:spPr/>
    </dgm:pt>
    <dgm:pt modelId="{51582F1A-E9F3-4BF6-B2D7-B37ABE19E30E}" type="pres">
      <dgm:prSet presAssocID="{2ABE1AC1-93F2-4F74-9AB6-2CC5E99D4293}" presName="FourNodes_3_text" presStyleLbl="node1" presStyleIdx="3" presStyleCnt="4">
        <dgm:presLayoutVars>
          <dgm:bulletEnabled val="1"/>
        </dgm:presLayoutVars>
      </dgm:prSet>
      <dgm:spPr/>
    </dgm:pt>
    <dgm:pt modelId="{2DD29474-AF2A-476B-81CC-B0F8581D47DF}" type="pres">
      <dgm:prSet presAssocID="{2ABE1AC1-93F2-4F74-9AB6-2CC5E99D4293}" presName="FourNodes_4_text" presStyleLbl="node1" presStyleIdx="3" presStyleCnt="4">
        <dgm:presLayoutVars>
          <dgm:bulletEnabled val="1"/>
        </dgm:presLayoutVars>
      </dgm:prSet>
      <dgm:spPr/>
    </dgm:pt>
  </dgm:ptLst>
  <dgm:cxnLst>
    <dgm:cxn modelId="{87179607-65F9-495C-9D2B-F00D31E53CA5}" type="presOf" srcId="{92DEA85E-79EE-4575-AA33-BA4954C12C4A}" destId="{3C799304-6504-41EE-9562-4E5B6C041593}" srcOrd="0" destOrd="0" presId="urn:microsoft.com/office/officeart/2005/8/layout/vProcess5"/>
    <dgm:cxn modelId="{DB97D419-3D53-4204-8A19-B980675B98D4}" srcId="{2ABE1AC1-93F2-4F74-9AB6-2CC5E99D4293}" destId="{72377CE4-1D57-4361-BF44-9CE5F98904F9}" srcOrd="3" destOrd="0" parTransId="{CA356B89-2DDD-4E36-A31E-D87C0B48C2F3}" sibTransId="{51A0FCAC-F5C4-4DFC-AF4E-C6A6D9AD286F}"/>
    <dgm:cxn modelId="{E8F7063D-124F-4538-AF7E-1B9918208017}" type="presOf" srcId="{2ABE1AC1-93F2-4F74-9AB6-2CC5E99D4293}" destId="{40E3ED8E-544B-4622-B655-EFFB344FADB4}" srcOrd="0" destOrd="0" presId="urn:microsoft.com/office/officeart/2005/8/layout/vProcess5"/>
    <dgm:cxn modelId="{F7BA0B3E-4A0E-4789-9FF5-6FB181F8C351}" type="presOf" srcId="{DE2351C9-34CD-4922-803D-C4175C0A4608}" destId="{D4830D33-AF8B-4811-909C-C164BCD35E4A}" srcOrd="0" destOrd="0" presId="urn:microsoft.com/office/officeart/2005/8/layout/vProcess5"/>
    <dgm:cxn modelId="{ABC8DF41-DA25-49B3-BAA6-66BEA7ACBC2C}" type="presOf" srcId="{CB0AE8BC-00FD-46A2-9F95-503EA2523741}" destId="{D3CCDDC6-03E0-42D7-BEDD-1BF5D740FBDE}" srcOrd="0" destOrd="0" presId="urn:microsoft.com/office/officeart/2005/8/layout/vProcess5"/>
    <dgm:cxn modelId="{B9746E73-D17C-4608-B89D-2C5D41B8F0B9}" type="presOf" srcId="{3FA684E4-A9BF-41D9-8E07-66CBB153D2B8}" destId="{B70B38EF-69DE-4ED6-B2E4-EA0884446397}" srcOrd="1" destOrd="0" presId="urn:microsoft.com/office/officeart/2005/8/layout/vProcess5"/>
    <dgm:cxn modelId="{87C157A2-B276-44CC-82B7-707A24838062}" type="presOf" srcId="{DE2351C9-34CD-4922-803D-C4175C0A4608}" destId="{11A9443D-15BA-4F84-9525-B9D369560646}" srcOrd="1" destOrd="0" presId="urn:microsoft.com/office/officeart/2005/8/layout/vProcess5"/>
    <dgm:cxn modelId="{A61507A4-7D77-42AE-8E81-F566346F846A}" type="presOf" srcId="{8C8ADA25-21F3-4152-B011-F06949E4AC43}" destId="{8D9AA352-4509-4F11-86F8-75FD22B83CC5}" srcOrd="0" destOrd="0" presId="urn:microsoft.com/office/officeart/2005/8/layout/vProcess5"/>
    <dgm:cxn modelId="{3643FFAB-A588-45D2-8DF4-4DE4FD178084}" srcId="{2ABE1AC1-93F2-4F74-9AB6-2CC5E99D4293}" destId="{DE2351C9-34CD-4922-803D-C4175C0A4608}" srcOrd="1" destOrd="0" parTransId="{C7FB0A59-E630-4023-893E-F175F57759FD}" sibTransId="{8C8ADA25-21F3-4152-B011-F06949E4AC43}"/>
    <dgm:cxn modelId="{D6B3DFAC-B2EF-4EB6-8A52-520C46B5106A}" srcId="{2ABE1AC1-93F2-4F74-9AB6-2CC5E99D4293}" destId="{3FA684E4-A9BF-41D9-8E07-66CBB153D2B8}" srcOrd="0" destOrd="0" parTransId="{4F28D06A-3563-4278-9886-91F788F7DB0A}" sibTransId="{92DEA85E-79EE-4575-AA33-BA4954C12C4A}"/>
    <dgm:cxn modelId="{68A77DB5-70F5-43F7-A658-F651A1E57D89}" type="presOf" srcId="{72377CE4-1D57-4361-BF44-9CE5F98904F9}" destId="{1D804C47-05E7-4347-A299-A7F362612E60}" srcOrd="0" destOrd="0" presId="urn:microsoft.com/office/officeart/2005/8/layout/vProcess5"/>
    <dgm:cxn modelId="{813721B6-58CA-4EB1-961D-DA7CD6334210}" type="presOf" srcId="{24AF29FE-0006-4D73-9350-C103A4F48560}" destId="{F6970EFC-0C84-45E8-A6F4-47B70CCD43EF}" srcOrd="0" destOrd="0" presId="urn:microsoft.com/office/officeart/2005/8/layout/vProcess5"/>
    <dgm:cxn modelId="{D72432BA-15E0-473E-9283-1CD11DD8A125}" type="presOf" srcId="{72377CE4-1D57-4361-BF44-9CE5F98904F9}" destId="{2DD29474-AF2A-476B-81CC-B0F8581D47DF}" srcOrd="1" destOrd="0" presId="urn:microsoft.com/office/officeart/2005/8/layout/vProcess5"/>
    <dgm:cxn modelId="{1A573FBB-19D9-4152-8CC7-7893AD9F93DC}" type="presOf" srcId="{24AF29FE-0006-4D73-9350-C103A4F48560}" destId="{51582F1A-E9F3-4BF6-B2D7-B37ABE19E30E}" srcOrd="1" destOrd="0" presId="urn:microsoft.com/office/officeart/2005/8/layout/vProcess5"/>
    <dgm:cxn modelId="{D2C154CF-B441-4AA3-AF1D-5FD03AF2848A}" type="presOf" srcId="{3FA684E4-A9BF-41D9-8E07-66CBB153D2B8}" destId="{65BEA77A-358A-45C6-8775-A1870203C524}" srcOrd="0" destOrd="0" presId="urn:microsoft.com/office/officeart/2005/8/layout/vProcess5"/>
    <dgm:cxn modelId="{D61BB5D6-0BE1-4275-A6B6-EED741052CE3}" srcId="{2ABE1AC1-93F2-4F74-9AB6-2CC5E99D4293}" destId="{24AF29FE-0006-4D73-9350-C103A4F48560}" srcOrd="2" destOrd="0" parTransId="{C75C16A7-23AD-47AB-B88F-E9A7CB685228}" sibTransId="{CB0AE8BC-00FD-46A2-9F95-503EA2523741}"/>
    <dgm:cxn modelId="{92A50CBB-B91A-42C6-B0DC-211AC8DDAD6C}" type="presParOf" srcId="{40E3ED8E-544B-4622-B655-EFFB344FADB4}" destId="{A764B0E2-FDA3-4744-9779-C4FE1E759838}" srcOrd="0" destOrd="0" presId="urn:microsoft.com/office/officeart/2005/8/layout/vProcess5"/>
    <dgm:cxn modelId="{11E46731-C2E2-4863-AC59-3300708F35C1}" type="presParOf" srcId="{40E3ED8E-544B-4622-B655-EFFB344FADB4}" destId="{65BEA77A-358A-45C6-8775-A1870203C524}" srcOrd="1" destOrd="0" presId="urn:microsoft.com/office/officeart/2005/8/layout/vProcess5"/>
    <dgm:cxn modelId="{A72F9405-C6AF-475A-A1E1-66A5E6A61A7F}" type="presParOf" srcId="{40E3ED8E-544B-4622-B655-EFFB344FADB4}" destId="{D4830D33-AF8B-4811-909C-C164BCD35E4A}" srcOrd="2" destOrd="0" presId="urn:microsoft.com/office/officeart/2005/8/layout/vProcess5"/>
    <dgm:cxn modelId="{DF7EAFA0-0817-4D3B-9428-7E0B7057C2FE}" type="presParOf" srcId="{40E3ED8E-544B-4622-B655-EFFB344FADB4}" destId="{F6970EFC-0C84-45E8-A6F4-47B70CCD43EF}" srcOrd="3" destOrd="0" presId="urn:microsoft.com/office/officeart/2005/8/layout/vProcess5"/>
    <dgm:cxn modelId="{3974285C-385C-470C-81B8-2B9976E8A406}" type="presParOf" srcId="{40E3ED8E-544B-4622-B655-EFFB344FADB4}" destId="{1D804C47-05E7-4347-A299-A7F362612E60}" srcOrd="4" destOrd="0" presId="urn:microsoft.com/office/officeart/2005/8/layout/vProcess5"/>
    <dgm:cxn modelId="{D0E707EA-B3FB-4B61-822D-12A1ED059AC7}" type="presParOf" srcId="{40E3ED8E-544B-4622-B655-EFFB344FADB4}" destId="{3C799304-6504-41EE-9562-4E5B6C041593}" srcOrd="5" destOrd="0" presId="urn:microsoft.com/office/officeart/2005/8/layout/vProcess5"/>
    <dgm:cxn modelId="{53806F55-CE2F-4368-AA58-9FB0FEAF3221}" type="presParOf" srcId="{40E3ED8E-544B-4622-B655-EFFB344FADB4}" destId="{8D9AA352-4509-4F11-86F8-75FD22B83CC5}" srcOrd="6" destOrd="0" presId="urn:microsoft.com/office/officeart/2005/8/layout/vProcess5"/>
    <dgm:cxn modelId="{FACB04F4-4245-49C9-A9CC-2E0FDBC5145C}" type="presParOf" srcId="{40E3ED8E-544B-4622-B655-EFFB344FADB4}" destId="{D3CCDDC6-03E0-42D7-BEDD-1BF5D740FBDE}" srcOrd="7" destOrd="0" presId="urn:microsoft.com/office/officeart/2005/8/layout/vProcess5"/>
    <dgm:cxn modelId="{3C5CE9C3-18AA-4335-84C1-EEAE27366354}" type="presParOf" srcId="{40E3ED8E-544B-4622-B655-EFFB344FADB4}" destId="{B70B38EF-69DE-4ED6-B2E4-EA0884446397}" srcOrd="8" destOrd="0" presId="urn:microsoft.com/office/officeart/2005/8/layout/vProcess5"/>
    <dgm:cxn modelId="{7055983A-1700-4ED2-9E36-D4717E6CB20C}" type="presParOf" srcId="{40E3ED8E-544B-4622-B655-EFFB344FADB4}" destId="{11A9443D-15BA-4F84-9525-B9D369560646}" srcOrd="9" destOrd="0" presId="urn:microsoft.com/office/officeart/2005/8/layout/vProcess5"/>
    <dgm:cxn modelId="{2D4BBB30-2DAE-4CC0-9FF3-CF03E5483C51}" type="presParOf" srcId="{40E3ED8E-544B-4622-B655-EFFB344FADB4}" destId="{51582F1A-E9F3-4BF6-B2D7-B37ABE19E30E}" srcOrd="10" destOrd="0" presId="urn:microsoft.com/office/officeart/2005/8/layout/vProcess5"/>
    <dgm:cxn modelId="{D2DFAC90-805F-4BD6-B7AA-8CF7B871E98E}" type="presParOf" srcId="{40E3ED8E-544B-4622-B655-EFFB344FADB4}" destId="{2DD29474-AF2A-476B-81CC-B0F8581D47DF}"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79B33E2-C052-49E0-BC86-780B96D1F3C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644615B-1483-4491-98D7-B42C58B35C99}">
      <dgm:prSet/>
      <dgm:spPr/>
      <dgm:t>
        <a:bodyPr/>
        <a:lstStyle/>
        <a:p>
          <a:r>
            <a:rPr lang="fr-FR" b="0" i="0"/>
            <a:t>Une fois le problème posé, le but est d’</a:t>
          </a:r>
          <a:r>
            <a:rPr lang="fr-FR" b="1" i="0"/>
            <a:t>identifier l’ensemble des causes possibles et leurs impacts sur le problème</a:t>
          </a:r>
          <a:r>
            <a:rPr lang="fr-FR" b="0" i="0"/>
            <a:t>. Le diagramme d’Ishikawa est ensuite utilisé pour </a:t>
          </a:r>
          <a:r>
            <a:rPr lang="fr-FR" b="1" i="0"/>
            <a:t>élaborer un plan d’action destiné à résoudre les dysfonctionnements</a:t>
          </a:r>
          <a:r>
            <a:rPr lang="fr-FR" b="0" i="0"/>
            <a:t>.</a:t>
          </a:r>
          <a:endParaRPr lang="en-US"/>
        </a:p>
      </dgm:t>
    </dgm:pt>
    <dgm:pt modelId="{48B31E3A-A1D9-47C5-8F99-65A3854EA238}" type="parTrans" cxnId="{AAAE0B1E-9762-4668-8A7D-8A4C7641E476}">
      <dgm:prSet/>
      <dgm:spPr/>
      <dgm:t>
        <a:bodyPr/>
        <a:lstStyle/>
        <a:p>
          <a:endParaRPr lang="en-US"/>
        </a:p>
      </dgm:t>
    </dgm:pt>
    <dgm:pt modelId="{717D8473-21DB-4A6D-B50D-6CA8C01DAA9D}" type="sibTrans" cxnId="{AAAE0B1E-9762-4668-8A7D-8A4C7641E476}">
      <dgm:prSet/>
      <dgm:spPr/>
      <dgm:t>
        <a:bodyPr/>
        <a:lstStyle/>
        <a:p>
          <a:endParaRPr lang="en-US"/>
        </a:p>
      </dgm:t>
    </dgm:pt>
    <dgm:pt modelId="{199FA026-E828-49DF-8076-002A2DEF77CA}">
      <dgm:prSet/>
      <dgm:spPr/>
      <dgm:t>
        <a:bodyPr/>
        <a:lstStyle/>
        <a:p>
          <a:r>
            <a:rPr lang="fr-FR" b="0" i="0"/>
            <a:t>En tant qu’outil permettant de </a:t>
          </a:r>
          <a:r>
            <a:rPr lang="fr-FR" b="1" i="0"/>
            <a:t>synthétiser et de structurer les idées</a:t>
          </a:r>
          <a:r>
            <a:rPr lang="fr-FR" b="0" i="0"/>
            <a:t>, le diagramme d’Ishikawa est un </a:t>
          </a:r>
          <a:r>
            <a:rPr lang="fr-FR" b="1" i="0"/>
            <a:t>outil de visualisation</a:t>
          </a:r>
          <a:r>
            <a:rPr lang="fr-FR" b="0" i="0"/>
            <a:t> particulièrement efficace pour bien communiquer. Il est surtout </a:t>
          </a:r>
          <a:r>
            <a:rPr lang="fr-FR" b="1" i="0"/>
            <a:t>un outil d’aide à la décision </a:t>
          </a:r>
          <a:r>
            <a:rPr lang="fr-FR" b="0" i="0"/>
            <a:t>ayant pour</a:t>
          </a:r>
          <a:r>
            <a:rPr lang="fr-FR" b="1" i="0"/>
            <a:t> </a:t>
          </a:r>
          <a:r>
            <a:rPr lang="fr-FR" b="0" i="0"/>
            <a:t>but de régler les problèmes et dysfonctionnements.</a:t>
          </a:r>
          <a:endParaRPr lang="en-US"/>
        </a:p>
      </dgm:t>
    </dgm:pt>
    <dgm:pt modelId="{DA787ED4-078D-493A-9D0C-A23B46BF4BF3}" type="parTrans" cxnId="{D41135CE-C41D-47C0-B8FD-A2D18E9B052E}">
      <dgm:prSet/>
      <dgm:spPr/>
      <dgm:t>
        <a:bodyPr/>
        <a:lstStyle/>
        <a:p>
          <a:endParaRPr lang="en-US"/>
        </a:p>
      </dgm:t>
    </dgm:pt>
    <dgm:pt modelId="{E6F8902E-5FB3-4093-9D61-4C2BB098C500}" type="sibTrans" cxnId="{D41135CE-C41D-47C0-B8FD-A2D18E9B052E}">
      <dgm:prSet/>
      <dgm:spPr/>
      <dgm:t>
        <a:bodyPr/>
        <a:lstStyle/>
        <a:p>
          <a:endParaRPr lang="en-US"/>
        </a:p>
      </dgm:t>
    </dgm:pt>
    <dgm:pt modelId="{54E296A0-EB9C-451E-A24E-DD108D72E624}" type="pres">
      <dgm:prSet presAssocID="{B79B33E2-C052-49E0-BC86-780B96D1F3C6}" presName="linear" presStyleCnt="0">
        <dgm:presLayoutVars>
          <dgm:animLvl val="lvl"/>
          <dgm:resizeHandles val="exact"/>
        </dgm:presLayoutVars>
      </dgm:prSet>
      <dgm:spPr/>
    </dgm:pt>
    <dgm:pt modelId="{BB5092D3-BFCC-46DA-960B-AF9550875C4A}" type="pres">
      <dgm:prSet presAssocID="{1644615B-1483-4491-98D7-B42C58B35C99}" presName="parentText" presStyleLbl="node1" presStyleIdx="0" presStyleCnt="2">
        <dgm:presLayoutVars>
          <dgm:chMax val="0"/>
          <dgm:bulletEnabled val="1"/>
        </dgm:presLayoutVars>
      </dgm:prSet>
      <dgm:spPr/>
    </dgm:pt>
    <dgm:pt modelId="{54FACB58-2501-4499-BCBF-ACA8C560E0ED}" type="pres">
      <dgm:prSet presAssocID="{717D8473-21DB-4A6D-B50D-6CA8C01DAA9D}" presName="spacer" presStyleCnt="0"/>
      <dgm:spPr/>
    </dgm:pt>
    <dgm:pt modelId="{E39C4A17-CA81-4658-9EED-DB6D090458F9}" type="pres">
      <dgm:prSet presAssocID="{199FA026-E828-49DF-8076-002A2DEF77CA}" presName="parentText" presStyleLbl="node1" presStyleIdx="1" presStyleCnt="2">
        <dgm:presLayoutVars>
          <dgm:chMax val="0"/>
          <dgm:bulletEnabled val="1"/>
        </dgm:presLayoutVars>
      </dgm:prSet>
      <dgm:spPr/>
    </dgm:pt>
  </dgm:ptLst>
  <dgm:cxnLst>
    <dgm:cxn modelId="{AAAE0B1E-9762-4668-8A7D-8A4C7641E476}" srcId="{B79B33E2-C052-49E0-BC86-780B96D1F3C6}" destId="{1644615B-1483-4491-98D7-B42C58B35C99}" srcOrd="0" destOrd="0" parTransId="{48B31E3A-A1D9-47C5-8F99-65A3854EA238}" sibTransId="{717D8473-21DB-4A6D-B50D-6CA8C01DAA9D}"/>
    <dgm:cxn modelId="{368B4E25-0FF9-449F-8688-58F16B42EEF0}" type="presOf" srcId="{199FA026-E828-49DF-8076-002A2DEF77CA}" destId="{E39C4A17-CA81-4658-9EED-DB6D090458F9}" srcOrd="0" destOrd="0" presId="urn:microsoft.com/office/officeart/2005/8/layout/vList2"/>
    <dgm:cxn modelId="{13E2EC56-66F0-4118-9619-8A1EFA1B6212}" type="presOf" srcId="{1644615B-1483-4491-98D7-B42C58B35C99}" destId="{BB5092D3-BFCC-46DA-960B-AF9550875C4A}" srcOrd="0" destOrd="0" presId="urn:microsoft.com/office/officeart/2005/8/layout/vList2"/>
    <dgm:cxn modelId="{D41135CE-C41D-47C0-B8FD-A2D18E9B052E}" srcId="{B79B33E2-C052-49E0-BC86-780B96D1F3C6}" destId="{199FA026-E828-49DF-8076-002A2DEF77CA}" srcOrd="1" destOrd="0" parTransId="{DA787ED4-078D-493A-9D0C-A23B46BF4BF3}" sibTransId="{E6F8902E-5FB3-4093-9D61-4C2BB098C500}"/>
    <dgm:cxn modelId="{68E889F4-125C-4EBA-AA97-3D8F726BB720}" type="presOf" srcId="{B79B33E2-C052-49E0-BC86-780B96D1F3C6}" destId="{54E296A0-EB9C-451E-A24E-DD108D72E624}" srcOrd="0" destOrd="0" presId="urn:microsoft.com/office/officeart/2005/8/layout/vList2"/>
    <dgm:cxn modelId="{D5E036FB-4486-45BC-B87D-259378EF1407}" type="presParOf" srcId="{54E296A0-EB9C-451E-A24E-DD108D72E624}" destId="{BB5092D3-BFCC-46DA-960B-AF9550875C4A}" srcOrd="0" destOrd="0" presId="urn:microsoft.com/office/officeart/2005/8/layout/vList2"/>
    <dgm:cxn modelId="{451A256D-2969-4616-BB2B-72795703DD35}" type="presParOf" srcId="{54E296A0-EB9C-451E-A24E-DD108D72E624}" destId="{54FACB58-2501-4499-BCBF-ACA8C560E0ED}" srcOrd="1" destOrd="0" presId="urn:microsoft.com/office/officeart/2005/8/layout/vList2"/>
    <dgm:cxn modelId="{C6006735-1623-4A49-AC6D-8DBAEFA6315C}" type="presParOf" srcId="{54E296A0-EB9C-451E-A24E-DD108D72E624}" destId="{E39C4A17-CA81-4658-9EED-DB6D090458F9}"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FEBC07E-F839-4ECC-9512-BE6C9A2A261A}"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173D4E0C-E314-431F-B46F-19A96DBD08E2}">
      <dgm:prSet/>
      <dgm:spPr/>
      <dgm:t>
        <a:bodyPr/>
        <a:lstStyle/>
        <a:p>
          <a:r>
            <a:rPr lang="fr-FR" b="1" i="0"/>
            <a:t>Etape 1</a:t>
          </a:r>
          <a:r>
            <a:rPr lang="fr-FR" b="0" i="0"/>
            <a:t> : </a:t>
          </a:r>
          <a:r>
            <a:rPr lang="fr-FR" b="1" i="0"/>
            <a:t>définir le problème principal.</a:t>
          </a:r>
          <a:br>
            <a:rPr lang="fr-FR" b="1" i="0"/>
          </a:br>
          <a:r>
            <a:rPr lang="fr-FR" b="0" i="0"/>
            <a:t>Le problème principal, qui est aussi l’effet de tous les dysfonctionnements, apparaît à droite du diagramme, sur l’axe principal.</a:t>
          </a:r>
          <a:endParaRPr lang="en-US"/>
        </a:p>
      </dgm:t>
    </dgm:pt>
    <dgm:pt modelId="{D0D30996-6783-42BB-97BF-5C7DF6BD2BEA}" type="parTrans" cxnId="{26FB056A-0AAF-44E6-BAA6-BDBA3CD1C2BF}">
      <dgm:prSet/>
      <dgm:spPr/>
      <dgm:t>
        <a:bodyPr/>
        <a:lstStyle/>
        <a:p>
          <a:endParaRPr lang="en-US"/>
        </a:p>
      </dgm:t>
    </dgm:pt>
    <dgm:pt modelId="{5258B2C1-92D5-4EDA-97BE-C72B9D18429F}" type="sibTrans" cxnId="{26FB056A-0AAF-44E6-BAA6-BDBA3CD1C2BF}">
      <dgm:prSet/>
      <dgm:spPr/>
      <dgm:t>
        <a:bodyPr/>
        <a:lstStyle/>
        <a:p>
          <a:endParaRPr lang="en-US"/>
        </a:p>
      </dgm:t>
    </dgm:pt>
    <dgm:pt modelId="{DEACE757-0F27-4193-B608-40009F2720FD}">
      <dgm:prSet/>
      <dgm:spPr/>
      <dgm:t>
        <a:bodyPr/>
        <a:lstStyle/>
        <a:p>
          <a:r>
            <a:rPr lang="fr-FR" b="1" i="0"/>
            <a:t>Etape 2</a:t>
          </a:r>
          <a:r>
            <a:rPr lang="fr-FR" b="0" i="0"/>
            <a:t> : </a:t>
          </a:r>
          <a:r>
            <a:rPr lang="fr-FR" b="1" i="0"/>
            <a:t>identifier l’ensemble des causes possibles</a:t>
          </a:r>
          <a:r>
            <a:rPr lang="fr-FR" b="0" i="0"/>
            <a:t>.</a:t>
          </a:r>
          <a:br>
            <a:rPr lang="fr-FR" b="0" i="0"/>
          </a:br>
          <a:r>
            <a:rPr lang="fr-FR" b="0" i="0"/>
            <a:t>Pour cette étape, l’idée est de multiplier les points de vue. Une séance de brainstorming peut être efficace pour obtenir la vision la plus large possible.</a:t>
          </a:r>
          <a:endParaRPr lang="en-US"/>
        </a:p>
      </dgm:t>
    </dgm:pt>
    <dgm:pt modelId="{923F9AF2-D77A-419E-B017-FC15FE82A28D}" type="parTrans" cxnId="{9ED3F135-43F4-433D-BAED-C4FD9D6D5F72}">
      <dgm:prSet/>
      <dgm:spPr/>
      <dgm:t>
        <a:bodyPr/>
        <a:lstStyle/>
        <a:p>
          <a:endParaRPr lang="en-US"/>
        </a:p>
      </dgm:t>
    </dgm:pt>
    <dgm:pt modelId="{1DBA40B8-0F7B-4E14-80A9-6A33E69B4F5D}" type="sibTrans" cxnId="{9ED3F135-43F4-433D-BAED-C4FD9D6D5F72}">
      <dgm:prSet/>
      <dgm:spPr/>
      <dgm:t>
        <a:bodyPr/>
        <a:lstStyle/>
        <a:p>
          <a:endParaRPr lang="en-US"/>
        </a:p>
      </dgm:t>
    </dgm:pt>
    <dgm:pt modelId="{A54DA68E-FF1B-467D-B1A7-0763B821F1F0}">
      <dgm:prSet/>
      <dgm:spPr/>
      <dgm:t>
        <a:bodyPr/>
        <a:lstStyle/>
        <a:p>
          <a:r>
            <a:rPr lang="fr-FR" b="1" i="0"/>
            <a:t>Etape 3</a:t>
          </a:r>
          <a:r>
            <a:rPr lang="fr-FR" b="0" i="0"/>
            <a:t> : </a:t>
          </a:r>
          <a:r>
            <a:rPr lang="fr-FR" b="1" i="0"/>
            <a:t>classifier les causes</a:t>
          </a:r>
          <a:r>
            <a:rPr lang="fr-FR" b="0" i="0"/>
            <a:t>.</a:t>
          </a:r>
          <a:br>
            <a:rPr lang="fr-FR" b="0" i="0"/>
          </a:br>
          <a:r>
            <a:rPr lang="fr-FR" b="0" i="0"/>
            <a:t>Classez les causes identifiées selon les 5M pour commencer à compléter les arêtes du poisson.</a:t>
          </a:r>
          <a:endParaRPr lang="en-US"/>
        </a:p>
      </dgm:t>
    </dgm:pt>
    <dgm:pt modelId="{86901911-DDD2-40FB-A598-A74B34A099BB}" type="parTrans" cxnId="{52C8695D-AC37-45FF-A26D-470F30CF10AD}">
      <dgm:prSet/>
      <dgm:spPr/>
      <dgm:t>
        <a:bodyPr/>
        <a:lstStyle/>
        <a:p>
          <a:endParaRPr lang="en-US"/>
        </a:p>
      </dgm:t>
    </dgm:pt>
    <dgm:pt modelId="{647C8E53-4AE1-42B2-AE8B-2542265FC37D}" type="sibTrans" cxnId="{52C8695D-AC37-45FF-A26D-470F30CF10AD}">
      <dgm:prSet/>
      <dgm:spPr/>
      <dgm:t>
        <a:bodyPr/>
        <a:lstStyle/>
        <a:p>
          <a:endParaRPr lang="en-US"/>
        </a:p>
      </dgm:t>
    </dgm:pt>
    <dgm:pt modelId="{30993305-2A19-4CAA-8242-0507AF9CDC20}" type="pres">
      <dgm:prSet presAssocID="{3FEBC07E-F839-4ECC-9512-BE6C9A2A261A}" presName="Name0" presStyleCnt="0">
        <dgm:presLayoutVars>
          <dgm:dir/>
          <dgm:animLvl val="lvl"/>
          <dgm:resizeHandles val="exact"/>
        </dgm:presLayoutVars>
      </dgm:prSet>
      <dgm:spPr/>
    </dgm:pt>
    <dgm:pt modelId="{5C47DBFE-61F1-49B7-8376-79FDF56D6586}" type="pres">
      <dgm:prSet presAssocID="{A54DA68E-FF1B-467D-B1A7-0763B821F1F0}" presName="boxAndChildren" presStyleCnt="0"/>
      <dgm:spPr/>
    </dgm:pt>
    <dgm:pt modelId="{AC90B1F0-4EFB-4B9F-B76B-7BF3012DA209}" type="pres">
      <dgm:prSet presAssocID="{A54DA68E-FF1B-467D-B1A7-0763B821F1F0}" presName="parentTextBox" presStyleLbl="node1" presStyleIdx="0" presStyleCnt="3"/>
      <dgm:spPr/>
    </dgm:pt>
    <dgm:pt modelId="{FCA2ABB0-0253-4B81-9EA6-B7539B5B0990}" type="pres">
      <dgm:prSet presAssocID="{1DBA40B8-0F7B-4E14-80A9-6A33E69B4F5D}" presName="sp" presStyleCnt="0"/>
      <dgm:spPr/>
    </dgm:pt>
    <dgm:pt modelId="{4A4EB8FA-4E38-45C8-B167-F867D706D0F8}" type="pres">
      <dgm:prSet presAssocID="{DEACE757-0F27-4193-B608-40009F2720FD}" presName="arrowAndChildren" presStyleCnt="0"/>
      <dgm:spPr/>
    </dgm:pt>
    <dgm:pt modelId="{AB1C233C-76C8-4F63-891D-E82B3AAD3712}" type="pres">
      <dgm:prSet presAssocID="{DEACE757-0F27-4193-B608-40009F2720FD}" presName="parentTextArrow" presStyleLbl="node1" presStyleIdx="1" presStyleCnt="3"/>
      <dgm:spPr/>
    </dgm:pt>
    <dgm:pt modelId="{1585B282-D26F-476C-A8F9-8C10D13B0779}" type="pres">
      <dgm:prSet presAssocID="{5258B2C1-92D5-4EDA-97BE-C72B9D18429F}" presName="sp" presStyleCnt="0"/>
      <dgm:spPr/>
    </dgm:pt>
    <dgm:pt modelId="{ECCFD16F-CFA0-478A-8E9F-94C0CE8164B6}" type="pres">
      <dgm:prSet presAssocID="{173D4E0C-E314-431F-B46F-19A96DBD08E2}" presName="arrowAndChildren" presStyleCnt="0"/>
      <dgm:spPr/>
    </dgm:pt>
    <dgm:pt modelId="{24EA0CC2-C004-458E-9A91-D122C712A3AE}" type="pres">
      <dgm:prSet presAssocID="{173D4E0C-E314-431F-B46F-19A96DBD08E2}" presName="parentTextArrow" presStyleLbl="node1" presStyleIdx="2" presStyleCnt="3"/>
      <dgm:spPr/>
    </dgm:pt>
  </dgm:ptLst>
  <dgm:cxnLst>
    <dgm:cxn modelId="{317D3130-3DC4-41D6-B04E-316928AD68D9}" type="presOf" srcId="{A54DA68E-FF1B-467D-B1A7-0763B821F1F0}" destId="{AC90B1F0-4EFB-4B9F-B76B-7BF3012DA209}" srcOrd="0" destOrd="0" presId="urn:microsoft.com/office/officeart/2005/8/layout/process4"/>
    <dgm:cxn modelId="{9ED3F135-43F4-433D-BAED-C4FD9D6D5F72}" srcId="{3FEBC07E-F839-4ECC-9512-BE6C9A2A261A}" destId="{DEACE757-0F27-4193-B608-40009F2720FD}" srcOrd="1" destOrd="0" parTransId="{923F9AF2-D77A-419E-B017-FC15FE82A28D}" sibTransId="{1DBA40B8-0F7B-4E14-80A9-6A33E69B4F5D}"/>
    <dgm:cxn modelId="{52C8695D-AC37-45FF-A26D-470F30CF10AD}" srcId="{3FEBC07E-F839-4ECC-9512-BE6C9A2A261A}" destId="{A54DA68E-FF1B-467D-B1A7-0763B821F1F0}" srcOrd="2" destOrd="0" parTransId="{86901911-DDD2-40FB-A598-A74B34A099BB}" sibTransId="{647C8E53-4AE1-42B2-AE8B-2542265FC37D}"/>
    <dgm:cxn modelId="{26FB056A-0AAF-44E6-BAA6-BDBA3CD1C2BF}" srcId="{3FEBC07E-F839-4ECC-9512-BE6C9A2A261A}" destId="{173D4E0C-E314-431F-B46F-19A96DBD08E2}" srcOrd="0" destOrd="0" parTransId="{D0D30996-6783-42BB-97BF-5C7DF6BD2BEA}" sibTransId="{5258B2C1-92D5-4EDA-97BE-C72B9D18429F}"/>
    <dgm:cxn modelId="{8BEA6853-2236-4848-AE78-B7334757813D}" type="presOf" srcId="{3FEBC07E-F839-4ECC-9512-BE6C9A2A261A}" destId="{30993305-2A19-4CAA-8242-0507AF9CDC20}" srcOrd="0" destOrd="0" presId="urn:microsoft.com/office/officeart/2005/8/layout/process4"/>
    <dgm:cxn modelId="{1E71B6A0-3F5B-4A8A-8A11-379503BDA3D2}" type="presOf" srcId="{173D4E0C-E314-431F-B46F-19A96DBD08E2}" destId="{24EA0CC2-C004-458E-9A91-D122C712A3AE}" srcOrd="0" destOrd="0" presId="urn:microsoft.com/office/officeart/2005/8/layout/process4"/>
    <dgm:cxn modelId="{82C01BB0-2BE2-494B-B7B7-27EA4AE046CB}" type="presOf" srcId="{DEACE757-0F27-4193-B608-40009F2720FD}" destId="{AB1C233C-76C8-4F63-891D-E82B3AAD3712}" srcOrd="0" destOrd="0" presId="urn:microsoft.com/office/officeart/2005/8/layout/process4"/>
    <dgm:cxn modelId="{04498239-C045-4416-B02C-0504AFD308AC}" type="presParOf" srcId="{30993305-2A19-4CAA-8242-0507AF9CDC20}" destId="{5C47DBFE-61F1-49B7-8376-79FDF56D6586}" srcOrd="0" destOrd="0" presId="urn:microsoft.com/office/officeart/2005/8/layout/process4"/>
    <dgm:cxn modelId="{F2651E1A-A879-44A8-A575-5022F97D77AB}" type="presParOf" srcId="{5C47DBFE-61F1-49B7-8376-79FDF56D6586}" destId="{AC90B1F0-4EFB-4B9F-B76B-7BF3012DA209}" srcOrd="0" destOrd="0" presId="urn:microsoft.com/office/officeart/2005/8/layout/process4"/>
    <dgm:cxn modelId="{15CADCAA-1920-422D-A736-FC011476F28E}" type="presParOf" srcId="{30993305-2A19-4CAA-8242-0507AF9CDC20}" destId="{FCA2ABB0-0253-4B81-9EA6-B7539B5B0990}" srcOrd="1" destOrd="0" presId="urn:microsoft.com/office/officeart/2005/8/layout/process4"/>
    <dgm:cxn modelId="{0D19EA43-7870-4C01-91C0-B3E5E4FDAFD6}" type="presParOf" srcId="{30993305-2A19-4CAA-8242-0507AF9CDC20}" destId="{4A4EB8FA-4E38-45C8-B167-F867D706D0F8}" srcOrd="2" destOrd="0" presId="urn:microsoft.com/office/officeart/2005/8/layout/process4"/>
    <dgm:cxn modelId="{670B3298-3746-45D3-9B48-118102B2AC26}" type="presParOf" srcId="{4A4EB8FA-4E38-45C8-B167-F867D706D0F8}" destId="{AB1C233C-76C8-4F63-891D-E82B3AAD3712}" srcOrd="0" destOrd="0" presId="urn:microsoft.com/office/officeart/2005/8/layout/process4"/>
    <dgm:cxn modelId="{499A4999-1EC6-4813-B8E1-697D970F51F5}" type="presParOf" srcId="{30993305-2A19-4CAA-8242-0507AF9CDC20}" destId="{1585B282-D26F-476C-A8F9-8C10D13B0779}" srcOrd="3" destOrd="0" presId="urn:microsoft.com/office/officeart/2005/8/layout/process4"/>
    <dgm:cxn modelId="{16466FE2-3689-4EF3-AC18-3B90E0AA5AE7}" type="presParOf" srcId="{30993305-2A19-4CAA-8242-0507AF9CDC20}" destId="{ECCFD16F-CFA0-478A-8E9F-94C0CE8164B6}" srcOrd="4" destOrd="0" presId="urn:microsoft.com/office/officeart/2005/8/layout/process4"/>
    <dgm:cxn modelId="{93AAF5BD-4208-48D5-AFF6-1960B74AB4E7}" type="presParOf" srcId="{ECCFD16F-CFA0-478A-8E9F-94C0CE8164B6}" destId="{24EA0CC2-C004-458E-9A91-D122C712A3AE}"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B35F4BD-E59E-4002-BF51-467F23FEA88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CA7F45E-D08E-4A01-85B4-594427FC1681}">
      <dgm:prSet/>
      <dgm:spPr/>
      <dgm:t>
        <a:bodyPr/>
        <a:lstStyle/>
        <a:p>
          <a:r>
            <a:rPr lang="fr-FR" b="1" i="0"/>
            <a:t>Etape 4</a:t>
          </a:r>
          <a:r>
            <a:rPr lang="fr-FR" b="0" i="0"/>
            <a:t> : </a:t>
          </a:r>
          <a:r>
            <a:rPr lang="fr-FR" b="1" i="0"/>
            <a:t>identifier la cause principale du problème</a:t>
          </a:r>
          <a:r>
            <a:rPr lang="fr-FR" b="0" i="0"/>
            <a:t>.</a:t>
          </a:r>
          <a:br>
            <a:rPr lang="fr-FR" b="0" i="0"/>
          </a:br>
          <a:r>
            <a:rPr lang="fr-FR" b="0" i="0"/>
            <a:t>Pour chacune des arêtes (ou branches), essayez d’</a:t>
          </a:r>
          <a:r>
            <a:rPr lang="fr-FR" b="1" i="0"/>
            <a:t>identifier la cause racine</a:t>
          </a:r>
          <a:r>
            <a:rPr lang="fr-FR" b="0" i="0"/>
            <a:t>. Par exemple : le problème global est un fort taux d’absentéisme dans l’entreprise. Dans le critère Milieu, la faible attractivité de l’environnement de travail est soulignée. Parmi les causes racine, on peut citer : la localisation, la vétusté des locaux, l’absence de confort, l’absence de commodités dans les alentours (zones commerciales, restaurants,…).</a:t>
          </a:r>
          <a:endParaRPr lang="en-US"/>
        </a:p>
      </dgm:t>
    </dgm:pt>
    <dgm:pt modelId="{ECB5A384-6B53-4D02-BEB6-D5617F3C4C5B}" type="parTrans" cxnId="{16023B14-F08B-4FF6-88D3-21CB7924FDD4}">
      <dgm:prSet/>
      <dgm:spPr/>
      <dgm:t>
        <a:bodyPr/>
        <a:lstStyle/>
        <a:p>
          <a:endParaRPr lang="en-US"/>
        </a:p>
      </dgm:t>
    </dgm:pt>
    <dgm:pt modelId="{B2A459E8-B813-4683-B3D1-01A847006C45}" type="sibTrans" cxnId="{16023B14-F08B-4FF6-88D3-21CB7924FDD4}">
      <dgm:prSet/>
      <dgm:spPr/>
      <dgm:t>
        <a:bodyPr/>
        <a:lstStyle/>
        <a:p>
          <a:endParaRPr lang="en-US"/>
        </a:p>
      </dgm:t>
    </dgm:pt>
    <dgm:pt modelId="{0D7EC742-C8F0-4EE9-8190-48B02C1C1582}">
      <dgm:prSet/>
      <dgm:spPr/>
      <dgm:t>
        <a:bodyPr/>
        <a:lstStyle/>
        <a:p>
          <a:r>
            <a:rPr lang="fr-FR" b="1" i="0"/>
            <a:t>Etape 5</a:t>
          </a:r>
          <a:r>
            <a:rPr lang="fr-FR" b="0" i="0"/>
            <a:t> : </a:t>
          </a:r>
          <a:r>
            <a:rPr lang="fr-FR" b="1" i="0"/>
            <a:t>monter un plan d'action.</a:t>
          </a:r>
          <a:br>
            <a:rPr lang="fr-FR" b="0" i="0"/>
          </a:br>
          <a:r>
            <a:rPr lang="fr-FR" b="0" i="0"/>
            <a:t>Une fois le diagramme élaboré, l’idée est de préparer votre plan d’action. Comment ? En hiérarchisant les causes selon leur niveau d’impact et en définissant celles sur lesquelles vous avez la plus forte capacité d’action. Sur cette base, vous pourrez ainsi </a:t>
          </a:r>
          <a:r>
            <a:rPr lang="fr-FR" b="1" i="0"/>
            <a:t>élaborer le plan d’action</a:t>
          </a:r>
          <a:r>
            <a:rPr lang="fr-FR" b="0" i="0"/>
            <a:t> à mettre en oeuvre pour résoudre les dysfonctionnements et agir sur le problème global.</a:t>
          </a:r>
          <a:endParaRPr lang="en-US"/>
        </a:p>
      </dgm:t>
    </dgm:pt>
    <dgm:pt modelId="{46096191-EB57-4283-9BD6-0574BEC05AAA}" type="parTrans" cxnId="{1E21664A-EA9A-49AF-993F-AB9FEBE76CF9}">
      <dgm:prSet/>
      <dgm:spPr/>
      <dgm:t>
        <a:bodyPr/>
        <a:lstStyle/>
        <a:p>
          <a:endParaRPr lang="en-US"/>
        </a:p>
      </dgm:t>
    </dgm:pt>
    <dgm:pt modelId="{070E13F3-8D4F-47AD-AF24-29AC66ABFD33}" type="sibTrans" cxnId="{1E21664A-EA9A-49AF-993F-AB9FEBE76CF9}">
      <dgm:prSet/>
      <dgm:spPr/>
      <dgm:t>
        <a:bodyPr/>
        <a:lstStyle/>
        <a:p>
          <a:endParaRPr lang="en-US"/>
        </a:p>
      </dgm:t>
    </dgm:pt>
    <dgm:pt modelId="{0776F38F-F3E0-4E87-9EE0-630084E67F9B}" type="pres">
      <dgm:prSet presAssocID="{3B35F4BD-E59E-4002-BF51-467F23FEA885}" presName="linear" presStyleCnt="0">
        <dgm:presLayoutVars>
          <dgm:animLvl val="lvl"/>
          <dgm:resizeHandles val="exact"/>
        </dgm:presLayoutVars>
      </dgm:prSet>
      <dgm:spPr/>
    </dgm:pt>
    <dgm:pt modelId="{4991C096-9392-4C02-BFE6-0B5CA59A4614}" type="pres">
      <dgm:prSet presAssocID="{5CA7F45E-D08E-4A01-85B4-594427FC1681}" presName="parentText" presStyleLbl="node1" presStyleIdx="0" presStyleCnt="2">
        <dgm:presLayoutVars>
          <dgm:chMax val="0"/>
          <dgm:bulletEnabled val="1"/>
        </dgm:presLayoutVars>
      </dgm:prSet>
      <dgm:spPr/>
    </dgm:pt>
    <dgm:pt modelId="{F08BC0B5-CB48-4684-9BEC-CF088095DB1B}" type="pres">
      <dgm:prSet presAssocID="{B2A459E8-B813-4683-B3D1-01A847006C45}" presName="spacer" presStyleCnt="0"/>
      <dgm:spPr/>
    </dgm:pt>
    <dgm:pt modelId="{86BD9E00-524E-4B3A-9C9E-8C7557D3BEC8}" type="pres">
      <dgm:prSet presAssocID="{0D7EC742-C8F0-4EE9-8190-48B02C1C1582}" presName="parentText" presStyleLbl="node1" presStyleIdx="1" presStyleCnt="2">
        <dgm:presLayoutVars>
          <dgm:chMax val="0"/>
          <dgm:bulletEnabled val="1"/>
        </dgm:presLayoutVars>
      </dgm:prSet>
      <dgm:spPr/>
    </dgm:pt>
  </dgm:ptLst>
  <dgm:cxnLst>
    <dgm:cxn modelId="{16023B14-F08B-4FF6-88D3-21CB7924FDD4}" srcId="{3B35F4BD-E59E-4002-BF51-467F23FEA885}" destId="{5CA7F45E-D08E-4A01-85B4-594427FC1681}" srcOrd="0" destOrd="0" parTransId="{ECB5A384-6B53-4D02-BEB6-D5617F3C4C5B}" sibTransId="{B2A459E8-B813-4683-B3D1-01A847006C45}"/>
    <dgm:cxn modelId="{534A523F-3CE9-469E-9CA6-D27536F108F1}" type="presOf" srcId="{5CA7F45E-D08E-4A01-85B4-594427FC1681}" destId="{4991C096-9392-4C02-BFE6-0B5CA59A4614}" srcOrd="0" destOrd="0" presId="urn:microsoft.com/office/officeart/2005/8/layout/vList2"/>
    <dgm:cxn modelId="{4F664445-8EDC-4D82-A851-AA1642C11571}" type="presOf" srcId="{3B35F4BD-E59E-4002-BF51-467F23FEA885}" destId="{0776F38F-F3E0-4E87-9EE0-630084E67F9B}" srcOrd="0" destOrd="0" presId="urn:microsoft.com/office/officeart/2005/8/layout/vList2"/>
    <dgm:cxn modelId="{1E21664A-EA9A-49AF-993F-AB9FEBE76CF9}" srcId="{3B35F4BD-E59E-4002-BF51-467F23FEA885}" destId="{0D7EC742-C8F0-4EE9-8190-48B02C1C1582}" srcOrd="1" destOrd="0" parTransId="{46096191-EB57-4283-9BD6-0574BEC05AAA}" sibTransId="{070E13F3-8D4F-47AD-AF24-29AC66ABFD33}"/>
    <dgm:cxn modelId="{6928FC96-20EC-466A-BE44-E711410CB468}" type="presOf" srcId="{0D7EC742-C8F0-4EE9-8190-48B02C1C1582}" destId="{86BD9E00-524E-4B3A-9C9E-8C7557D3BEC8}" srcOrd="0" destOrd="0" presId="urn:microsoft.com/office/officeart/2005/8/layout/vList2"/>
    <dgm:cxn modelId="{2DD5253C-B587-4462-8A44-4585F6B8DECA}" type="presParOf" srcId="{0776F38F-F3E0-4E87-9EE0-630084E67F9B}" destId="{4991C096-9392-4C02-BFE6-0B5CA59A4614}" srcOrd="0" destOrd="0" presId="urn:microsoft.com/office/officeart/2005/8/layout/vList2"/>
    <dgm:cxn modelId="{610496E9-65EC-47D2-8F05-7D1FE151808A}" type="presParOf" srcId="{0776F38F-F3E0-4E87-9EE0-630084E67F9B}" destId="{F08BC0B5-CB48-4684-9BEC-CF088095DB1B}" srcOrd="1" destOrd="0" presId="urn:microsoft.com/office/officeart/2005/8/layout/vList2"/>
    <dgm:cxn modelId="{ADA8D3F9-9CAC-457E-87C6-9611B2893766}" type="presParOf" srcId="{0776F38F-F3E0-4E87-9EE0-630084E67F9B}" destId="{86BD9E00-524E-4B3A-9C9E-8C7557D3BEC8}"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4F8A1-C5AC-423F-8DB7-E24949A4CD1C}">
      <dsp:nvSpPr>
        <dsp:cNvPr id="0" name=""/>
        <dsp:cNvSpPr/>
      </dsp:nvSpPr>
      <dsp:spPr>
        <a:xfrm>
          <a:off x="0" y="0"/>
          <a:ext cx="8614290" cy="73437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fr-FR" sz="1800" b="0" i="0" kern="1200"/>
            <a:t>Cette notion semble indissociable des </a:t>
          </a:r>
          <a:r>
            <a:rPr lang="fr-FR" sz="1800" b="1" i="0" kern="1200"/>
            <a:t>services informatiques</a:t>
          </a:r>
          <a:r>
            <a:rPr lang="fr-FR" sz="1800" b="0" i="0" kern="1200"/>
            <a:t>.</a:t>
          </a:r>
          <a:endParaRPr lang="en-US" sz="1800" kern="1200"/>
        </a:p>
      </dsp:txBody>
      <dsp:txXfrm>
        <a:off x="21509" y="21509"/>
        <a:ext cx="7735917" cy="691359"/>
      </dsp:txXfrm>
    </dsp:sp>
    <dsp:sp modelId="{138F5756-2308-4871-A632-50553A298B18}">
      <dsp:nvSpPr>
        <dsp:cNvPr id="0" name=""/>
        <dsp:cNvSpPr/>
      </dsp:nvSpPr>
      <dsp:spPr>
        <a:xfrm>
          <a:off x="643274" y="836374"/>
          <a:ext cx="8614290" cy="73437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fr-FR" sz="1800" b="0" i="0" kern="1200"/>
            <a:t>En effet, l’expression se rapporte majoritairement à l’</a:t>
          </a:r>
          <a:r>
            <a:rPr lang="fr-FR" sz="1800" b="1" i="0" kern="1200"/>
            <a:t>alignement stratégique des systèmes d’information</a:t>
          </a:r>
          <a:r>
            <a:rPr lang="fr-FR" sz="1800" b="0" i="0" kern="1200"/>
            <a:t>, et donc :</a:t>
          </a:r>
          <a:endParaRPr lang="en-US" sz="1800" kern="1200"/>
        </a:p>
      </dsp:txBody>
      <dsp:txXfrm>
        <a:off x="664783" y="857883"/>
        <a:ext cx="7450652" cy="691359"/>
      </dsp:txXfrm>
    </dsp:sp>
    <dsp:sp modelId="{F104A514-F286-4D44-AB8F-B51C66F79400}">
      <dsp:nvSpPr>
        <dsp:cNvPr id="0" name=""/>
        <dsp:cNvSpPr/>
      </dsp:nvSpPr>
      <dsp:spPr>
        <a:xfrm>
          <a:off x="1286549" y="1672748"/>
          <a:ext cx="8614290" cy="73437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fr-FR" sz="1800" b="0" i="0" kern="1200"/>
            <a:t>de leur propre stratégie,</a:t>
          </a:r>
          <a:endParaRPr lang="en-US" sz="1800" kern="1200"/>
        </a:p>
      </dsp:txBody>
      <dsp:txXfrm>
        <a:off x="1308058" y="1694257"/>
        <a:ext cx="7450652" cy="691359"/>
      </dsp:txXfrm>
    </dsp:sp>
    <dsp:sp modelId="{D00E4AE7-816D-472C-9BC9-43F85068357D}">
      <dsp:nvSpPr>
        <dsp:cNvPr id="0" name=""/>
        <dsp:cNvSpPr/>
      </dsp:nvSpPr>
      <dsp:spPr>
        <a:xfrm>
          <a:off x="1929824" y="2509123"/>
          <a:ext cx="8614290" cy="73437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fr-FR" sz="1800" b="0" i="0" kern="1200"/>
            <a:t>de leur organisation,</a:t>
          </a:r>
          <a:endParaRPr lang="en-US" sz="1800" kern="1200"/>
        </a:p>
      </dsp:txBody>
      <dsp:txXfrm>
        <a:off x="1951333" y="2530632"/>
        <a:ext cx="7450652" cy="691359"/>
      </dsp:txXfrm>
    </dsp:sp>
    <dsp:sp modelId="{38D07D46-74F7-4E7D-A3F0-894E2217F21F}">
      <dsp:nvSpPr>
        <dsp:cNvPr id="0" name=""/>
        <dsp:cNvSpPr/>
      </dsp:nvSpPr>
      <dsp:spPr>
        <a:xfrm>
          <a:off x="2573099" y="3345497"/>
          <a:ext cx="8614290" cy="73437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fr-FR" sz="1800" b="0" i="0" kern="1200"/>
            <a:t>des infrastructures associées.</a:t>
          </a:r>
          <a:endParaRPr lang="en-US" sz="1800" kern="1200"/>
        </a:p>
      </dsp:txBody>
      <dsp:txXfrm>
        <a:off x="2594608" y="3367006"/>
        <a:ext cx="7450651" cy="691359"/>
      </dsp:txXfrm>
    </dsp:sp>
    <dsp:sp modelId="{DDB8E767-541A-4AD8-B43A-D90BA00EBF16}">
      <dsp:nvSpPr>
        <dsp:cNvPr id="0" name=""/>
        <dsp:cNvSpPr/>
      </dsp:nvSpPr>
      <dsp:spPr>
        <a:xfrm>
          <a:off x="8136944" y="536503"/>
          <a:ext cx="477345" cy="477345"/>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244347" y="536503"/>
        <a:ext cx="262539" cy="359202"/>
      </dsp:txXfrm>
    </dsp:sp>
    <dsp:sp modelId="{A13A2AAA-1B46-4D9C-A324-95A345A5990D}">
      <dsp:nvSpPr>
        <dsp:cNvPr id="0" name=""/>
        <dsp:cNvSpPr/>
      </dsp:nvSpPr>
      <dsp:spPr>
        <a:xfrm>
          <a:off x="8780219" y="1372877"/>
          <a:ext cx="477345" cy="477345"/>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887622" y="1372877"/>
        <a:ext cx="262539" cy="359202"/>
      </dsp:txXfrm>
    </dsp:sp>
    <dsp:sp modelId="{95900F78-D007-463E-B95A-684451245920}">
      <dsp:nvSpPr>
        <dsp:cNvPr id="0" name=""/>
        <dsp:cNvSpPr/>
      </dsp:nvSpPr>
      <dsp:spPr>
        <a:xfrm>
          <a:off x="9423494" y="2197012"/>
          <a:ext cx="477345" cy="477345"/>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9530897" y="2197012"/>
        <a:ext cx="262539" cy="359202"/>
      </dsp:txXfrm>
    </dsp:sp>
    <dsp:sp modelId="{02AA379C-B1A2-4354-BFE7-C638C18A2C22}">
      <dsp:nvSpPr>
        <dsp:cNvPr id="0" name=""/>
        <dsp:cNvSpPr/>
      </dsp:nvSpPr>
      <dsp:spPr>
        <a:xfrm>
          <a:off x="10066769" y="3041546"/>
          <a:ext cx="477345" cy="477345"/>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10174172" y="3041546"/>
        <a:ext cx="262539" cy="3592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734C4-6A09-40F8-B89F-EEA58C2B66CB}">
      <dsp:nvSpPr>
        <dsp:cNvPr id="0" name=""/>
        <dsp:cNvSpPr/>
      </dsp:nvSpPr>
      <dsp:spPr>
        <a:xfrm>
          <a:off x="0" y="0"/>
          <a:ext cx="9509281" cy="122396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fr-FR" sz="1800" b="0" i="0" kern="1200"/>
            <a:t>Dans ce premier mode, la direction générale et les directions métiers sont à l’origine de la stratégie. Une stratégie dictée pour assurer l’exécution opérationnelle des activités suivant des règles de gestion prédéfinies et persistantes. </a:t>
          </a:r>
          <a:endParaRPr lang="en-US" sz="1800" kern="1200"/>
        </a:p>
      </dsp:txBody>
      <dsp:txXfrm>
        <a:off x="35849" y="35849"/>
        <a:ext cx="8188529" cy="1152264"/>
      </dsp:txXfrm>
    </dsp:sp>
    <dsp:sp modelId="{BF1AD882-8248-4432-B43B-AFE7DABFAD10}">
      <dsp:nvSpPr>
        <dsp:cNvPr id="0" name=""/>
        <dsp:cNvSpPr/>
      </dsp:nvSpPr>
      <dsp:spPr>
        <a:xfrm>
          <a:off x="839054" y="1427956"/>
          <a:ext cx="9509281" cy="122396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fr-FR" sz="1800" b="0" i="0" kern="1200"/>
            <a:t>La DSI s’adapte alors dans ce cas littéralement aux processus existants et sa tâche se résume à essayer de satisfaire, notamment, des besoins de disponibilité, rapidité, coûts et délais.</a:t>
          </a:r>
          <a:endParaRPr lang="en-US" sz="1800" kern="1200"/>
        </a:p>
      </dsp:txBody>
      <dsp:txXfrm>
        <a:off x="874903" y="1463805"/>
        <a:ext cx="7802953" cy="1152264"/>
      </dsp:txXfrm>
    </dsp:sp>
    <dsp:sp modelId="{424E7C61-9B9B-4692-9438-94F76B97AF41}">
      <dsp:nvSpPr>
        <dsp:cNvPr id="0" name=""/>
        <dsp:cNvSpPr/>
      </dsp:nvSpPr>
      <dsp:spPr>
        <a:xfrm>
          <a:off x="1678108" y="2855912"/>
          <a:ext cx="9509281" cy="122396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fr-FR" sz="1800" b="0" i="0" kern="1200"/>
            <a:t>Ce type d’alignement se fait généralement dans le cas d’une entreprise qui a acquis une maturité relativement importante et dans laquelle la DSI n’intervient pas ou que peu dans la définition de son mode d’organisation.</a:t>
          </a:r>
          <a:endParaRPr lang="en-US" sz="1800" kern="1200"/>
        </a:p>
      </dsp:txBody>
      <dsp:txXfrm>
        <a:off x="1713957" y="2891761"/>
        <a:ext cx="7802953" cy="1152264"/>
      </dsp:txXfrm>
    </dsp:sp>
    <dsp:sp modelId="{A6E36931-9794-4F66-A630-AC6C6BA4A19F}">
      <dsp:nvSpPr>
        <dsp:cNvPr id="0" name=""/>
        <dsp:cNvSpPr/>
      </dsp:nvSpPr>
      <dsp:spPr>
        <a:xfrm>
          <a:off x="8713705" y="928171"/>
          <a:ext cx="795575" cy="795575"/>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8892709" y="928171"/>
        <a:ext cx="437567" cy="598670"/>
      </dsp:txXfrm>
    </dsp:sp>
    <dsp:sp modelId="{B43EEB70-6A13-46D7-9869-7D14812CFE7F}">
      <dsp:nvSpPr>
        <dsp:cNvPr id="0" name=""/>
        <dsp:cNvSpPr/>
      </dsp:nvSpPr>
      <dsp:spPr>
        <a:xfrm>
          <a:off x="9552760" y="2347968"/>
          <a:ext cx="795575" cy="795575"/>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9731764" y="2347968"/>
        <a:ext cx="437567" cy="5986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1C1C1E-2E83-4DB5-AC30-9B9B3C80234C}">
      <dsp:nvSpPr>
        <dsp:cNvPr id="0" name=""/>
        <dsp:cNvSpPr/>
      </dsp:nvSpPr>
      <dsp:spPr>
        <a:xfrm>
          <a:off x="0" y="0"/>
          <a:ext cx="9130456" cy="16712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FR" sz="1700" b="0" i="0" kern="1200"/>
            <a:t>Egalement connu sous les noms de </a:t>
          </a:r>
          <a:r>
            <a:rPr lang="fr-FR" sz="1700" b="1" i="0" kern="1200"/>
            <a:t>Diagramme de causes et effets</a:t>
          </a:r>
          <a:r>
            <a:rPr lang="fr-FR" sz="1700" b="0" i="0" kern="1200"/>
            <a:t>, Diagramme en arêtes de poisson ou Diagramme des 5M, cette représentation visuelle à base de flèches a été développée par Kaoru Ishikawa en 1952. Cet ingénieur japonais ayant travaillé pour Nissan avait pour objectif de développer un </a:t>
          </a:r>
          <a:r>
            <a:rPr lang="fr-FR" sz="1700" b="1" i="0" kern="1200"/>
            <a:t>outil de gestion d’entreprise dédié à l’optimisation de la qualité</a:t>
          </a:r>
          <a:r>
            <a:rPr lang="fr-FR" sz="1700" b="0" i="0" kern="1200"/>
            <a:t>.</a:t>
          </a:r>
          <a:endParaRPr lang="en-US" sz="1700" kern="1200"/>
        </a:p>
      </dsp:txBody>
      <dsp:txXfrm>
        <a:off x="48950" y="48950"/>
        <a:ext cx="7403066" cy="1573372"/>
      </dsp:txXfrm>
    </dsp:sp>
    <dsp:sp modelId="{BC59DA9D-1BE6-4915-92BB-C365BED81423}">
      <dsp:nvSpPr>
        <dsp:cNvPr id="0" name=""/>
        <dsp:cNvSpPr/>
      </dsp:nvSpPr>
      <dsp:spPr>
        <a:xfrm>
          <a:off x="1611257" y="2042665"/>
          <a:ext cx="9130456" cy="1671272"/>
        </a:xfrm>
        <a:prstGeom prst="roundRect">
          <a:avLst>
            <a:gd name="adj" fmla="val 10000"/>
          </a:avLst>
        </a:prstGeom>
        <a:solidFill>
          <a:schemeClr val="accent2">
            <a:hueOff val="-1534788"/>
            <a:satOff val="-7626"/>
            <a:lumOff val="274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FR" sz="1700" b="0" i="0" kern="1200"/>
            <a:t>Pour ce faire, il a élaboré le diagramme d’Ishikawa : un diagramme composé d’une flèche principale aboutissant au problème principal, et de flèches secondaires représentant les différentes causes à l’origine du problème, classifiées en 5 catégories : les 5 M.</a:t>
          </a:r>
          <a:endParaRPr lang="en-US" sz="1700" kern="1200"/>
        </a:p>
      </dsp:txBody>
      <dsp:txXfrm>
        <a:off x="1660207" y="2091615"/>
        <a:ext cx="6334972" cy="1573372"/>
      </dsp:txXfrm>
    </dsp:sp>
    <dsp:sp modelId="{6F2F5268-04AE-4426-958B-72D601BD0127}">
      <dsp:nvSpPr>
        <dsp:cNvPr id="0" name=""/>
        <dsp:cNvSpPr/>
      </dsp:nvSpPr>
      <dsp:spPr>
        <a:xfrm>
          <a:off x="8044130" y="1313805"/>
          <a:ext cx="1086326" cy="108632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288553" y="1313805"/>
        <a:ext cx="597480" cy="8174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BEA77A-358A-45C6-8775-A1870203C524}">
      <dsp:nvSpPr>
        <dsp:cNvPr id="0" name=""/>
        <dsp:cNvSpPr/>
      </dsp:nvSpPr>
      <dsp:spPr>
        <a:xfrm>
          <a:off x="0" y="0"/>
          <a:ext cx="8593371" cy="81706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b="0" i="0" kern="1200"/>
            <a:t>Un problème insolvable? </a:t>
          </a:r>
          <a:endParaRPr lang="en-US" sz="2000" kern="1200"/>
        </a:p>
      </dsp:txBody>
      <dsp:txXfrm>
        <a:off x="23931" y="23931"/>
        <a:ext cx="7642650" cy="769204"/>
      </dsp:txXfrm>
    </dsp:sp>
    <dsp:sp modelId="{D4830D33-AF8B-4811-909C-C164BCD35E4A}">
      <dsp:nvSpPr>
        <dsp:cNvPr id="0" name=""/>
        <dsp:cNvSpPr/>
      </dsp:nvSpPr>
      <dsp:spPr>
        <a:xfrm>
          <a:off x="719694" y="965623"/>
          <a:ext cx="8593371" cy="817066"/>
        </a:xfrm>
        <a:prstGeom prst="roundRect">
          <a:avLst>
            <a:gd name="adj" fmla="val 10000"/>
          </a:avLst>
        </a:prstGeom>
        <a:solidFill>
          <a:schemeClr val="accent2">
            <a:hueOff val="-511596"/>
            <a:satOff val="-2542"/>
            <a:lumOff val="9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b="0" i="0" kern="1200"/>
            <a:t>Des dysfonctionnements récurrents pénalisent le bon fonctionnement de l’activité de l’entreprise ? </a:t>
          </a:r>
          <a:endParaRPr lang="en-US" sz="2000" kern="1200"/>
        </a:p>
      </dsp:txBody>
      <dsp:txXfrm>
        <a:off x="743625" y="989554"/>
        <a:ext cx="7294721" cy="769204"/>
      </dsp:txXfrm>
    </dsp:sp>
    <dsp:sp modelId="{F6970EFC-0C84-45E8-A6F4-47B70CCD43EF}">
      <dsp:nvSpPr>
        <dsp:cNvPr id="0" name=""/>
        <dsp:cNvSpPr/>
      </dsp:nvSpPr>
      <dsp:spPr>
        <a:xfrm>
          <a:off x="1428647" y="1931247"/>
          <a:ext cx="8593371" cy="817066"/>
        </a:xfrm>
        <a:prstGeom prst="roundRect">
          <a:avLst>
            <a:gd name="adj" fmla="val 10000"/>
          </a:avLst>
        </a:prstGeom>
        <a:solidFill>
          <a:schemeClr val="accent2">
            <a:hueOff val="-1023192"/>
            <a:satOff val="-5084"/>
            <a:lumOff val="18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b="0" i="0" kern="1200"/>
            <a:t>Des problèmes sont connus et reconnus, mais les causes véritables n’ont pas été identifiées ? </a:t>
          </a:r>
          <a:endParaRPr lang="en-US" sz="2000" kern="1200"/>
        </a:p>
      </dsp:txBody>
      <dsp:txXfrm>
        <a:off x="1452578" y="1955178"/>
        <a:ext cx="7305462" cy="769204"/>
      </dsp:txXfrm>
    </dsp:sp>
    <dsp:sp modelId="{1D804C47-05E7-4347-A299-A7F362612E60}">
      <dsp:nvSpPr>
        <dsp:cNvPr id="0" name=""/>
        <dsp:cNvSpPr/>
      </dsp:nvSpPr>
      <dsp:spPr>
        <a:xfrm>
          <a:off x="2148342" y="2896871"/>
          <a:ext cx="8593371" cy="817066"/>
        </a:xfrm>
        <a:prstGeom prst="roundRect">
          <a:avLst>
            <a:gd name="adj" fmla="val 10000"/>
          </a:avLst>
        </a:prstGeom>
        <a:solidFill>
          <a:schemeClr val="accent2">
            <a:hueOff val="-1534788"/>
            <a:satOff val="-7626"/>
            <a:lumOff val="274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b="0" i="0" kern="1200"/>
            <a:t>Besoin d’un retex dans le cadre de l’amélioration continue de l’entreprise?</a:t>
          </a:r>
          <a:endParaRPr lang="en-US" sz="2000" kern="1200"/>
        </a:p>
      </dsp:txBody>
      <dsp:txXfrm>
        <a:off x="2172273" y="2920802"/>
        <a:ext cx="7294721" cy="769204"/>
      </dsp:txXfrm>
    </dsp:sp>
    <dsp:sp modelId="{3C799304-6504-41EE-9562-4E5B6C041593}">
      <dsp:nvSpPr>
        <dsp:cNvPr id="0" name=""/>
        <dsp:cNvSpPr/>
      </dsp:nvSpPr>
      <dsp:spPr>
        <a:xfrm>
          <a:off x="8062278" y="625798"/>
          <a:ext cx="531093" cy="531093"/>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181774" y="625798"/>
        <a:ext cx="292101" cy="399647"/>
      </dsp:txXfrm>
    </dsp:sp>
    <dsp:sp modelId="{8D9AA352-4509-4F11-86F8-75FD22B83CC5}">
      <dsp:nvSpPr>
        <dsp:cNvPr id="0" name=""/>
        <dsp:cNvSpPr/>
      </dsp:nvSpPr>
      <dsp:spPr>
        <a:xfrm>
          <a:off x="8781972" y="1591422"/>
          <a:ext cx="531093" cy="531093"/>
        </a:xfrm>
        <a:prstGeom prst="downArrow">
          <a:avLst>
            <a:gd name="adj1" fmla="val 55000"/>
            <a:gd name="adj2" fmla="val 45000"/>
          </a:avLst>
        </a:prstGeom>
        <a:solidFill>
          <a:schemeClr val="accent2">
            <a:tint val="40000"/>
            <a:alpha val="90000"/>
            <a:hueOff val="-832123"/>
            <a:satOff val="106"/>
            <a:lumOff val="145"/>
            <a:alphaOff val="0"/>
          </a:schemeClr>
        </a:solidFill>
        <a:ln w="12700" cap="flat" cmpd="sng" algn="ctr">
          <a:solidFill>
            <a:schemeClr val="accent2">
              <a:tint val="40000"/>
              <a:alpha val="90000"/>
              <a:hueOff val="-832123"/>
              <a:satOff val="106"/>
              <a:lumOff val="14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901468" y="1591422"/>
        <a:ext cx="292101" cy="399647"/>
      </dsp:txXfrm>
    </dsp:sp>
    <dsp:sp modelId="{D3CCDDC6-03E0-42D7-BEDD-1BF5D740FBDE}">
      <dsp:nvSpPr>
        <dsp:cNvPr id="0" name=""/>
        <dsp:cNvSpPr/>
      </dsp:nvSpPr>
      <dsp:spPr>
        <a:xfrm>
          <a:off x="9490926" y="2557046"/>
          <a:ext cx="531093" cy="531093"/>
        </a:xfrm>
        <a:prstGeom prst="downArrow">
          <a:avLst>
            <a:gd name="adj1" fmla="val 55000"/>
            <a:gd name="adj2" fmla="val 45000"/>
          </a:avLst>
        </a:prstGeom>
        <a:solidFill>
          <a:schemeClr val="accent2">
            <a:tint val="40000"/>
            <a:alpha val="90000"/>
            <a:hueOff val="-1664246"/>
            <a:satOff val="212"/>
            <a:lumOff val="290"/>
            <a:alphaOff val="0"/>
          </a:schemeClr>
        </a:solidFill>
        <a:ln w="12700" cap="flat" cmpd="sng" algn="ctr">
          <a:solidFill>
            <a:schemeClr val="accent2">
              <a:tint val="40000"/>
              <a:alpha val="90000"/>
              <a:hueOff val="-1664246"/>
              <a:satOff val="212"/>
              <a:lumOff val="2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9610422" y="2557046"/>
        <a:ext cx="292101" cy="3996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5092D3-BFCC-46DA-960B-AF9550875C4A}">
      <dsp:nvSpPr>
        <dsp:cNvPr id="0" name=""/>
        <dsp:cNvSpPr/>
      </dsp:nvSpPr>
      <dsp:spPr>
        <a:xfrm>
          <a:off x="0" y="440257"/>
          <a:ext cx="5826591" cy="2152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b="0" i="0" kern="1200"/>
            <a:t>Une fois le problème posé, le but est d’</a:t>
          </a:r>
          <a:r>
            <a:rPr lang="fr-FR" sz="2000" b="1" i="0" kern="1200"/>
            <a:t>identifier l’ensemble des causes possibles et leurs impacts sur le problème</a:t>
          </a:r>
          <a:r>
            <a:rPr lang="fr-FR" sz="2000" b="0" i="0" kern="1200"/>
            <a:t>. Le diagramme d’Ishikawa est ensuite utilisé pour </a:t>
          </a:r>
          <a:r>
            <a:rPr lang="fr-FR" sz="2000" b="1" i="0" kern="1200"/>
            <a:t>élaborer un plan d’action destiné à résoudre les dysfonctionnements</a:t>
          </a:r>
          <a:r>
            <a:rPr lang="fr-FR" sz="2000" b="0" i="0" kern="1200"/>
            <a:t>.</a:t>
          </a:r>
          <a:endParaRPr lang="en-US" sz="2000" kern="1200"/>
        </a:p>
      </dsp:txBody>
      <dsp:txXfrm>
        <a:off x="105091" y="545348"/>
        <a:ext cx="5616409" cy="1942618"/>
      </dsp:txXfrm>
    </dsp:sp>
    <dsp:sp modelId="{E39C4A17-CA81-4658-9EED-DB6D090458F9}">
      <dsp:nvSpPr>
        <dsp:cNvPr id="0" name=""/>
        <dsp:cNvSpPr/>
      </dsp:nvSpPr>
      <dsp:spPr>
        <a:xfrm>
          <a:off x="0" y="2650657"/>
          <a:ext cx="5826591" cy="2152800"/>
        </a:xfrm>
        <a:prstGeom prst="roundRect">
          <a:avLst/>
        </a:prstGeom>
        <a:solidFill>
          <a:schemeClr val="accent2">
            <a:hueOff val="-1534788"/>
            <a:satOff val="-7626"/>
            <a:lumOff val="274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b="0" i="0" kern="1200"/>
            <a:t>En tant qu’outil permettant de </a:t>
          </a:r>
          <a:r>
            <a:rPr lang="fr-FR" sz="2000" b="1" i="0" kern="1200"/>
            <a:t>synthétiser et de structurer les idées</a:t>
          </a:r>
          <a:r>
            <a:rPr lang="fr-FR" sz="2000" b="0" i="0" kern="1200"/>
            <a:t>, le diagramme d’Ishikawa est un </a:t>
          </a:r>
          <a:r>
            <a:rPr lang="fr-FR" sz="2000" b="1" i="0" kern="1200"/>
            <a:t>outil de visualisation</a:t>
          </a:r>
          <a:r>
            <a:rPr lang="fr-FR" sz="2000" b="0" i="0" kern="1200"/>
            <a:t> particulièrement efficace pour bien communiquer. Il est surtout </a:t>
          </a:r>
          <a:r>
            <a:rPr lang="fr-FR" sz="2000" b="1" i="0" kern="1200"/>
            <a:t>un outil d’aide à la décision </a:t>
          </a:r>
          <a:r>
            <a:rPr lang="fr-FR" sz="2000" b="0" i="0" kern="1200"/>
            <a:t>ayant pour</a:t>
          </a:r>
          <a:r>
            <a:rPr lang="fr-FR" sz="2000" b="1" i="0" kern="1200"/>
            <a:t> </a:t>
          </a:r>
          <a:r>
            <a:rPr lang="fr-FR" sz="2000" b="0" i="0" kern="1200"/>
            <a:t>but de régler les problèmes et dysfonctionnements.</a:t>
          </a:r>
          <a:endParaRPr lang="en-US" sz="2000" kern="1200"/>
        </a:p>
      </dsp:txBody>
      <dsp:txXfrm>
        <a:off x="105091" y="2755748"/>
        <a:ext cx="5616409" cy="19426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90B1F0-4EFB-4B9F-B76B-7BF3012DA209}">
      <dsp:nvSpPr>
        <dsp:cNvPr id="0" name=""/>
        <dsp:cNvSpPr/>
      </dsp:nvSpPr>
      <dsp:spPr>
        <a:xfrm>
          <a:off x="0" y="3947221"/>
          <a:ext cx="5826591" cy="129556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fr-FR" sz="1700" b="1" i="0" kern="1200"/>
            <a:t>Etape 3</a:t>
          </a:r>
          <a:r>
            <a:rPr lang="fr-FR" sz="1700" b="0" i="0" kern="1200"/>
            <a:t> : </a:t>
          </a:r>
          <a:r>
            <a:rPr lang="fr-FR" sz="1700" b="1" i="0" kern="1200"/>
            <a:t>classifier les causes</a:t>
          </a:r>
          <a:r>
            <a:rPr lang="fr-FR" sz="1700" b="0" i="0" kern="1200"/>
            <a:t>.</a:t>
          </a:r>
          <a:br>
            <a:rPr lang="fr-FR" sz="1700" b="0" i="0" kern="1200"/>
          </a:br>
          <a:r>
            <a:rPr lang="fr-FR" sz="1700" b="0" i="0" kern="1200"/>
            <a:t>Classez les causes identifiées selon les 5M pour commencer à compléter les arêtes du poisson.</a:t>
          </a:r>
          <a:endParaRPr lang="en-US" sz="1700" kern="1200"/>
        </a:p>
      </dsp:txBody>
      <dsp:txXfrm>
        <a:off x="0" y="3947221"/>
        <a:ext cx="5826591" cy="1295566"/>
      </dsp:txXfrm>
    </dsp:sp>
    <dsp:sp modelId="{AB1C233C-76C8-4F63-891D-E82B3AAD3712}">
      <dsp:nvSpPr>
        <dsp:cNvPr id="0" name=""/>
        <dsp:cNvSpPr/>
      </dsp:nvSpPr>
      <dsp:spPr>
        <a:xfrm rot="10800000">
          <a:off x="0" y="1974074"/>
          <a:ext cx="5826591" cy="1992580"/>
        </a:xfrm>
        <a:prstGeom prst="upArrowCallout">
          <a:avLst/>
        </a:prstGeom>
        <a:solidFill>
          <a:schemeClr val="accent2">
            <a:hueOff val="-767394"/>
            <a:satOff val="-3813"/>
            <a:lumOff val="13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fr-FR" sz="1700" b="1" i="0" kern="1200"/>
            <a:t>Etape 2</a:t>
          </a:r>
          <a:r>
            <a:rPr lang="fr-FR" sz="1700" b="0" i="0" kern="1200"/>
            <a:t> : </a:t>
          </a:r>
          <a:r>
            <a:rPr lang="fr-FR" sz="1700" b="1" i="0" kern="1200"/>
            <a:t>identifier l’ensemble des causes possibles</a:t>
          </a:r>
          <a:r>
            <a:rPr lang="fr-FR" sz="1700" b="0" i="0" kern="1200"/>
            <a:t>.</a:t>
          </a:r>
          <a:br>
            <a:rPr lang="fr-FR" sz="1700" b="0" i="0" kern="1200"/>
          </a:br>
          <a:r>
            <a:rPr lang="fr-FR" sz="1700" b="0" i="0" kern="1200"/>
            <a:t>Pour cette étape, l’idée est de multiplier les points de vue. Une séance de brainstorming peut être efficace pour obtenir la vision la plus large possible.</a:t>
          </a:r>
          <a:endParaRPr lang="en-US" sz="1700" kern="1200"/>
        </a:p>
      </dsp:txBody>
      <dsp:txXfrm rot="10800000">
        <a:off x="0" y="1974074"/>
        <a:ext cx="5826591" cy="1294719"/>
      </dsp:txXfrm>
    </dsp:sp>
    <dsp:sp modelId="{24EA0CC2-C004-458E-9A91-D122C712A3AE}">
      <dsp:nvSpPr>
        <dsp:cNvPr id="0" name=""/>
        <dsp:cNvSpPr/>
      </dsp:nvSpPr>
      <dsp:spPr>
        <a:xfrm rot="10800000">
          <a:off x="0" y="926"/>
          <a:ext cx="5826591" cy="1992580"/>
        </a:xfrm>
        <a:prstGeom prst="upArrowCallout">
          <a:avLst/>
        </a:prstGeom>
        <a:solidFill>
          <a:schemeClr val="accent2">
            <a:hueOff val="-1534788"/>
            <a:satOff val="-7626"/>
            <a:lumOff val="274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fr-FR" sz="1700" b="1" i="0" kern="1200"/>
            <a:t>Etape 1</a:t>
          </a:r>
          <a:r>
            <a:rPr lang="fr-FR" sz="1700" b="0" i="0" kern="1200"/>
            <a:t> : </a:t>
          </a:r>
          <a:r>
            <a:rPr lang="fr-FR" sz="1700" b="1" i="0" kern="1200"/>
            <a:t>définir le problème principal.</a:t>
          </a:r>
          <a:br>
            <a:rPr lang="fr-FR" sz="1700" b="1" i="0" kern="1200"/>
          </a:br>
          <a:r>
            <a:rPr lang="fr-FR" sz="1700" b="0" i="0" kern="1200"/>
            <a:t>Le problème principal, qui est aussi l’effet de tous les dysfonctionnements, apparaît à droite du diagramme, sur l’axe principal.</a:t>
          </a:r>
          <a:endParaRPr lang="en-US" sz="1700" kern="1200"/>
        </a:p>
      </dsp:txBody>
      <dsp:txXfrm rot="10800000">
        <a:off x="0" y="926"/>
        <a:ext cx="5826591" cy="129471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91C096-9392-4C02-BFE6-0B5CA59A4614}">
      <dsp:nvSpPr>
        <dsp:cNvPr id="0" name=""/>
        <dsp:cNvSpPr/>
      </dsp:nvSpPr>
      <dsp:spPr>
        <a:xfrm>
          <a:off x="0" y="345976"/>
          <a:ext cx="5944427" cy="242657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FR" sz="1700" b="1" i="0" kern="1200"/>
            <a:t>Etape 4</a:t>
          </a:r>
          <a:r>
            <a:rPr lang="fr-FR" sz="1700" b="0" i="0" kern="1200"/>
            <a:t> : </a:t>
          </a:r>
          <a:r>
            <a:rPr lang="fr-FR" sz="1700" b="1" i="0" kern="1200"/>
            <a:t>identifier la cause principale du problème</a:t>
          </a:r>
          <a:r>
            <a:rPr lang="fr-FR" sz="1700" b="0" i="0" kern="1200"/>
            <a:t>.</a:t>
          </a:r>
          <a:br>
            <a:rPr lang="fr-FR" sz="1700" b="0" i="0" kern="1200"/>
          </a:br>
          <a:r>
            <a:rPr lang="fr-FR" sz="1700" b="0" i="0" kern="1200"/>
            <a:t>Pour chacune des arêtes (ou branches), essayez d’</a:t>
          </a:r>
          <a:r>
            <a:rPr lang="fr-FR" sz="1700" b="1" i="0" kern="1200"/>
            <a:t>identifier la cause racine</a:t>
          </a:r>
          <a:r>
            <a:rPr lang="fr-FR" sz="1700" b="0" i="0" kern="1200"/>
            <a:t>. Par exemple : le problème global est un fort taux d’absentéisme dans l’entreprise. Dans le critère Milieu, la faible attractivité de l’environnement de travail est soulignée. Parmi les causes racine, on peut citer : la localisation, la vétusté des locaux, l’absence de confort, l’absence de commodités dans les alentours (zones commerciales, restaurants,…).</a:t>
          </a:r>
          <a:endParaRPr lang="en-US" sz="1700" kern="1200"/>
        </a:p>
      </dsp:txBody>
      <dsp:txXfrm>
        <a:off x="118456" y="464432"/>
        <a:ext cx="5707515" cy="2189667"/>
      </dsp:txXfrm>
    </dsp:sp>
    <dsp:sp modelId="{86BD9E00-524E-4B3A-9C9E-8C7557D3BEC8}">
      <dsp:nvSpPr>
        <dsp:cNvPr id="0" name=""/>
        <dsp:cNvSpPr/>
      </dsp:nvSpPr>
      <dsp:spPr>
        <a:xfrm>
          <a:off x="0" y="2821516"/>
          <a:ext cx="5944427" cy="2426579"/>
        </a:xfrm>
        <a:prstGeom prst="roundRect">
          <a:avLst/>
        </a:prstGeom>
        <a:solidFill>
          <a:schemeClr val="accent2">
            <a:hueOff val="-1534788"/>
            <a:satOff val="-7626"/>
            <a:lumOff val="274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FR" sz="1700" b="1" i="0" kern="1200"/>
            <a:t>Etape 5</a:t>
          </a:r>
          <a:r>
            <a:rPr lang="fr-FR" sz="1700" b="0" i="0" kern="1200"/>
            <a:t> : </a:t>
          </a:r>
          <a:r>
            <a:rPr lang="fr-FR" sz="1700" b="1" i="0" kern="1200"/>
            <a:t>monter un plan d'action.</a:t>
          </a:r>
          <a:br>
            <a:rPr lang="fr-FR" sz="1700" b="0" i="0" kern="1200"/>
          </a:br>
          <a:r>
            <a:rPr lang="fr-FR" sz="1700" b="0" i="0" kern="1200"/>
            <a:t>Une fois le diagramme élaboré, l’idée est de préparer votre plan d’action. Comment ? En hiérarchisant les causes selon leur niveau d’impact et en définissant celles sur lesquelles vous avez la plus forte capacité d’action. Sur cette base, vous pourrez ainsi </a:t>
          </a:r>
          <a:r>
            <a:rPr lang="fr-FR" sz="1700" b="1" i="0" kern="1200"/>
            <a:t>élaborer le plan d’action</a:t>
          </a:r>
          <a:r>
            <a:rPr lang="fr-FR" sz="1700" b="0" i="0" kern="1200"/>
            <a:t> à mettre en oeuvre pour résoudre les dysfonctionnements et agir sur le problème global.</a:t>
          </a:r>
          <a:endParaRPr lang="en-US" sz="1700" kern="1200"/>
        </a:p>
      </dsp:txBody>
      <dsp:txXfrm>
        <a:off x="118456" y="2939972"/>
        <a:ext cx="5707515" cy="218966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12/10/2023</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‹N°›</a:t>
            </a:fld>
            <a:endParaRPr lang="en-US"/>
          </a:p>
        </p:txBody>
      </p:sp>
    </p:spTree>
    <p:extLst>
      <p:ext uri="{BB962C8B-B14F-4D97-AF65-F5344CB8AC3E}">
        <p14:creationId xmlns:p14="http://schemas.microsoft.com/office/powerpoint/2010/main" val="2681470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12/10/2023</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‹N°›</a:t>
            </a:fld>
            <a:endParaRPr lang="en-US"/>
          </a:p>
        </p:txBody>
      </p:sp>
    </p:spTree>
    <p:extLst>
      <p:ext uri="{BB962C8B-B14F-4D97-AF65-F5344CB8AC3E}">
        <p14:creationId xmlns:p14="http://schemas.microsoft.com/office/powerpoint/2010/main" val="241321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12/10/2023</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‹N°›</a:t>
            </a:fld>
            <a:endParaRPr lang="en-US"/>
          </a:p>
        </p:txBody>
      </p:sp>
    </p:spTree>
    <p:extLst>
      <p:ext uri="{BB962C8B-B14F-4D97-AF65-F5344CB8AC3E}">
        <p14:creationId xmlns:p14="http://schemas.microsoft.com/office/powerpoint/2010/main" val="2551734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12/10/2023</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‹N°›</a:t>
            </a:fld>
            <a:endParaRPr lang="en-US"/>
          </a:p>
        </p:txBody>
      </p:sp>
    </p:spTree>
    <p:extLst>
      <p:ext uri="{BB962C8B-B14F-4D97-AF65-F5344CB8AC3E}">
        <p14:creationId xmlns:p14="http://schemas.microsoft.com/office/powerpoint/2010/main" val="766181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12/10/2023</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‹N°›</a:t>
            </a:fld>
            <a:endParaRPr lang="en-US"/>
          </a:p>
        </p:txBody>
      </p:sp>
    </p:spTree>
    <p:extLst>
      <p:ext uri="{BB962C8B-B14F-4D97-AF65-F5344CB8AC3E}">
        <p14:creationId xmlns:p14="http://schemas.microsoft.com/office/powerpoint/2010/main" val="3516604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12/10/2023</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‹N°›</a:t>
            </a:fld>
            <a:endParaRPr lang="en-US"/>
          </a:p>
        </p:txBody>
      </p:sp>
    </p:spTree>
    <p:extLst>
      <p:ext uri="{BB962C8B-B14F-4D97-AF65-F5344CB8AC3E}">
        <p14:creationId xmlns:p14="http://schemas.microsoft.com/office/powerpoint/2010/main" val="1305393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12/10/2023</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‹N°›</a:t>
            </a:fld>
            <a:endParaRPr lang="en-US"/>
          </a:p>
        </p:txBody>
      </p:sp>
    </p:spTree>
    <p:extLst>
      <p:ext uri="{BB962C8B-B14F-4D97-AF65-F5344CB8AC3E}">
        <p14:creationId xmlns:p14="http://schemas.microsoft.com/office/powerpoint/2010/main" val="2033961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12/10/2023</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‹N°›</a:t>
            </a:fld>
            <a:endParaRPr lang="en-US"/>
          </a:p>
        </p:txBody>
      </p:sp>
    </p:spTree>
    <p:extLst>
      <p:ext uri="{BB962C8B-B14F-4D97-AF65-F5344CB8AC3E}">
        <p14:creationId xmlns:p14="http://schemas.microsoft.com/office/powerpoint/2010/main" val="1749705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12/10/2023</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‹N°›</a:t>
            </a:fld>
            <a:endParaRPr lang="en-US"/>
          </a:p>
        </p:txBody>
      </p:sp>
    </p:spTree>
    <p:extLst>
      <p:ext uri="{BB962C8B-B14F-4D97-AF65-F5344CB8AC3E}">
        <p14:creationId xmlns:p14="http://schemas.microsoft.com/office/powerpoint/2010/main" val="3926253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12/10/2023</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‹N°›</a:t>
            </a:fld>
            <a:endParaRPr lang="en-US"/>
          </a:p>
        </p:txBody>
      </p:sp>
    </p:spTree>
    <p:extLst>
      <p:ext uri="{BB962C8B-B14F-4D97-AF65-F5344CB8AC3E}">
        <p14:creationId xmlns:p14="http://schemas.microsoft.com/office/powerpoint/2010/main" val="3819664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12/10/2023</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‹N°›</a:t>
            </a:fld>
            <a:endParaRPr lang="en-US"/>
          </a:p>
        </p:txBody>
      </p:sp>
    </p:spTree>
    <p:extLst>
      <p:ext uri="{BB962C8B-B14F-4D97-AF65-F5344CB8AC3E}">
        <p14:creationId xmlns:p14="http://schemas.microsoft.com/office/powerpoint/2010/main" val="2914748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12/10/2023</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8000109"/>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Background Fill">
            <a:extLst>
              <a:ext uri="{FF2B5EF4-FFF2-40B4-BE49-F238E27FC236}">
                <a16:creationId xmlns:a16="http://schemas.microsoft.com/office/drawing/2014/main" id="{A7971386-B2B0-4A38-8D3B-8CF23AAA6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6" name="Color Fill">
            <a:extLst>
              <a:ext uri="{FF2B5EF4-FFF2-40B4-BE49-F238E27FC236}">
                <a16:creationId xmlns:a16="http://schemas.microsoft.com/office/drawing/2014/main" id="{96AE4BD0-E2D6-4FE1-9295-59E338A453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7" name="Texture">
            <a:extLst>
              <a:ext uri="{FF2B5EF4-FFF2-40B4-BE49-F238E27FC236}">
                <a16:creationId xmlns:a16="http://schemas.microsoft.com/office/drawing/2014/main" id="{0D29D77D-2D4E-4868-960B-BEDA724F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7" y="-1"/>
            <a:ext cx="12195048"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re 1">
            <a:extLst>
              <a:ext uri="{FF2B5EF4-FFF2-40B4-BE49-F238E27FC236}">
                <a16:creationId xmlns:a16="http://schemas.microsoft.com/office/drawing/2014/main" id="{E9A91285-EB2A-5073-637B-66982EAFDF2C}"/>
              </a:ext>
            </a:extLst>
          </p:cNvPr>
          <p:cNvSpPr>
            <a:spLocks noGrp="1"/>
          </p:cNvSpPr>
          <p:nvPr>
            <p:ph type="ctrTitle"/>
          </p:nvPr>
        </p:nvSpPr>
        <p:spPr>
          <a:xfrm>
            <a:off x="457200" y="676656"/>
            <a:ext cx="3277432" cy="3063240"/>
          </a:xfrm>
        </p:spPr>
        <p:txBody>
          <a:bodyPr>
            <a:normAutofit/>
          </a:bodyPr>
          <a:lstStyle/>
          <a:p>
            <a:r>
              <a:rPr lang="fr-FR" sz="4200"/>
              <a:t>Gouvernance et performance des SI</a:t>
            </a:r>
          </a:p>
        </p:txBody>
      </p:sp>
      <p:sp>
        <p:nvSpPr>
          <p:cNvPr id="3" name="Sous-titre 2">
            <a:extLst>
              <a:ext uri="{FF2B5EF4-FFF2-40B4-BE49-F238E27FC236}">
                <a16:creationId xmlns:a16="http://schemas.microsoft.com/office/drawing/2014/main" id="{66CFEE23-019F-F2B2-0175-07CE39BA6660}"/>
              </a:ext>
            </a:extLst>
          </p:cNvPr>
          <p:cNvSpPr>
            <a:spLocks noGrp="1"/>
          </p:cNvSpPr>
          <p:nvPr>
            <p:ph type="subTitle" idx="1"/>
          </p:nvPr>
        </p:nvSpPr>
        <p:spPr>
          <a:xfrm>
            <a:off x="457200" y="3840481"/>
            <a:ext cx="3277432" cy="2347272"/>
          </a:xfrm>
        </p:spPr>
        <p:txBody>
          <a:bodyPr>
            <a:normAutofit/>
          </a:bodyPr>
          <a:lstStyle/>
          <a:p>
            <a:r>
              <a:rPr lang="fr-FR"/>
              <a:t>3</a:t>
            </a:r>
            <a:r>
              <a:rPr lang="fr-FR" baseline="30000"/>
              <a:t>ème</a:t>
            </a:r>
            <a:r>
              <a:rPr lang="fr-FR"/>
              <a:t> partie: L’alignement stratégique du SI</a:t>
            </a:r>
          </a:p>
        </p:txBody>
      </p:sp>
      <p:pic>
        <p:nvPicPr>
          <p:cNvPr id="18" name="Picture 3">
            <a:extLst>
              <a:ext uri="{FF2B5EF4-FFF2-40B4-BE49-F238E27FC236}">
                <a16:creationId xmlns:a16="http://schemas.microsoft.com/office/drawing/2014/main" id="{94B85139-0823-76C4-C44B-F8C70752099D}"/>
              </a:ext>
            </a:extLst>
          </p:cNvPr>
          <p:cNvPicPr>
            <a:picLocks noChangeAspect="1"/>
          </p:cNvPicPr>
          <p:nvPr/>
        </p:nvPicPr>
        <p:blipFill rotWithShape="1">
          <a:blip r:embed="rId3"/>
          <a:srcRect l="3939" r="-1" b="-1"/>
          <a:stretch/>
        </p:blipFill>
        <p:spPr>
          <a:xfrm>
            <a:off x="3957208" y="10"/>
            <a:ext cx="8234792" cy="6857990"/>
          </a:xfrm>
          <a:custGeom>
            <a:avLst/>
            <a:gdLst/>
            <a:ahLst/>
            <a:cxnLst/>
            <a:rect l="l" t="t" r="r" b="b"/>
            <a:pathLst>
              <a:path w="8234792" h="6821666">
                <a:moveTo>
                  <a:pt x="2322410" y="0"/>
                </a:moveTo>
                <a:lnTo>
                  <a:pt x="8234792" y="0"/>
                </a:lnTo>
                <a:lnTo>
                  <a:pt x="8234792" y="4503719"/>
                </a:lnTo>
                <a:lnTo>
                  <a:pt x="8215888" y="4629599"/>
                </a:lnTo>
                <a:cubicBezTo>
                  <a:pt x="8049795" y="5454493"/>
                  <a:pt x="7647096" y="6191792"/>
                  <a:pt x="7082996" y="6765066"/>
                </a:cubicBezTo>
                <a:lnTo>
                  <a:pt x="7021717" y="6821666"/>
                </a:lnTo>
                <a:lnTo>
                  <a:pt x="0" y="6821666"/>
                </a:lnTo>
                <a:lnTo>
                  <a:pt x="0" y="3790727"/>
                </a:lnTo>
                <a:cubicBezTo>
                  <a:pt x="0" y="2186928"/>
                  <a:pt x="879517" y="791919"/>
                  <a:pt x="2175128" y="76659"/>
                </a:cubicBezTo>
                <a:close/>
              </a:path>
            </a:pathLst>
          </a:custGeom>
        </p:spPr>
      </p:pic>
    </p:spTree>
    <p:extLst>
      <p:ext uri="{BB962C8B-B14F-4D97-AF65-F5344CB8AC3E}">
        <p14:creationId xmlns:p14="http://schemas.microsoft.com/office/powerpoint/2010/main" val="2949181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471A3572-4543-4883-A749-0458CD870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4036AB30-180B-4ED5-A38B-175705419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2">
              <a:lumMod val="90000"/>
              <a:lumOff val="10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13" name="Color Fill">
            <a:extLst>
              <a:ext uri="{FF2B5EF4-FFF2-40B4-BE49-F238E27FC236}">
                <a16:creationId xmlns:a16="http://schemas.microsoft.com/office/drawing/2014/main" id="{D184DA16-AE6D-48E1-A4C2-38FF16FD1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pattFill prst="pct5">
            <a:fgClr>
              <a:schemeClr val="accent4">
                <a:lumMod val="50000"/>
              </a:schemeClr>
            </a:fgClr>
            <a:bgClr>
              <a:schemeClr val="accent4">
                <a:lumMod val="75000"/>
              </a:schemeClr>
            </a:bgClr>
          </a:pattFill>
          <a:ln w="9525" cap="flat">
            <a:noFill/>
            <a:prstDash val="solid"/>
            <a:miter/>
          </a:ln>
        </p:spPr>
        <p:txBody>
          <a:bodyPr rtlCol="0" anchor="ctr"/>
          <a:lstStyle/>
          <a:p>
            <a:endParaRPr lang="en-US">
              <a:solidFill>
                <a:schemeClr val="bg2">
                  <a:lumMod val="75000"/>
                  <a:lumOff val="25000"/>
                </a:schemeClr>
              </a:solidFill>
            </a:endParaRPr>
          </a:p>
        </p:txBody>
      </p:sp>
      <p:sp>
        <p:nvSpPr>
          <p:cNvPr id="15" name="Texture">
            <a:extLst>
              <a:ext uri="{FF2B5EF4-FFF2-40B4-BE49-F238E27FC236}">
                <a16:creationId xmlns:a16="http://schemas.microsoft.com/office/drawing/2014/main" id="{E6EAF81C-C73D-4B33-B264-ECF0C2A23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useBgFill="1">
        <p:nvSpPr>
          <p:cNvPr id="17" name="Rectangle 16">
            <a:extLst>
              <a:ext uri="{FF2B5EF4-FFF2-40B4-BE49-F238E27FC236}">
                <a16:creationId xmlns:a16="http://schemas.microsoft.com/office/drawing/2014/main" id="{B9339603-7D99-48BF-9B43-B81E49DD3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93710"/>
            <a:ext cx="11298473" cy="5668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2E91CE3-3995-2EA4-DAE4-849401063A3E}"/>
              </a:ext>
            </a:extLst>
          </p:cNvPr>
          <p:cNvSpPr>
            <a:spLocks noGrp="1"/>
          </p:cNvSpPr>
          <p:nvPr>
            <p:ph type="title"/>
          </p:nvPr>
        </p:nvSpPr>
        <p:spPr>
          <a:xfrm>
            <a:off x="729455" y="849394"/>
            <a:ext cx="10741713" cy="1360767"/>
          </a:xfrm>
        </p:spPr>
        <p:txBody>
          <a:bodyPr>
            <a:normAutofit/>
          </a:bodyPr>
          <a:lstStyle/>
          <a:p>
            <a:r>
              <a:rPr lang="fr-FR">
                <a:solidFill>
                  <a:schemeClr val="tx2"/>
                </a:solidFill>
              </a:rPr>
              <a:t>Diagramme d’ishikawa</a:t>
            </a:r>
          </a:p>
        </p:txBody>
      </p:sp>
      <p:graphicFrame>
        <p:nvGraphicFramePr>
          <p:cNvPr id="5" name="Espace réservé du contenu 2">
            <a:extLst>
              <a:ext uri="{FF2B5EF4-FFF2-40B4-BE49-F238E27FC236}">
                <a16:creationId xmlns:a16="http://schemas.microsoft.com/office/drawing/2014/main" id="{94B5DEBD-B550-EAB5-C1E7-49F6CE18FB78}"/>
              </a:ext>
            </a:extLst>
          </p:cNvPr>
          <p:cNvGraphicFramePr>
            <a:graphicFrameLocks noGrp="1"/>
          </p:cNvGraphicFramePr>
          <p:nvPr>
            <p:ph idx="1"/>
            <p:extLst>
              <p:ext uri="{D42A27DB-BD31-4B8C-83A1-F6EECF244321}">
                <p14:modId xmlns:p14="http://schemas.microsoft.com/office/powerpoint/2010/main" val="1687604424"/>
              </p:ext>
            </p:extLst>
          </p:nvPr>
        </p:nvGraphicFramePr>
        <p:xfrm>
          <a:off x="729456" y="2340171"/>
          <a:ext cx="10741714" cy="371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430284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3A09DD4A-71B1-4992-961C-FB007CA09D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77333" y="0"/>
            <a:ext cx="2214668" cy="6192747"/>
            <a:chOff x="9977333" y="0"/>
            <a:chExt cx="2214668" cy="6192747"/>
          </a:xfrm>
        </p:grpSpPr>
        <p:sp>
          <p:nvSpPr>
            <p:cNvPr id="13" name="Oval 12">
              <a:extLst>
                <a:ext uri="{FF2B5EF4-FFF2-40B4-BE49-F238E27FC236}">
                  <a16:creationId xmlns:a16="http://schemas.microsoft.com/office/drawing/2014/main" id="{2B3D11D5-EBBE-4E00-9154-51A07DEA6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21818" y="3254126"/>
              <a:ext cx="272587" cy="2725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raphic 9">
              <a:extLst>
                <a:ext uri="{FF2B5EF4-FFF2-40B4-BE49-F238E27FC236}">
                  <a16:creationId xmlns:a16="http://schemas.microsoft.com/office/drawing/2014/main" id="{541701B5-7A92-4CFF-9F2E-6071EEFB0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5635" y="2431541"/>
              <a:ext cx="1321642" cy="132164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p>
              <a:pPr lvl="0"/>
              <a:endParaRPr lang="en-US" dirty="0"/>
            </a:p>
          </p:txBody>
        </p:sp>
        <p:sp>
          <p:nvSpPr>
            <p:cNvPr id="15" name="Freeform: Shape 14">
              <a:extLst>
                <a:ext uri="{FF2B5EF4-FFF2-40B4-BE49-F238E27FC236}">
                  <a16:creationId xmlns:a16="http://schemas.microsoft.com/office/drawing/2014/main" id="{DAF1C9DE-4E0C-42F3-8126-59D3E0050D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041380" y="4795265"/>
              <a:ext cx="1150620" cy="1397482"/>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dirty="0"/>
            </a:p>
          </p:txBody>
        </p:sp>
        <p:sp>
          <p:nvSpPr>
            <p:cNvPr id="16" name="Graphic 9">
              <a:extLst>
                <a:ext uri="{FF2B5EF4-FFF2-40B4-BE49-F238E27FC236}">
                  <a16:creationId xmlns:a16="http://schemas.microsoft.com/office/drawing/2014/main" id="{BE855266-8082-4371-854D-AB4EC85B89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977333" y="0"/>
              <a:ext cx="2214667" cy="221466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17" name="Graphic 9">
              <a:extLst>
                <a:ext uri="{FF2B5EF4-FFF2-40B4-BE49-F238E27FC236}">
                  <a16:creationId xmlns:a16="http://schemas.microsoft.com/office/drawing/2014/main" id="{45C29FA3-FADD-4ABA-A50B-AB5EF250B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093324" y="167079"/>
              <a:ext cx="1945697" cy="194569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627C3CF4-5B50-459D-B887-9865E4C42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9982" y="3060222"/>
              <a:ext cx="612019" cy="1733435"/>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grpSp>
      <p:sp>
        <p:nvSpPr>
          <p:cNvPr id="20"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re 1">
            <a:extLst>
              <a:ext uri="{FF2B5EF4-FFF2-40B4-BE49-F238E27FC236}">
                <a16:creationId xmlns:a16="http://schemas.microsoft.com/office/drawing/2014/main" id="{FA0E89B1-D91F-F714-CC97-80D1D03B6824}"/>
              </a:ext>
            </a:extLst>
          </p:cNvPr>
          <p:cNvSpPr>
            <a:spLocks noGrp="1"/>
          </p:cNvSpPr>
          <p:nvPr>
            <p:ph type="title"/>
          </p:nvPr>
        </p:nvSpPr>
        <p:spPr>
          <a:xfrm>
            <a:off x="457200" y="668049"/>
            <a:ext cx="7685037" cy="1325563"/>
          </a:xfrm>
        </p:spPr>
        <p:txBody>
          <a:bodyPr>
            <a:normAutofit/>
          </a:bodyPr>
          <a:lstStyle/>
          <a:p>
            <a:endParaRPr lang="fr-FR"/>
          </a:p>
        </p:txBody>
      </p:sp>
      <p:sp>
        <p:nvSpPr>
          <p:cNvPr id="37" name="Espace réservé du contenu 2">
            <a:extLst>
              <a:ext uri="{FF2B5EF4-FFF2-40B4-BE49-F238E27FC236}">
                <a16:creationId xmlns:a16="http://schemas.microsoft.com/office/drawing/2014/main" id="{838A6FA0-706E-67AC-FE4F-3FB61B7C720A}"/>
              </a:ext>
            </a:extLst>
          </p:cNvPr>
          <p:cNvSpPr>
            <a:spLocks noGrp="1"/>
          </p:cNvSpPr>
          <p:nvPr>
            <p:ph idx="1"/>
          </p:nvPr>
        </p:nvSpPr>
        <p:spPr>
          <a:xfrm>
            <a:off x="457200" y="2096713"/>
            <a:ext cx="7685037" cy="4080250"/>
          </a:xfrm>
        </p:spPr>
        <p:txBody>
          <a:bodyPr>
            <a:normAutofit/>
          </a:bodyPr>
          <a:lstStyle/>
          <a:p>
            <a:r>
              <a:rPr lang="fr-FR" sz="1700" b="0" i="0">
                <a:effectLst/>
                <a:latin typeface="Open Sans" panose="020B0606030504020204" pitchFamily="34" charset="0"/>
              </a:rPr>
              <a:t>Selon Ishikawa, les causes du problème principal peuvent relever de 5 typologies distinctes :</a:t>
            </a:r>
          </a:p>
          <a:p>
            <a:pPr>
              <a:buFont typeface="Arial" panose="020B0604020202020204" pitchFamily="34" charset="0"/>
              <a:buChar char="•"/>
            </a:pPr>
            <a:r>
              <a:rPr lang="fr-FR" sz="1700" b="1" i="0">
                <a:effectLst/>
                <a:latin typeface="Open Sans" panose="020B0606030504020204" pitchFamily="34" charset="0"/>
              </a:rPr>
              <a:t>La main d’</a:t>
            </a:r>
            <a:r>
              <a:rPr lang="fr-FR" sz="1700" b="1" i="0" err="1">
                <a:effectLst/>
                <a:latin typeface="Open Sans" panose="020B0606030504020204" pitchFamily="34" charset="0"/>
              </a:rPr>
              <a:t>oeuvre</a:t>
            </a:r>
            <a:r>
              <a:rPr lang="fr-FR" sz="1700" b="0" i="0">
                <a:effectLst/>
                <a:latin typeface="Open Sans" panose="020B0606030504020204" pitchFamily="34" charset="0"/>
              </a:rPr>
              <a:t> : qui a trait à l’équipe, aux collaborateurs, aux compétences et aux savoir-faire.</a:t>
            </a:r>
          </a:p>
          <a:p>
            <a:pPr>
              <a:buFont typeface="Arial" panose="020B0604020202020204" pitchFamily="34" charset="0"/>
              <a:buChar char="•"/>
            </a:pPr>
            <a:r>
              <a:rPr lang="fr-FR" sz="1700" b="1" i="0">
                <a:effectLst/>
                <a:latin typeface="Open Sans" panose="020B0606030504020204" pitchFamily="34" charset="0"/>
              </a:rPr>
              <a:t>Les matières</a:t>
            </a:r>
            <a:r>
              <a:rPr lang="fr-FR" sz="1700" b="0" i="0">
                <a:effectLst/>
                <a:latin typeface="Open Sans" panose="020B0606030504020204" pitchFamily="34" charset="0"/>
              </a:rPr>
              <a:t> : c’est-à-dire les matières premières nécessaires à la production et leur niveau de qualité.</a:t>
            </a:r>
          </a:p>
          <a:p>
            <a:pPr>
              <a:buFont typeface="Arial" panose="020B0604020202020204" pitchFamily="34" charset="0"/>
              <a:buChar char="•"/>
            </a:pPr>
            <a:r>
              <a:rPr lang="fr-FR" sz="1700" b="1" i="0">
                <a:effectLst/>
                <a:latin typeface="Open Sans" panose="020B0606030504020204" pitchFamily="34" charset="0"/>
              </a:rPr>
              <a:t>Le matériel</a:t>
            </a:r>
            <a:r>
              <a:rPr lang="fr-FR" sz="1700" b="0" i="0">
                <a:effectLst/>
                <a:latin typeface="Open Sans" panose="020B0606030504020204" pitchFamily="34" charset="0"/>
              </a:rPr>
              <a:t> : désigne les équipements et moyens requis pour pouvoir produire.</a:t>
            </a:r>
          </a:p>
          <a:p>
            <a:pPr>
              <a:buFont typeface="Arial" panose="020B0604020202020204" pitchFamily="34" charset="0"/>
              <a:buChar char="•"/>
            </a:pPr>
            <a:r>
              <a:rPr lang="fr-FR" sz="1700" b="1" i="0">
                <a:effectLst/>
                <a:latin typeface="Open Sans" panose="020B0606030504020204" pitchFamily="34" charset="0"/>
              </a:rPr>
              <a:t>La méthode</a:t>
            </a:r>
            <a:r>
              <a:rPr lang="fr-FR" sz="1700" b="0" i="0">
                <a:effectLst/>
                <a:latin typeface="Open Sans" panose="020B0606030504020204" pitchFamily="34" charset="0"/>
              </a:rPr>
              <a:t> : fait référence à l’organisation du travail, aux process et aux techniques de production.</a:t>
            </a:r>
          </a:p>
          <a:p>
            <a:pPr>
              <a:buFont typeface="Arial" panose="020B0604020202020204" pitchFamily="34" charset="0"/>
              <a:buChar char="•"/>
            </a:pPr>
            <a:r>
              <a:rPr lang="fr-FR" sz="1700" b="1" i="0">
                <a:effectLst/>
                <a:latin typeface="Open Sans" panose="020B0606030504020204" pitchFamily="34" charset="0"/>
              </a:rPr>
              <a:t>Le milieu</a:t>
            </a:r>
            <a:r>
              <a:rPr lang="fr-FR" sz="1700" b="0" i="0">
                <a:effectLst/>
                <a:latin typeface="Open Sans" panose="020B0606030504020204" pitchFamily="34" charset="0"/>
              </a:rPr>
              <a:t> : concerne l’environnement de travail (lieu, conditions de travail). Si on considère le milieu dans une dimension plus globale, on peut également y intégrer le marché, le secteur d’activité, la concurrence.</a:t>
            </a:r>
          </a:p>
          <a:p>
            <a:endParaRPr lang="fr-FR" sz="1700"/>
          </a:p>
        </p:txBody>
      </p:sp>
    </p:spTree>
    <p:extLst>
      <p:ext uri="{BB962C8B-B14F-4D97-AF65-F5344CB8AC3E}">
        <p14:creationId xmlns:p14="http://schemas.microsoft.com/office/powerpoint/2010/main" val="2542703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471A3572-4543-4883-A749-0458CD870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4036AB30-180B-4ED5-A38B-175705419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2">
              <a:lumMod val="90000"/>
              <a:lumOff val="10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13" name="Color Fill">
            <a:extLst>
              <a:ext uri="{FF2B5EF4-FFF2-40B4-BE49-F238E27FC236}">
                <a16:creationId xmlns:a16="http://schemas.microsoft.com/office/drawing/2014/main" id="{D184DA16-AE6D-48E1-A4C2-38FF16FD1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pattFill prst="pct5">
            <a:fgClr>
              <a:schemeClr val="accent4">
                <a:lumMod val="50000"/>
              </a:schemeClr>
            </a:fgClr>
            <a:bgClr>
              <a:schemeClr val="accent4">
                <a:lumMod val="75000"/>
              </a:schemeClr>
            </a:bgClr>
          </a:pattFill>
          <a:ln w="9525" cap="flat">
            <a:noFill/>
            <a:prstDash val="solid"/>
            <a:miter/>
          </a:ln>
        </p:spPr>
        <p:txBody>
          <a:bodyPr rtlCol="0" anchor="ctr"/>
          <a:lstStyle/>
          <a:p>
            <a:endParaRPr lang="en-US">
              <a:solidFill>
                <a:schemeClr val="bg2">
                  <a:lumMod val="75000"/>
                  <a:lumOff val="25000"/>
                </a:schemeClr>
              </a:solidFill>
            </a:endParaRPr>
          </a:p>
        </p:txBody>
      </p:sp>
      <p:sp>
        <p:nvSpPr>
          <p:cNvPr id="15" name="Texture">
            <a:extLst>
              <a:ext uri="{FF2B5EF4-FFF2-40B4-BE49-F238E27FC236}">
                <a16:creationId xmlns:a16="http://schemas.microsoft.com/office/drawing/2014/main" id="{E6EAF81C-C73D-4B33-B264-ECF0C2A23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useBgFill="1">
        <p:nvSpPr>
          <p:cNvPr id="17" name="Rectangle 16">
            <a:extLst>
              <a:ext uri="{FF2B5EF4-FFF2-40B4-BE49-F238E27FC236}">
                <a16:creationId xmlns:a16="http://schemas.microsoft.com/office/drawing/2014/main" id="{B9339603-7D99-48BF-9B43-B81E49DD3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93710"/>
            <a:ext cx="11298473" cy="5668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46F2F51-EC2B-7651-7AA1-9A724A80A4E1}"/>
              </a:ext>
            </a:extLst>
          </p:cNvPr>
          <p:cNvSpPr>
            <a:spLocks noGrp="1"/>
          </p:cNvSpPr>
          <p:nvPr>
            <p:ph type="title"/>
          </p:nvPr>
        </p:nvSpPr>
        <p:spPr>
          <a:xfrm>
            <a:off x="729455" y="849394"/>
            <a:ext cx="10741713" cy="1360767"/>
          </a:xfrm>
        </p:spPr>
        <p:txBody>
          <a:bodyPr>
            <a:normAutofit/>
          </a:bodyPr>
          <a:lstStyle/>
          <a:p>
            <a:r>
              <a:rPr lang="fr-FR">
                <a:solidFill>
                  <a:schemeClr val="tx2"/>
                </a:solidFill>
              </a:rPr>
              <a:t>Pourquoi utiliser ce diagramme?</a:t>
            </a:r>
          </a:p>
        </p:txBody>
      </p:sp>
      <p:graphicFrame>
        <p:nvGraphicFramePr>
          <p:cNvPr id="5" name="Espace réservé du contenu 2">
            <a:extLst>
              <a:ext uri="{FF2B5EF4-FFF2-40B4-BE49-F238E27FC236}">
                <a16:creationId xmlns:a16="http://schemas.microsoft.com/office/drawing/2014/main" id="{FA191945-E441-6022-5A9F-7C95855752EA}"/>
              </a:ext>
            </a:extLst>
          </p:cNvPr>
          <p:cNvGraphicFramePr>
            <a:graphicFrameLocks noGrp="1"/>
          </p:cNvGraphicFramePr>
          <p:nvPr>
            <p:ph idx="1"/>
            <p:extLst>
              <p:ext uri="{D42A27DB-BD31-4B8C-83A1-F6EECF244321}">
                <p14:modId xmlns:p14="http://schemas.microsoft.com/office/powerpoint/2010/main" val="913100287"/>
              </p:ext>
            </p:extLst>
          </p:nvPr>
        </p:nvGraphicFramePr>
        <p:xfrm>
          <a:off x="729456" y="2340171"/>
          <a:ext cx="10741714" cy="371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883307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471A3572-4543-4883-A749-0458CD870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C9FD462-1E67-460F-957B-AD0DAD059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pattFill prst="pct5">
            <a:fgClr>
              <a:schemeClr val="accent4">
                <a:lumMod val="50000"/>
              </a:schemeClr>
            </a:fgClr>
            <a:bgClr>
              <a:schemeClr val="accent4">
                <a:lumMod val="75000"/>
              </a:schemeClr>
            </a:bgClr>
          </a:pattFill>
          <a:ln w="9525" cap="flat">
            <a:noFill/>
            <a:prstDash val="solid"/>
            <a:miter/>
          </a:ln>
        </p:spPr>
        <p:txBody>
          <a:bodyPr rtlCol="0" anchor="ctr"/>
          <a:lstStyle/>
          <a:p>
            <a:endParaRPr lang="en-US">
              <a:solidFill>
                <a:schemeClr val="bg2">
                  <a:lumMod val="75000"/>
                  <a:lumOff val="25000"/>
                </a:schemeClr>
              </a:solidFill>
            </a:endParaRPr>
          </a:p>
        </p:txBody>
      </p:sp>
      <p:sp>
        <p:nvSpPr>
          <p:cNvPr id="13" name="Texture">
            <a:extLst>
              <a:ext uri="{FF2B5EF4-FFF2-40B4-BE49-F238E27FC236}">
                <a16:creationId xmlns:a16="http://schemas.microsoft.com/office/drawing/2014/main" id="{34CEB53F-A62C-4D83-BDAD-ED5FBD2BBC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useBgFill="1">
        <p:nvSpPr>
          <p:cNvPr id="22" name="Rectangle 21">
            <a:extLst>
              <a:ext uri="{FF2B5EF4-FFF2-40B4-BE49-F238E27FC236}">
                <a16:creationId xmlns:a16="http://schemas.microsoft.com/office/drawing/2014/main" id="{B9339603-7D99-48BF-9B43-B81E49DD3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93710"/>
            <a:ext cx="11298473" cy="5668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8E93FD4-2D55-2FF7-08AC-FE21AF6D832F}"/>
              </a:ext>
            </a:extLst>
          </p:cNvPr>
          <p:cNvSpPr>
            <a:spLocks noGrp="1"/>
          </p:cNvSpPr>
          <p:nvPr>
            <p:ph type="title"/>
          </p:nvPr>
        </p:nvSpPr>
        <p:spPr>
          <a:xfrm>
            <a:off x="686162" y="814726"/>
            <a:ext cx="4899913" cy="5243715"/>
          </a:xfrm>
        </p:spPr>
        <p:txBody>
          <a:bodyPr anchor="ctr">
            <a:normAutofit/>
          </a:bodyPr>
          <a:lstStyle/>
          <a:p>
            <a:r>
              <a:rPr lang="fr-FR" dirty="0">
                <a:solidFill>
                  <a:schemeClr val="tx2"/>
                </a:solidFill>
              </a:rPr>
              <a:t>Pourquoi ce diagramme?</a:t>
            </a:r>
          </a:p>
        </p:txBody>
      </p:sp>
      <p:graphicFrame>
        <p:nvGraphicFramePr>
          <p:cNvPr id="5" name="Espace réservé du contenu 2">
            <a:extLst>
              <a:ext uri="{FF2B5EF4-FFF2-40B4-BE49-F238E27FC236}">
                <a16:creationId xmlns:a16="http://schemas.microsoft.com/office/drawing/2014/main" id="{EBFC1673-B213-51E0-D2AE-25FDF2E7DF29}"/>
              </a:ext>
            </a:extLst>
          </p:cNvPr>
          <p:cNvGraphicFramePr>
            <a:graphicFrameLocks noGrp="1"/>
          </p:cNvGraphicFramePr>
          <p:nvPr>
            <p:ph idx="1"/>
            <p:extLst>
              <p:ext uri="{D42A27DB-BD31-4B8C-83A1-F6EECF244321}">
                <p14:modId xmlns:p14="http://schemas.microsoft.com/office/powerpoint/2010/main" val="2863858140"/>
              </p:ext>
            </p:extLst>
          </p:nvPr>
        </p:nvGraphicFramePr>
        <p:xfrm>
          <a:off x="5679247" y="814727"/>
          <a:ext cx="5826591" cy="5243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7116213"/>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471A3572-4543-4883-A749-0458CD870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C9FD462-1E67-460F-957B-AD0DAD059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pattFill prst="pct5">
            <a:fgClr>
              <a:schemeClr val="accent4">
                <a:lumMod val="50000"/>
              </a:schemeClr>
            </a:fgClr>
            <a:bgClr>
              <a:schemeClr val="accent4">
                <a:lumMod val="75000"/>
              </a:schemeClr>
            </a:bgClr>
          </a:pattFill>
          <a:ln w="9525" cap="flat">
            <a:noFill/>
            <a:prstDash val="solid"/>
            <a:miter/>
          </a:ln>
        </p:spPr>
        <p:txBody>
          <a:bodyPr rtlCol="0" anchor="ctr"/>
          <a:lstStyle/>
          <a:p>
            <a:endParaRPr lang="en-US">
              <a:solidFill>
                <a:schemeClr val="bg2">
                  <a:lumMod val="75000"/>
                  <a:lumOff val="25000"/>
                </a:schemeClr>
              </a:solidFill>
            </a:endParaRPr>
          </a:p>
        </p:txBody>
      </p:sp>
      <p:sp>
        <p:nvSpPr>
          <p:cNvPr id="13" name="Texture">
            <a:extLst>
              <a:ext uri="{FF2B5EF4-FFF2-40B4-BE49-F238E27FC236}">
                <a16:creationId xmlns:a16="http://schemas.microsoft.com/office/drawing/2014/main" id="{34CEB53F-A62C-4D83-BDAD-ED5FBD2BBC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useBgFill="1">
        <p:nvSpPr>
          <p:cNvPr id="15" name="Rectangle 14">
            <a:extLst>
              <a:ext uri="{FF2B5EF4-FFF2-40B4-BE49-F238E27FC236}">
                <a16:creationId xmlns:a16="http://schemas.microsoft.com/office/drawing/2014/main" id="{B9339603-7D99-48BF-9B43-B81E49DD3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93710"/>
            <a:ext cx="11298473" cy="5668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6A40A41-15AD-D19A-6D89-2E31AB30B532}"/>
              </a:ext>
            </a:extLst>
          </p:cNvPr>
          <p:cNvSpPr>
            <a:spLocks noGrp="1"/>
          </p:cNvSpPr>
          <p:nvPr>
            <p:ph type="title"/>
          </p:nvPr>
        </p:nvSpPr>
        <p:spPr>
          <a:xfrm>
            <a:off x="686162" y="814726"/>
            <a:ext cx="4899913" cy="5243715"/>
          </a:xfrm>
        </p:spPr>
        <p:txBody>
          <a:bodyPr anchor="ctr">
            <a:normAutofit/>
          </a:bodyPr>
          <a:lstStyle/>
          <a:p>
            <a:r>
              <a:rPr lang="fr-FR">
                <a:solidFill>
                  <a:schemeClr val="tx2"/>
                </a:solidFill>
              </a:rPr>
              <a:t>Comment faire un diagramme?</a:t>
            </a:r>
          </a:p>
        </p:txBody>
      </p:sp>
      <p:graphicFrame>
        <p:nvGraphicFramePr>
          <p:cNvPr id="5" name="Espace réservé du contenu 2">
            <a:extLst>
              <a:ext uri="{FF2B5EF4-FFF2-40B4-BE49-F238E27FC236}">
                <a16:creationId xmlns:a16="http://schemas.microsoft.com/office/drawing/2014/main" id="{B1817CAA-1AC5-EEAB-837C-6C39D0DAAEF6}"/>
              </a:ext>
            </a:extLst>
          </p:cNvPr>
          <p:cNvGraphicFramePr>
            <a:graphicFrameLocks noGrp="1"/>
          </p:cNvGraphicFramePr>
          <p:nvPr>
            <p:ph idx="1"/>
            <p:extLst>
              <p:ext uri="{D42A27DB-BD31-4B8C-83A1-F6EECF244321}">
                <p14:modId xmlns:p14="http://schemas.microsoft.com/office/powerpoint/2010/main" val="399702065"/>
              </p:ext>
            </p:extLst>
          </p:nvPr>
        </p:nvGraphicFramePr>
        <p:xfrm>
          <a:off x="5679247" y="814727"/>
          <a:ext cx="5826591" cy="5243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58989391"/>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Background Fill">
            <a:extLst>
              <a:ext uri="{FF2B5EF4-FFF2-40B4-BE49-F238E27FC236}">
                <a16:creationId xmlns:a16="http://schemas.microsoft.com/office/drawing/2014/main" id="{BA533261-94EC-4494-86AB-1382C73333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0" name="Color Fill">
            <a:extLst>
              <a:ext uri="{FF2B5EF4-FFF2-40B4-BE49-F238E27FC236}">
                <a16:creationId xmlns:a16="http://schemas.microsoft.com/office/drawing/2014/main" id="{B06ABDF2-57ED-4DC5-BB96-62CEE5DBD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w="9525" cap="flat">
            <a:noFill/>
            <a:prstDash val="solid"/>
            <a:miter/>
          </a:ln>
        </p:spPr>
        <p:txBody>
          <a:bodyPr rtlCol="0" anchor="ctr"/>
          <a:lstStyle/>
          <a:p>
            <a:endParaRPr lang="en-US">
              <a:solidFill>
                <a:schemeClr val="bg2">
                  <a:lumMod val="75000"/>
                  <a:lumOff val="25000"/>
                </a:schemeClr>
              </a:solidFill>
            </a:endParaRPr>
          </a:p>
        </p:txBody>
      </p:sp>
      <p:sp>
        <p:nvSpPr>
          <p:cNvPr id="21" name="Color Fill">
            <a:extLst>
              <a:ext uri="{FF2B5EF4-FFF2-40B4-BE49-F238E27FC236}">
                <a16:creationId xmlns:a16="http://schemas.microsoft.com/office/drawing/2014/main" id="{06D5EDC2-3737-4DED-AB3C-B42358F81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useBgFill="1">
        <p:nvSpPr>
          <p:cNvPr id="22" name="Graphic 9">
            <a:extLst>
              <a:ext uri="{FF2B5EF4-FFF2-40B4-BE49-F238E27FC236}">
                <a16:creationId xmlns:a16="http://schemas.microsoft.com/office/drawing/2014/main" id="{089C1A08-A75B-45D5-8A9D-680682C13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48410" y="0"/>
            <a:ext cx="6858000" cy="6858000"/>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ln w="9331" cap="flat">
            <a:noFill/>
            <a:prstDash val="solid"/>
            <a:miter/>
          </a:ln>
        </p:spPr>
        <p:txBody>
          <a:bodyPr rtlCol="0" anchor="ctr"/>
          <a:lstStyle/>
          <a:p>
            <a:endParaRPr lang="en-US"/>
          </a:p>
        </p:txBody>
      </p:sp>
      <p:sp>
        <p:nvSpPr>
          <p:cNvPr id="23" name="Texture">
            <a:extLst>
              <a:ext uri="{FF2B5EF4-FFF2-40B4-BE49-F238E27FC236}">
                <a16:creationId xmlns:a16="http://schemas.microsoft.com/office/drawing/2014/main" id="{51B4E1F8-DA38-44DA-8B73-7EC281F24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re 1">
            <a:extLst>
              <a:ext uri="{FF2B5EF4-FFF2-40B4-BE49-F238E27FC236}">
                <a16:creationId xmlns:a16="http://schemas.microsoft.com/office/drawing/2014/main" id="{19AD7D0A-591D-6445-8A5B-AD57A21AA55F}"/>
              </a:ext>
            </a:extLst>
          </p:cNvPr>
          <p:cNvSpPr>
            <a:spLocks noGrp="1"/>
          </p:cNvSpPr>
          <p:nvPr>
            <p:ph type="title"/>
          </p:nvPr>
        </p:nvSpPr>
        <p:spPr>
          <a:xfrm>
            <a:off x="457201" y="668049"/>
            <a:ext cx="4595834" cy="5594074"/>
          </a:xfrm>
        </p:spPr>
        <p:txBody>
          <a:bodyPr anchor="ctr">
            <a:normAutofit/>
          </a:bodyPr>
          <a:lstStyle/>
          <a:p>
            <a:endParaRPr lang="fr-FR">
              <a:solidFill>
                <a:schemeClr val="bg1"/>
              </a:solidFill>
            </a:endParaRPr>
          </a:p>
        </p:txBody>
      </p:sp>
      <p:graphicFrame>
        <p:nvGraphicFramePr>
          <p:cNvPr id="24" name="Espace réservé du contenu 2">
            <a:extLst>
              <a:ext uri="{FF2B5EF4-FFF2-40B4-BE49-F238E27FC236}">
                <a16:creationId xmlns:a16="http://schemas.microsoft.com/office/drawing/2014/main" id="{AC33ED20-3581-F0FD-552C-946EA8B9A4D3}"/>
              </a:ext>
            </a:extLst>
          </p:cNvPr>
          <p:cNvGraphicFramePr>
            <a:graphicFrameLocks noGrp="1"/>
          </p:cNvGraphicFramePr>
          <p:nvPr>
            <p:ph idx="1"/>
            <p:extLst>
              <p:ext uri="{D42A27DB-BD31-4B8C-83A1-F6EECF244321}">
                <p14:modId xmlns:p14="http://schemas.microsoft.com/office/powerpoint/2010/main" val="190162325"/>
              </p:ext>
            </p:extLst>
          </p:nvPr>
        </p:nvGraphicFramePr>
        <p:xfrm>
          <a:off x="5805612" y="668049"/>
          <a:ext cx="5944427" cy="55940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257636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945D8E-F494-1797-6ED1-25A2B7CDFF01}"/>
              </a:ext>
            </a:extLst>
          </p:cNvPr>
          <p:cNvSpPr>
            <a:spLocks noGrp="1"/>
          </p:cNvSpPr>
          <p:nvPr>
            <p:ph type="title"/>
          </p:nvPr>
        </p:nvSpPr>
        <p:spPr/>
        <p:txBody>
          <a:bodyPr/>
          <a:lstStyle/>
          <a:p>
            <a:endParaRPr lang="fr-FR"/>
          </a:p>
        </p:txBody>
      </p:sp>
      <p:pic>
        <p:nvPicPr>
          <p:cNvPr id="5" name="Espace réservé du contenu 4">
            <a:extLst>
              <a:ext uri="{FF2B5EF4-FFF2-40B4-BE49-F238E27FC236}">
                <a16:creationId xmlns:a16="http://schemas.microsoft.com/office/drawing/2014/main" id="{B269EBE0-E50D-CC80-9749-6C676A157D51}"/>
              </a:ext>
            </a:extLst>
          </p:cNvPr>
          <p:cNvPicPr>
            <a:picLocks noGrp="1" noChangeAspect="1"/>
          </p:cNvPicPr>
          <p:nvPr>
            <p:ph idx="1"/>
          </p:nvPr>
        </p:nvPicPr>
        <p:blipFill>
          <a:blip r:embed="rId2"/>
          <a:stretch>
            <a:fillRect/>
          </a:stretch>
        </p:blipFill>
        <p:spPr>
          <a:xfrm>
            <a:off x="457200" y="2426665"/>
            <a:ext cx="7685088" cy="3420721"/>
          </a:xfrm>
        </p:spPr>
      </p:pic>
    </p:spTree>
    <p:extLst>
      <p:ext uri="{BB962C8B-B14F-4D97-AF65-F5344CB8AC3E}">
        <p14:creationId xmlns:p14="http://schemas.microsoft.com/office/powerpoint/2010/main" val="840765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1A3EEF-844F-C3A1-5709-474B8AA72FBE}"/>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EF3E9CD5-81CB-BE51-767F-5A8CC6366CE0}"/>
              </a:ext>
            </a:extLst>
          </p:cNvPr>
          <p:cNvSpPr>
            <a:spLocks noGrp="1"/>
          </p:cNvSpPr>
          <p:nvPr>
            <p:ph idx="1"/>
          </p:nvPr>
        </p:nvSpPr>
        <p:spPr/>
        <p:txBody>
          <a:bodyPr/>
          <a:lstStyle/>
          <a:p>
            <a:pPr marL="0" indent="0">
              <a:buNone/>
            </a:pPr>
            <a:r>
              <a:rPr lang="fr-FR" dirty="0"/>
              <a:t>Relation SI---Stratégie</a:t>
            </a:r>
          </a:p>
          <a:p>
            <a:pPr marL="0" indent="0">
              <a:buNone/>
            </a:pPr>
            <a:endParaRPr lang="fr-FR" dirty="0"/>
          </a:p>
          <a:p>
            <a:pPr marL="0" indent="0">
              <a:buNone/>
            </a:pPr>
            <a:r>
              <a:rPr lang="fr-FR" dirty="0"/>
              <a:t>Mise en pratique (diagramme par objectifs/ diagramme Ishikawa)</a:t>
            </a:r>
          </a:p>
        </p:txBody>
      </p:sp>
    </p:spTree>
    <p:extLst>
      <p:ext uri="{BB962C8B-B14F-4D97-AF65-F5344CB8AC3E}">
        <p14:creationId xmlns:p14="http://schemas.microsoft.com/office/powerpoint/2010/main" val="960743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Background Fill">
            <a:extLst>
              <a:ext uri="{FF2B5EF4-FFF2-40B4-BE49-F238E27FC236}">
                <a16:creationId xmlns:a16="http://schemas.microsoft.com/office/drawing/2014/main" id="{03AE087C-11E2-4305-9282-D7F122FE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27" name="Picture 4" descr="Ampoule sur arrière-plan jaune avec faisceaux de lumière et câble">
            <a:extLst>
              <a:ext uri="{FF2B5EF4-FFF2-40B4-BE49-F238E27FC236}">
                <a16:creationId xmlns:a16="http://schemas.microsoft.com/office/drawing/2014/main" id="{59F52CAF-6C3E-EF9E-898E-88B61530CD81}"/>
              </a:ext>
            </a:extLst>
          </p:cNvPr>
          <p:cNvPicPr>
            <a:picLocks noChangeAspect="1"/>
          </p:cNvPicPr>
          <p:nvPr/>
        </p:nvPicPr>
        <p:blipFill rotWithShape="1">
          <a:blip r:embed="rId2">
            <a:alphaModFix amt="60000"/>
          </a:blip>
          <a:srcRect t="8514" r="-1" b="-1"/>
          <a:stretch/>
        </p:blipFill>
        <p:spPr>
          <a:xfrm>
            <a:off x="20" y="8571"/>
            <a:ext cx="12188932" cy="6858000"/>
          </a:xfrm>
          <a:prstGeom prst="rect">
            <a:avLst/>
          </a:prstGeom>
        </p:spPr>
      </p:pic>
      <p:sp>
        <p:nvSpPr>
          <p:cNvPr id="2" name="Titre 1">
            <a:extLst>
              <a:ext uri="{FF2B5EF4-FFF2-40B4-BE49-F238E27FC236}">
                <a16:creationId xmlns:a16="http://schemas.microsoft.com/office/drawing/2014/main" id="{4D6EB2B9-928A-6CD7-F8DF-71320F3DAE8B}"/>
              </a:ext>
            </a:extLst>
          </p:cNvPr>
          <p:cNvSpPr>
            <a:spLocks noGrp="1"/>
          </p:cNvSpPr>
          <p:nvPr>
            <p:ph type="title"/>
          </p:nvPr>
        </p:nvSpPr>
        <p:spPr>
          <a:xfrm>
            <a:off x="457200" y="668049"/>
            <a:ext cx="7685037" cy="1325563"/>
          </a:xfrm>
        </p:spPr>
        <p:txBody>
          <a:bodyPr>
            <a:normAutofit/>
          </a:bodyPr>
          <a:lstStyle/>
          <a:p>
            <a:endParaRPr lang="fr-FR">
              <a:solidFill>
                <a:srgbClr val="FFFFFF"/>
              </a:solidFill>
            </a:endParaRPr>
          </a:p>
        </p:txBody>
      </p:sp>
      <p:sp>
        <p:nvSpPr>
          <p:cNvPr id="28" name="Espace réservé du contenu 2">
            <a:extLst>
              <a:ext uri="{FF2B5EF4-FFF2-40B4-BE49-F238E27FC236}">
                <a16:creationId xmlns:a16="http://schemas.microsoft.com/office/drawing/2014/main" id="{4C253663-4340-5123-F848-C30C3E7C9B81}"/>
              </a:ext>
            </a:extLst>
          </p:cNvPr>
          <p:cNvSpPr>
            <a:spLocks noGrp="1"/>
          </p:cNvSpPr>
          <p:nvPr>
            <p:ph idx="1"/>
          </p:nvPr>
        </p:nvSpPr>
        <p:spPr>
          <a:xfrm>
            <a:off x="457200" y="2096713"/>
            <a:ext cx="7685037" cy="4080250"/>
          </a:xfrm>
        </p:spPr>
        <p:txBody>
          <a:bodyPr>
            <a:normAutofit/>
          </a:bodyPr>
          <a:lstStyle/>
          <a:p>
            <a:r>
              <a:rPr lang="fr-FR" sz="1700" b="0" i="0">
                <a:solidFill>
                  <a:srgbClr val="FFFFFF"/>
                </a:solidFill>
                <a:effectLst/>
                <a:latin typeface="Source Sans Pro" panose="020B0503030403020204" pitchFamily="34" charset="0"/>
              </a:rPr>
              <a:t>L’expression alignement stratégique se réfère au fait de mettre en place des processus au sein de l’entreprise afin de </a:t>
            </a:r>
            <a:r>
              <a:rPr lang="fr-FR" sz="1700" b="1" i="0">
                <a:solidFill>
                  <a:srgbClr val="FFFFFF"/>
                </a:solidFill>
                <a:effectLst/>
                <a:latin typeface="Source Sans Pro" panose="020B0503030403020204" pitchFamily="34" charset="0"/>
              </a:rPr>
              <a:t>faire concorder ses ambitions avec l’opérationnel</a:t>
            </a:r>
            <a:r>
              <a:rPr lang="fr-FR" sz="1700" b="0" i="0">
                <a:solidFill>
                  <a:srgbClr val="FFFFFF"/>
                </a:solidFill>
                <a:effectLst/>
                <a:latin typeface="Source Sans Pro" panose="020B0503030403020204" pitchFamily="34" charset="0"/>
              </a:rPr>
              <a:t>. À la clé : des collaborateurs qui réalisent au quotidien les bonnes actions au bon moment, pour </a:t>
            </a:r>
            <a:r>
              <a:rPr lang="fr-FR" sz="1700" b="1" i="0">
                <a:solidFill>
                  <a:srgbClr val="FFFFFF"/>
                </a:solidFill>
                <a:effectLst/>
                <a:latin typeface="Source Sans Pro" panose="020B0503030403020204" pitchFamily="34" charset="0"/>
              </a:rPr>
              <a:t>atteindre les grands objectifs définis par la Direction</a:t>
            </a:r>
            <a:r>
              <a:rPr lang="fr-FR" sz="1700" b="0" i="0">
                <a:solidFill>
                  <a:srgbClr val="FFFFFF"/>
                </a:solidFill>
                <a:effectLst/>
                <a:latin typeface="Source Sans Pro" panose="020B0503030403020204" pitchFamily="34" charset="0"/>
              </a:rPr>
              <a:t>.</a:t>
            </a:r>
          </a:p>
          <a:p>
            <a:r>
              <a:rPr lang="fr-FR" sz="1700" b="0" i="0">
                <a:solidFill>
                  <a:srgbClr val="FFFFFF"/>
                </a:solidFill>
                <a:effectLst/>
                <a:latin typeface="Source Sans Pro" panose="020B0503030403020204" pitchFamily="34" charset="0"/>
              </a:rPr>
              <a:t>L’alignement stratégique peut concerner de fait toutes les strates et composantes de l’organisation, et assurer une parfaite coordination entre la stratégie globale et :</a:t>
            </a:r>
          </a:p>
          <a:p>
            <a:pPr>
              <a:buFont typeface="Arial" panose="020B0604020202020204" pitchFamily="34" charset="0"/>
              <a:buChar char="•"/>
            </a:pPr>
            <a:r>
              <a:rPr lang="fr-FR" sz="1700" b="1" i="0">
                <a:solidFill>
                  <a:srgbClr val="FFFFFF"/>
                </a:solidFill>
                <a:effectLst/>
                <a:latin typeface="Source Sans Pro" panose="020B0503030403020204" pitchFamily="34" charset="0"/>
              </a:rPr>
              <a:t>la structure organisationnelle</a:t>
            </a:r>
            <a:r>
              <a:rPr lang="fr-FR" sz="1700" b="0" i="0">
                <a:solidFill>
                  <a:srgbClr val="FFFFFF"/>
                </a:solidFill>
                <a:effectLst/>
                <a:latin typeface="Source Sans Pro" panose="020B0503030403020204" pitchFamily="34" charset="0"/>
              </a:rPr>
              <a:t> : le cadre et le management sont organisés de sorte à appuyer la vision de l’entreprise et à soutenir la communication à chaque niveau ;</a:t>
            </a:r>
          </a:p>
          <a:p>
            <a:pPr>
              <a:buFont typeface="Arial" panose="020B0604020202020204" pitchFamily="34" charset="0"/>
              <a:buChar char="•"/>
            </a:pPr>
            <a:r>
              <a:rPr lang="fr-FR" sz="1700" b="1" i="0">
                <a:solidFill>
                  <a:srgbClr val="FFFFFF"/>
                </a:solidFill>
                <a:effectLst/>
                <a:latin typeface="Source Sans Pro" panose="020B0503030403020204" pitchFamily="34" charset="0"/>
              </a:rPr>
              <a:t>les différents services de l’entreprise</a:t>
            </a:r>
            <a:r>
              <a:rPr lang="fr-FR" sz="1700" b="0" i="0">
                <a:solidFill>
                  <a:srgbClr val="FFFFFF"/>
                </a:solidFill>
                <a:effectLst/>
                <a:latin typeface="Source Sans Pro" panose="020B0503030403020204" pitchFamily="34" charset="0"/>
              </a:rPr>
              <a:t> : les RH, le commerce, la production, la logistique…</a:t>
            </a:r>
          </a:p>
          <a:p>
            <a:r>
              <a:rPr lang="fr-FR" sz="1700" b="0" i="0">
                <a:solidFill>
                  <a:srgbClr val="FFFFFF"/>
                </a:solidFill>
                <a:effectLst/>
                <a:latin typeface="Source Sans Pro" panose="020B0503030403020204" pitchFamily="34" charset="0"/>
              </a:rPr>
              <a:t>… et bien sûr les </a:t>
            </a:r>
            <a:r>
              <a:rPr lang="fr-FR" sz="1700" b="1" i="0">
                <a:solidFill>
                  <a:srgbClr val="FFFFFF"/>
                </a:solidFill>
                <a:effectLst/>
                <a:latin typeface="Source Sans Pro" panose="020B0503030403020204" pitchFamily="34" charset="0"/>
              </a:rPr>
              <a:t>services informatiques</a:t>
            </a:r>
            <a:r>
              <a:rPr lang="fr-FR" sz="1700" b="0" i="0">
                <a:solidFill>
                  <a:srgbClr val="FFFFFF"/>
                </a:solidFill>
                <a:effectLst/>
                <a:latin typeface="Source Sans Pro" panose="020B0503030403020204" pitchFamily="34" charset="0"/>
              </a:rPr>
              <a:t>.</a:t>
            </a:r>
          </a:p>
          <a:p>
            <a:endParaRPr lang="fr-FR" sz="1700">
              <a:solidFill>
                <a:srgbClr val="FFFFFF"/>
              </a:solidFill>
            </a:endParaRPr>
          </a:p>
        </p:txBody>
      </p:sp>
      <p:grpSp>
        <p:nvGrpSpPr>
          <p:cNvPr id="29" name="Group 10">
            <a:extLst>
              <a:ext uri="{FF2B5EF4-FFF2-40B4-BE49-F238E27FC236}">
                <a16:creationId xmlns:a16="http://schemas.microsoft.com/office/drawing/2014/main" id="{6ACF365D-F104-414F-93C3-D9F568808E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2" name="Oval 11">
              <a:extLst>
                <a:ext uri="{FF2B5EF4-FFF2-40B4-BE49-F238E27FC236}">
                  <a16:creationId xmlns:a16="http://schemas.microsoft.com/office/drawing/2014/main" id="{C5D118A1-A4AD-4C47-99CC-852FAD146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Graphic 9">
              <a:extLst>
                <a:ext uri="{FF2B5EF4-FFF2-40B4-BE49-F238E27FC236}">
                  <a16:creationId xmlns:a16="http://schemas.microsoft.com/office/drawing/2014/main" id="{D3E51544-0AB7-4546-AB57-868FB0B41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4" name="Freeform: Shape 13">
              <a:extLst>
                <a:ext uri="{FF2B5EF4-FFF2-40B4-BE49-F238E27FC236}">
                  <a16:creationId xmlns:a16="http://schemas.microsoft.com/office/drawing/2014/main" id="{16DB3A34-0E17-44F2-A958-5C6EE80E3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5" name="Freeform: Shape 14">
              <a:extLst>
                <a:ext uri="{FF2B5EF4-FFF2-40B4-BE49-F238E27FC236}">
                  <a16:creationId xmlns:a16="http://schemas.microsoft.com/office/drawing/2014/main" id="{AB343AE4-2356-4838-B706-3A16FFFDE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6" name="Graphic 9">
              <a:extLst>
                <a:ext uri="{FF2B5EF4-FFF2-40B4-BE49-F238E27FC236}">
                  <a16:creationId xmlns:a16="http://schemas.microsoft.com/office/drawing/2014/main" id="{D78B9AE4-2096-42B5-B267-1FCCF56F8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Graphic 9">
              <a:extLst>
                <a:ext uri="{FF2B5EF4-FFF2-40B4-BE49-F238E27FC236}">
                  <a16:creationId xmlns:a16="http://schemas.microsoft.com/office/drawing/2014/main" id="{827DE0C5-02AF-4323-9CB7-E4C1D6449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260569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13"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re 1">
            <a:extLst>
              <a:ext uri="{FF2B5EF4-FFF2-40B4-BE49-F238E27FC236}">
                <a16:creationId xmlns:a16="http://schemas.microsoft.com/office/drawing/2014/main" id="{8CDCA586-0B33-CB97-121B-FC565BF29360}"/>
              </a:ext>
            </a:extLst>
          </p:cNvPr>
          <p:cNvSpPr>
            <a:spLocks noGrp="1"/>
          </p:cNvSpPr>
          <p:nvPr>
            <p:ph type="title"/>
          </p:nvPr>
        </p:nvSpPr>
        <p:spPr>
          <a:xfrm>
            <a:off x="457200" y="668049"/>
            <a:ext cx="11187316" cy="1325563"/>
          </a:xfrm>
        </p:spPr>
        <p:txBody>
          <a:bodyPr>
            <a:normAutofit/>
          </a:bodyPr>
          <a:lstStyle/>
          <a:p>
            <a:endParaRPr lang="fr-FR"/>
          </a:p>
        </p:txBody>
      </p:sp>
      <p:graphicFrame>
        <p:nvGraphicFramePr>
          <p:cNvPr id="5" name="Espace réservé du contenu 2">
            <a:extLst>
              <a:ext uri="{FF2B5EF4-FFF2-40B4-BE49-F238E27FC236}">
                <a16:creationId xmlns:a16="http://schemas.microsoft.com/office/drawing/2014/main" id="{0ED6A1E2-B091-EA82-A216-5601A325A52C}"/>
              </a:ext>
            </a:extLst>
          </p:cNvPr>
          <p:cNvGraphicFramePr>
            <a:graphicFrameLocks noGrp="1"/>
          </p:cNvGraphicFramePr>
          <p:nvPr>
            <p:ph idx="1"/>
            <p:extLst>
              <p:ext uri="{D42A27DB-BD31-4B8C-83A1-F6EECF244321}">
                <p14:modId xmlns:p14="http://schemas.microsoft.com/office/powerpoint/2010/main" val="917264584"/>
              </p:ext>
            </p:extLst>
          </p:nvPr>
        </p:nvGraphicFramePr>
        <p:xfrm>
          <a:off x="457200" y="2097088"/>
          <a:ext cx="11187390" cy="4079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21068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41"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42"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043" name="Graphic 9">
            <a:extLst>
              <a:ext uri="{FF2B5EF4-FFF2-40B4-BE49-F238E27FC236}">
                <a16:creationId xmlns:a16="http://schemas.microsoft.com/office/drawing/2014/main" id="{9A450B93-9615-4854-BEA5-4A85DF5CD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6719" y="0"/>
            <a:ext cx="6905281" cy="6858000"/>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4">
              <a:alpha val="25000"/>
            </a:schemeClr>
          </a:solidFill>
          <a:ln w="9525" cap="flat">
            <a:noFill/>
            <a:prstDash val="solid"/>
            <a:miter/>
          </a:ln>
        </p:spPr>
        <p:txBody>
          <a:bodyPr wrap="square" rtlCol="0" anchor="ctr">
            <a:noAutofit/>
          </a:bodyPr>
          <a:lstStyle/>
          <a:p>
            <a:endParaRPr lang="en-US" dirty="0"/>
          </a:p>
        </p:txBody>
      </p:sp>
      <p:sp>
        <p:nvSpPr>
          <p:cNvPr id="1044"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re 1">
            <a:extLst>
              <a:ext uri="{FF2B5EF4-FFF2-40B4-BE49-F238E27FC236}">
                <a16:creationId xmlns:a16="http://schemas.microsoft.com/office/drawing/2014/main" id="{86B8B793-44BA-0B87-DA77-F77E1CFCC4D7}"/>
              </a:ext>
            </a:extLst>
          </p:cNvPr>
          <p:cNvSpPr>
            <a:spLocks noGrp="1"/>
          </p:cNvSpPr>
          <p:nvPr>
            <p:ph type="title"/>
          </p:nvPr>
        </p:nvSpPr>
        <p:spPr>
          <a:xfrm>
            <a:off x="457200" y="758952"/>
            <a:ext cx="4640729" cy="1325563"/>
          </a:xfrm>
        </p:spPr>
        <p:txBody>
          <a:bodyPr anchor="b">
            <a:normAutofit/>
          </a:bodyPr>
          <a:lstStyle/>
          <a:p>
            <a:r>
              <a:rPr lang="fr-FR"/>
              <a:t>Comment aligner son SI?</a:t>
            </a:r>
          </a:p>
        </p:txBody>
      </p:sp>
      <p:sp>
        <p:nvSpPr>
          <p:cNvPr id="1045" name="Content Placeholder 1029">
            <a:extLst>
              <a:ext uri="{FF2B5EF4-FFF2-40B4-BE49-F238E27FC236}">
                <a16:creationId xmlns:a16="http://schemas.microsoft.com/office/drawing/2014/main" id="{AA403165-8AA5-4647-3AEE-AC9D324A53E6}"/>
              </a:ext>
            </a:extLst>
          </p:cNvPr>
          <p:cNvSpPr>
            <a:spLocks noGrp="1"/>
          </p:cNvSpPr>
          <p:nvPr>
            <p:ph idx="1"/>
          </p:nvPr>
        </p:nvSpPr>
        <p:spPr>
          <a:xfrm>
            <a:off x="457200" y="2286000"/>
            <a:ext cx="4640729" cy="3887585"/>
          </a:xfrm>
        </p:spPr>
        <p:txBody>
          <a:bodyPr>
            <a:normAutofit/>
          </a:bodyPr>
          <a:lstStyle/>
          <a:p>
            <a:endParaRPr lang="en-US"/>
          </a:p>
        </p:txBody>
      </p:sp>
      <p:pic>
        <p:nvPicPr>
          <p:cNvPr id="1026" name="Picture 2">
            <a:extLst>
              <a:ext uri="{FF2B5EF4-FFF2-40B4-BE49-F238E27FC236}">
                <a16:creationId xmlns:a16="http://schemas.microsoft.com/office/drawing/2014/main" id="{F7501C1B-4212-EB88-713B-4393D6C7846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94402" y="1662868"/>
            <a:ext cx="5175520" cy="3334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351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9"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40"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41"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re 1">
            <a:extLst>
              <a:ext uri="{FF2B5EF4-FFF2-40B4-BE49-F238E27FC236}">
                <a16:creationId xmlns:a16="http://schemas.microsoft.com/office/drawing/2014/main" id="{F73FE643-3B05-53A9-026F-C9DA94B21279}"/>
              </a:ext>
            </a:extLst>
          </p:cNvPr>
          <p:cNvSpPr>
            <a:spLocks noGrp="1"/>
          </p:cNvSpPr>
          <p:nvPr>
            <p:ph type="title"/>
          </p:nvPr>
        </p:nvSpPr>
        <p:spPr>
          <a:xfrm>
            <a:off x="457200" y="668049"/>
            <a:ext cx="11187316" cy="1325563"/>
          </a:xfrm>
        </p:spPr>
        <p:txBody>
          <a:bodyPr>
            <a:normAutofit/>
          </a:bodyPr>
          <a:lstStyle/>
          <a:p>
            <a:r>
              <a:rPr lang="fr-FR" b="1" i="1">
                <a:effectLst/>
                <a:latin typeface="Poppins" panose="00000500000000000000" pitchFamily="2" charset="0"/>
              </a:rPr>
              <a:t>MODE 1 : Exécution opérationnelle de la stratégie</a:t>
            </a:r>
            <a:endParaRPr lang="fr-FR"/>
          </a:p>
        </p:txBody>
      </p:sp>
      <p:graphicFrame>
        <p:nvGraphicFramePr>
          <p:cNvPr id="28" name="Espace réservé du contenu 2">
            <a:extLst>
              <a:ext uri="{FF2B5EF4-FFF2-40B4-BE49-F238E27FC236}">
                <a16:creationId xmlns:a16="http://schemas.microsoft.com/office/drawing/2014/main" id="{F46E7315-DC0B-2C91-B563-547FD088BFB8}"/>
              </a:ext>
            </a:extLst>
          </p:cNvPr>
          <p:cNvGraphicFramePr>
            <a:graphicFrameLocks noGrp="1"/>
          </p:cNvGraphicFramePr>
          <p:nvPr>
            <p:ph idx="1"/>
            <p:extLst>
              <p:ext uri="{D42A27DB-BD31-4B8C-83A1-F6EECF244321}">
                <p14:modId xmlns:p14="http://schemas.microsoft.com/office/powerpoint/2010/main" val="825709108"/>
              </p:ext>
            </p:extLst>
          </p:nvPr>
        </p:nvGraphicFramePr>
        <p:xfrm>
          <a:off x="457200" y="2097088"/>
          <a:ext cx="11187390" cy="4079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45034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4" name="Color Fill">
            <a:extLst>
              <a:ext uri="{FF2B5EF4-FFF2-40B4-BE49-F238E27FC236}">
                <a16:creationId xmlns:a16="http://schemas.microsoft.com/office/drawing/2014/main" id="{3FFB0B4B-B126-43E0-A25C-BA5634332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26" name="Group 25">
            <a:extLst>
              <a:ext uri="{FF2B5EF4-FFF2-40B4-BE49-F238E27FC236}">
                <a16:creationId xmlns:a16="http://schemas.microsoft.com/office/drawing/2014/main" id="{B5458D83-9222-44EE-A1B7-C500910CA8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49180" y="-1190"/>
            <a:ext cx="4263283" cy="6859190"/>
            <a:chOff x="7649180" y="-1190"/>
            <a:chExt cx="4263283" cy="6859190"/>
          </a:xfrm>
        </p:grpSpPr>
        <p:sp>
          <p:nvSpPr>
            <p:cNvPr id="27" name="Oval 26">
              <a:extLst>
                <a:ext uri="{FF2B5EF4-FFF2-40B4-BE49-F238E27FC236}">
                  <a16:creationId xmlns:a16="http://schemas.microsoft.com/office/drawing/2014/main" id="{D4DBE9CF-1CAE-4505-95C1-A884EE3B91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02463" y="453951"/>
              <a:ext cx="608046" cy="608046"/>
            </a:xfrm>
            <a:prstGeom prst="ellipse">
              <a:avLst/>
            </a:prstGeom>
            <a:solidFill>
              <a:schemeClr val="accent1">
                <a:lumMod val="60000"/>
                <a:lumOff val="40000"/>
                <a:alpha val="60000"/>
              </a:schemeClr>
            </a:solidFill>
            <a:ln w="9331" cap="flat">
              <a:noFill/>
              <a:prstDash val="solid"/>
              <a:miter/>
            </a:ln>
          </p:spPr>
          <p:txBody>
            <a:bodyPr rtlCol="0" anchor="ctr"/>
            <a:lstStyle/>
            <a:p>
              <a:endParaRPr lang="en-US">
                <a:solidFill>
                  <a:schemeClr val="tx1"/>
                </a:solidFill>
              </a:endParaRPr>
            </a:p>
          </p:txBody>
        </p:sp>
        <p:sp>
          <p:nvSpPr>
            <p:cNvPr id="28" name="Graphic 18">
              <a:extLst>
                <a:ext uri="{FF2B5EF4-FFF2-40B4-BE49-F238E27FC236}">
                  <a16:creationId xmlns:a16="http://schemas.microsoft.com/office/drawing/2014/main" id="{941A5848-6221-4751-BD3F-FB6615B5CC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49180" y="4581409"/>
              <a:ext cx="856614" cy="1305524"/>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29" name="Oval 28">
              <a:extLst>
                <a:ext uri="{FF2B5EF4-FFF2-40B4-BE49-F238E27FC236}">
                  <a16:creationId xmlns:a16="http://schemas.microsoft.com/office/drawing/2014/main" id="{AE482FC7-2DD4-4C7D-A2D2-5CBE9D4CAE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66922" y="5224794"/>
              <a:ext cx="439469" cy="43946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CE3AC6B-38A6-4E6F-A9DA-665609D7F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14482" y="-1190"/>
              <a:ext cx="3597981" cy="1501977"/>
            </a:xfrm>
            <a:custGeom>
              <a:avLst/>
              <a:gdLst>
                <a:gd name="connsiteX0" fmla="*/ 0 w 3597981"/>
                <a:gd name="connsiteY0" fmla="*/ 0 h 1501977"/>
                <a:gd name="connsiteX1" fmla="*/ 3597981 w 3597981"/>
                <a:gd name="connsiteY1" fmla="*/ 0 h 1501977"/>
                <a:gd name="connsiteX2" fmla="*/ 3590068 w 3597981"/>
                <a:gd name="connsiteY2" fmla="*/ 51850 h 1501977"/>
                <a:gd name="connsiteX3" fmla="*/ 1810819 w 3597981"/>
                <a:gd name="connsiteY3" fmla="*/ 1501977 h 1501977"/>
                <a:gd name="connsiteX4" fmla="*/ 0 w 3597981"/>
                <a:gd name="connsiteY4" fmla="*/ 1501977 h 1501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7981" h="1501977">
                  <a:moveTo>
                    <a:pt x="0" y="0"/>
                  </a:moveTo>
                  <a:lnTo>
                    <a:pt x="3597981" y="0"/>
                  </a:lnTo>
                  <a:lnTo>
                    <a:pt x="3590068" y="51850"/>
                  </a:lnTo>
                  <a:cubicBezTo>
                    <a:pt x="3420721" y="879443"/>
                    <a:pt x="2688479" y="1501977"/>
                    <a:pt x="1810819" y="1501977"/>
                  </a:cubicBezTo>
                  <a:lnTo>
                    <a:pt x="0" y="1501977"/>
                  </a:lnTo>
                  <a:close/>
                </a:path>
              </a:pathLst>
            </a:custGeom>
            <a:solidFill>
              <a:schemeClr val="accent1">
                <a:lumMod val="75000"/>
                <a:alpha val="65000"/>
              </a:schemeClr>
            </a:solidFill>
            <a:ln w="9331"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5172E9C8-35A3-478D-B6DC-7BD83B3128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88140" y="5358009"/>
              <a:ext cx="3597678" cy="1499991"/>
            </a:xfrm>
            <a:custGeom>
              <a:avLst/>
              <a:gdLst>
                <a:gd name="connsiteX0" fmla="*/ 1786859 w 3597678"/>
                <a:gd name="connsiteY0" fmla="*/ 0 h 1499991"/>
                <a:gd name="connsiteX1" fmla="*/ 3597678 w 3597678"/>
                <a:gd name="connsiteY1" fmla="*/ 0 h 1499991"/>
                <a:gd name="connsiteX2" fmla="*/ 3597678 w 3597678"/>
                <a:gd name="connsiteY2" fmla="*/ 1499991 h 1499991"/>
                <a:gd name="connsiteX3" fmla="*/ 0 w 3597678"/>
                <a:gd name="connsiteY3" fmla="*/ 1499991 h 1499991"/>
                <a:gd name="connsiteX4" fmla="*/ 7610 w 3597678"/>
                <a:gd name="connsiteY4" fmla="*/ 1450127 h 1499991"/>
                <a:gd name="connsiteX5" fmla="*/ 1786859 w 3597678"/>
                <a:gd name="connsiteY5" fmla="*/ 0 h 1499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7678" h="1499991">
                  <a:moveTo>
                    <a:pt x="1786859" y="0"/>
                  </a:moveTo>
                  <a:lnTo>
                    <a:pt x="3597678" y="0"/>
                  </a:lnTo>
                  <a:lnTo>
                    <a:pt x="3597678" y="1499991"/>
                  </a:lnTo>
                  <a:lnTo>
                    <a:pt x="0" y="1499991"/>
                  </a:lnTo>
                  <a:lnTo>
                    <a:pt x="7610" y="1450127"/>
                  </a:lnTo>
                  <a:cubicBezTo>
                    <a:pt x="176957" y="622534"/>
                    <a:pt x="909198" y="0"/>
                    <a:pt x="1786859" y="0"/>
                  </a:cubicBezTo>
                  <a:close/>
                </a:path>
              </a:pathLst>
            </a:custGeom>
            <a:solidFill>
              <a:schemeClr val="accent1">
                <a:lumMod val="60000"/>
                <a:lumOff val="40000"/>
                <a:alpha val="60000"/>
              </a:schemeClr>
            </a:solidFill>
            <a:ln w="9331" cap="flat">
              <a:noFill/>
              <a:prstDash val="solid"/>
              <a:miter/>
            </a:ln>
          </p:spPr>
          <p:txBody>
            <a:bodyPr rtlCol="0" anchor="ctr"/>
            <a:lstStyle/>
            <a:p>
              <a:endParaRPr lang="en-US" dirty="0"/>
            </a:p>
          </p:txBody>
        </p:sp>
      </p:grpSp>
      <p:sp>
        <p:nvSpPr>
          <p:cNvPr id="33"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re 1">
            <a:extLst>
              <a:ext uri="{FF2B5EF4-FFF2-40B4-BE49-F238E27FC236}">
                <a16:creationId xmlns:a16="http://schemas.microsoft.com/office/drawing/2014/main" id="{528E8AD0-DC1F-D1C7-5FCD-A896F4CD934F}"/>
              </a:ext>
            </a:extLst>
          </p:cNvPr>
          <p:cNvSpPr>
            <a:spLocks noGrp="1"/>
          </p:cNvSpPr>
          <p:nvPr>
            <p:ph type="title"/>
          </p:nvPr>
        </p:nvSpPr>
        <p:spPr>
          <a:xfrm>
            <a:off x="457200" y="668049"/>
            <a:ext cx="7685037" cy="1325563"/>
          </a:xfrm>
        </p:spPr>
        <p:txBody>
          <a:bodyPr>
            <a:normAutofit/>
          </a:bodyPr>
          <a:lstStyle/>
          <a:p>
            <a:r>
              <a:rPr lang="fr-FR" sz="3400" b="1" i="1">
                <a:effectLst/>
                <a:latin typeface="Poppins" panose="00000500000000000000" pitchFamily="2" charset="0"/>
              </a:rPr>
              <a:t>Mode 2 : les SI comme vecteur de la transformation technologique</a:t>
            </a:r>
            <a:endParaRPr lang="fr-FR" sz="3400"/>
          </a:p>
        </p:txBody>
      </p:sp>
      <p:sp>
        <p:nvSpPr>
          <p:cNvPr id="3" name="Espace réservé du contenu 2">
            <a:extLst>
              <a:ext uri="{FF2B5EF4-FFF2-40B4-BE49-F238E27FC236}">
                <a16:creationId xmlns:a16="http://schemas.microsoft.com/office/drawing/2014/main" id="{25A451DB-2F03-F833-14C0-CD95DC68EB25}"/>
              </a:ext>
            </a:extLst>
          </p:cNvPr>
          <p:cNvSpPr>
            <a:spLocks noGrp="1"/>
          </p:cNvSpPr>
          <p:nvPr>
            <p:ph idx="1"/>
          </p:nvPr>
        </p:nvSpPr>
        <p:spPr>
          <a:xfrm>
            <a:off x="457200" y="2096713"/>
            <a:ext cx="7685037" cy="4080250"/>
          </a:xfrm>
        </p:spPr>
        <p:txBody>
          <a:bodyPr>
            <a:normAutofit/>
          </a:bodyPr>
          <a:lstStyle/>
          <a:p>
            <a:r>
              <a:rPr lang="fr-FR" b="0" i="0">
                <a:effectLst/>
                <a:latin typeface="Poppins" panose="00000500000000000000" pitchFamily="2" charset="0"/>
              </a:rPr>
              <a:t>Dans ce mode, la direction générale définit une nouvelle stratégie qui va déclencher une redéfinition de la stratégie de la DSI. </a:t>
            </a:r>
          </a:p>
          <a:p>
            <a:r>
              <a:rPr lang="fr-FR" b="0" i="0">
                <a:effectLst/>
                <a:latin typeface="Poppins" panose="00000500000000000000" pitchFamily="2" charset="0"/>
              </a:rPr>
              <a:t>Autrement dit, la DSI est appelée à concrétiser une innovation exprimée par la direction générale. Une fois la stratégie de la DSI redéfinie, il faut penser aux infrastructures et aux processus technologiques nécessaires à sa mise en place. </a:t>
            </a:r>
          </a:p>
          <a:p>
            <a:r>
              <a:rPr lang="fr-FR" b="0" i="0">
                <a:effectLst/>
                <a:latin typeface="Poppins" panose="00000500000000000000" pitchFamily="2" charset="0"/>
              </a:rPr>
              <a:t>La DSI est évaluée dans ce cas par sa capacité de fournir une innovation technologique adaptée au besoin et  les délais de réalisation. Enfin, la DSI est un facteur primordial de différenciation dans ce genre de stratégies.</a:t>
            </a:r>
            <a:endParaRPr lang="fr-FR"/>
          </a:p>
        </p:txBody>
      </p:sp>
      <p:pic>
        <p:nvPicPr>
          <p:cNvPr id="5" name="Picture 4" descr="Ampoule sur arrière-plan jaune avec faisceaux de lumière et câble">
            <a:extLst>
              <a:ext uri="{FF2B5EF4-FFF2-40B4-BE49-F238E27FC236}">
                <a16:creationId xmlns:a16="http://schemas.microsoft.com/office/drawing/2014/main" id="{10459765-F651-5643-F1B3-092993AB6CA0}"/>
              </a:ext>
            </a:extLst>
          </p:cNvPr>
          <p:cNvPicPr>
            <a:picLocks noChangeAspect="1"/>
          </p:cNvPicPr>
          <p:nvPr/>
        </p:nvPicPr>
        <p:blipFill rotWithShape="1">
          <a:blip r:embed="rId3"/>
          <a:srcRect l="38499" r="2" b="2"/>
          <a:stretch/>
        </p:blipFill>
        <p:spPr>
          <a:xfrm>
            <a:off x="8313705" y="1605900"/>
            <a:ext cx="3572113" cy="3572112"/>
          </a:xfrm>
          <a:custGeom>
            <a:avLst/>
            <a:gdLst/>
            <a:ahLst/>
            <a:cxnLst/>
            <a:rect l="l" t="t" r="r" b="b"/>
            <a:pathLst>
              <a:path w="3646992" h="3646991">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p:spPr>
      </p:pic>
    </p:spTree>
    <p:extLst>
      <p:ext uri="{BB962C8B-B14F-4D97-AF65-F5344CB8AC3E}">
        <p14:creationId xmlns:p14="http://schemas.microsoft.com/office/powerpoint/2010/main" val="2599580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471A3572-4543-4883-A749-0458CD870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036AB30-180B-4ED5-A38B-175705419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C7DC96D6-0134-4EA3-8B0A-6A255D6BDE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78029" y="199915"/>
            <a:ext cx="2948860" cy="6658085"/>
            <a:chOff x="9078029" y="199915"/>
            <a:chExt cx="2948860" cy="6658085"/>
          </a:xfrm>
        </p:grpSpPr>
        <p:sp>
          <p:nvSpPr>
            <p:cNvPr id="13" name="Oval 12">
              <a:extLst>
                <a:ext uri="{FF2B5EF4-FFF2-40B4-BE49-F238E27FC236}">
                  <a16:creationId xmlns:a16="http://schemas.microsoft.com/office/drawing/2014/main" id="{FA484B57-E0AB-40D7-94A9-A329991EB2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96665" y="199915"/>
              <a:ext cx="491650" cy="4916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raphic 9">
              <a:extLst>
                <a:ext uri="{FF2B5EF4-FFF2-40B4-BE49-F238E27FC236}">
                  <a16:creationId xmlns:a16="http://schemas.microsoft.com/office/drawing/2014/main" id="{3E75AC37-AB18-487B-8182-38DE4F4C9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086126" y="3917237"/>
              <a:ext cx="2932666" cy="294885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60000"/>
                <a:lumOff val="40000"/>
                <a:alpha val="60000"/>
              </a:schemeClr>
            </a:solidFill>
            <a:ln w="9331" cap="flat">
              <a:noFill/>
              <a:prstDash val="solid"/>
              <a:miter/>
            </a:ln>
          </p:spPr>
          <p:txBody>
            <a:bodyPr rtlCol="0" anchor="ctr"/>
            <a:lstStyle/>
            <a:p>
              <a:endParaRPr lang="en-US"/>
            </a:p>
          </p:txBody>
        </p:sp>
        <p:sp>
          <p:nvSpPr>
            <p:cNvPr id="15" name="Graphic 9">
              <a:extLst>
                <a:ext uri="{FF2B5EF4-FFF2-40B4-BE49-F238E27FC236}">
                  <a16:creationId xmlns:a16="http://schemas.microsoft.com/office/drawing/2014/main" id="{3D5AE2D9-14F3-4498-A3C2-0E52442778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78030" y="891480"/>
              <a:ext cx="2948859" cy="2948858"/>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75000"/>
                </a:schemeClr>
              </a:fgClr>
              <a:bgClr>
                <a:schemeClr val="accent4">
                  <a:lumMod val="60000"/>
                  <a:lumOff val="40000"/>
                </a:schemeClr>
              </a:bgClr>
            </a:pattFill>
            <a:ln w="9525" cap="flat">
              <a:noFill/>
              <a:prstDash val="solid"/>
              <a:miter/>
            </a:ln>
          </p:spPr>
          <p:txBody>
            <a:bodyPr rtlCol="0" anchor="ctr"/>
            <a:lstStyle/>
            <a:p>
              <a:endParaRPr lang="en-US" dirty="0"/>
            </a:p>
          </p:txBody>
        </p:sp>
        <p:sp>
          <p:nvSpPr>
            <p:cNvPr id="16" name="Oval 15">
              <a:extLst>
                <a:ext uri="{FF2B5EF4-FFF2-40B4-BE49-F238E27FC236}">
                  <a16:creationId xmlns:a16="http://schemas.microsoft.com/office/drawing/2014/main" id="{DC281A9A-F165-4FAE-B7EE-3DCDA7D623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63633" y="3793556"/>
              <a:ext cx="355343" cy="355343"/>
            </a:xfrm>
            <a:prstGeom prst="ellipse">
              <a:avLst/>
            </a:prstGeom>
            <a:solidFill>
              <a:schemeClr val="accent1">
                <a:lumMod val="60000"/>
                <a:lumOff val="40000"/>
              </a:schemeClr>
            </a:solidFill>
            <a:ln w="9331" cap="flat">
              <a:noFill/>
              <a:prstDash val="solid"/>
              <a:miter/>
            </a:ln>
          </p:spPr>
          <p:txBody>
            <a:bodyPr rtlCol="0" anchor="ctr"/>
            <a:lstStyle/>
            <a:p>
              <a:endParaRPr lang="en-US">
                <a:solidFill>
                  <a:schemeClr val="tx1"/>
                </a:solidFill>
              </a:endParaRPr>
            </a:p>
          </p:txBody>
        </p:sp>
      </p:grpSp>
      <p:sp>
        <p:nvSpPr>
          <p:cNvPr id="18" name="Texture">
            <a:extLst>
              <a:ext uri="{FF2B5EF4-FFF2-40B4-BE49-F238E27FC236}">
                <a16:creationId xmlns:a16="http://schemas.microsoft.com/office/drawing/2014/main" id="{DC83D935-436B-4F4D-A47B-4FD95E2C1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lIns="0" rIns="0" rtlCol="0" anchor="ctr"/>
          <a:lstStyle/>
          <a:p>
            <a:endParaRPr lang="en-US" dirty="0"/>
          </a:p>
        </p:txBody>
      </p:sp>
      <p:sp>
        <p:nvSpPr>
          <p:cNvPr id="2" name="Titre 1">
            <a:extLst>
              <a:ext uri="{FF2B5EF4-FFF2-40B4-BE49-F238E27FC236}">
                <a16:creationId xmlns:a16="http://schemas.microsoft.com/office/drawing/2014/main" id="{F6151A3E-3A6D-33C5-D86D-317A93B9CF0B}"/>
              </a:ext>
            </a:extLst>
          </p:cNvPr>
          <p:cNvSpPr>
            <a:spLocks noGrp="1"/>
          </p:cNvSpPr>
          <p:nvPr>
            <p:ph type="title"/>
          </p:nvPr>
        </p:nvSpPr>
        <p:spPr>
          <a:xfrm>
            <a:off x="457200" y="668049"/>
            <a:ext cx="7685037" cy="1325563"/>
          </a:xfrm>
        </p:spPr>
        <p:txBody>
          <a:bodyPr>
            <a:normAutofit/>
          </a:bodyPr>
          <a:lstStyle/>
          <a:p>
            <a:r>
              <a:rPr lang="fr-FR" sz="2800" b="1" i="1">
                <a:effectLst/>
                <a:latin typeface="Poppins" panose="00000500000000000000" pitchFamily="2" charset="0"/>
              </a:rPr>
              <a:t>Mode 3 : les SI à l’origine de la stratégie et source d’avantage concurrentiel</a:t>
            </a:r>
            <a:endParaRPr lang="fr-FR" sz="2800"/>
          </a:p>
        </p:txBody>
      </p:sp>
      <p:sp>
        <p:nvSpPr>
          <p:cNvPr id="3" name="Espace réservé du contenu 2">
            <a:extLst>
              <a:ext uri="{FF2B5EF4-FFF2-40B4-BE49-F238E27FC236}">
                <a16:creationId xmlns:a16="http://schemas.microsoft.com/office/drawing/2014/main" id="{1459C72C-3F08-DA47-A574-844B62F512EC}"/>
              </a:ext>
            </a:extLst>
          </p:cNvPr>
          <p:cNvSpPr>
            <a:spLocks noGrp="1"/>
          </p:cNvSpPr>
          <p:nvPr>
            <p:ph idx="1"/>
          </p:nvPr>
        </p:nvSpPr>
        <p:spPr>
          <a:xfrm>
            <a:off x="457200" y="2096713"/>
            <a:ext cx="7685037" cy="4080250"/>
          </a:xfrm>
        </p:spPr>
        <p:txBody>
          <a:bodyPr>
            <a:normAutofit/>
          </a:bodyPr>
          <a:lstStyle/>
          <a:p>
            <a:r>
              <a:rPr lang="fr-FR" b="0" i="0">
                <a:effectLst/>
                <a:latin typeface="Poppins" panose="00000500000000000000" pitchFamily="2" charset="0"/>
              </a:rPr>
              <a:t>Ce mode d’alignement est un mode qui règne dans des secteurs dominés par la technologie comme le secteur des télécommunications, l’industrie automobile, etc… . En effet, la stratégie de la DSI est dans ce cas le fait initiateur de la stratégie globale de l’entreprise. </a:t>
            </a:r>
          </a:p>
          <a:p>
            <a:r>
              <a:rPr lang="fr-FR" b="0" i="0">
                <a:effectLst/>
                <a:latin typeface="Poppins" panose="00000500000000000000" pitchFamily="2" charset="0"/>
              </a:rPr>
              <a:t>La DSI adopte des innovations technologiques majeures  en vue d’offrir à l’entreprise un avantage concurrentiel. La stratégie d’entreprise et les processus métiers n’existent pas à priori mais découlent des opportunités technologiques. </a:t>
            </a:r>
          </a:p>
          <a:p>
            <a:r>
              <a:rPr lang="fr-FR" b="0" i="0">
                <a:effectLst/>
                <a:latin typeface="Poppins" panose="00000500000000000000" pitchFamily="2" charset="0"/>
              </a:rPr>
              <a:t>La DSI est alors tenue de traduire les nouvelles tendances technologiques en stratégie d’offres de produits et service.</a:t>
            </a:r>
            <a:endParaRPr lang="fr-FR"/>
          </a:p>
        </p:txBody>
      </p:sp>
    </p:spTree>
    <p:extLst>
      <p:ext uri="{BB962C8B-B14F-4D97-AF65-F5344CB8AC3E}">
        <p14:creationId xmlns:p14="http://schemas.microsoft.com/office/powerpoint/2010/main" val="1339714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471A3572-4543-4883-A749-0458CD870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036AB30-180B-4ED5-A38B-175705419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C7DC96D6-0134-4EA3-8B0A-6A255D6BDE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78029" y="199915"/>
            <a:ext cx="2948860" cy="6658085"/>
            <a:chOff x="9078029" y="199915"/>
            <a:chExt cx="2948860" cy="6658085"/>
          </a:xfrm>
        </p:grpSpPr>
        <p:sp>
          <p:nvSpPr>
            <p:cNvPr id="13" name="Oval 12">
              <a:extLst>
                <a:ext uri="{FF2B5EF4-FFF2-40B4-BE49-F238E27FC236}">
                  <a16:creationId xmlns:a16="http://schemas.microsoft.com/office/drawing/2014/main" id="{FA484B57-E0AB-40D7-94A9-A329991EB2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96665" y="199915"/>
              <a:ext cx="491650" cy="4916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raphic 9">
              <a:extLst>
                <a:ext uri="{FF2B5EF4-FFF2-40B4-BE49-F238E27FC236}">
                  <a16:creationId xmlns:a16="http://schemas.microsoft.com/office/drawing/2014/main" id="{3E75AC37-AB18-487B-8182-38DE4F4C9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086126" y="3917237"/>
              <a:ext cx="2932666" cy="294885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60000"/>
                <a:lumOff val="40000"/>
                <a:alpha val="60000"/>
              </a:schemeClr>
            </a:solidFill>
            <a:ln w="9331" cap="flat">
              <a:noFill/>
              <a:prstDash val="solid"/>
              <a:miter/>
            </a:ln>
          </p:spPr>
          <p:txBody>
            <a:bodyPr rtlCol="0" anchor="ctr"/>
            <a:lstStyle/>
            <a:p>
              <a:endParaRPr lang="en-US"/>
            </a:p>
          </p:txBody>
        </p:sp>
        <p:sp>
          <p:nvSpPr>
            <p:cNvPr id="15" name="Graphic 9">
              <a:extLst>
                <a:ext uri="{FF2B5EF4-FFF2-40B4-BE49-F238E27FC236}">
                  <a16:creationId xmlns:a16="http://schemas.microsoft.com/office/drawing/2014/main" id="{3D5AE2D9-14F3-4498-A3C2-0E52442778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78030" y="891480"/>
              <a:ext cx="2948859" cy="2948858"/>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75000"/>
                </a:schemeClr>
              </a:fgClr>
              <a:bgClr>
                <a:schemeClr val="accent4">
                  <a:lumMod val="60000"/>
                  <a:lumOff val="40000"/>
                </a:schemeClr>
              </a:bgClr>
            </a:pattFill>
            <a:ln w="9525" cap="flat">
              <a:noFill/>
              <a:prstDash val="solid"/>
              <a:miter/>
            </a:ln>
          </p:spPr>
          <p:txBody>
            <a:bodyPr rtlCol="0" anchor="ctr"/>
            <a:lstStyle/>
            <a:p>
              <a:endParaRPr lang="en-US" dirty="0"/>
            </a:p>
          </p:txBody>
        </p:sp>
        <p:sp>
          <p:nvSpPr>
            <p:cNvPr id="16" name="Oval 15">
              <a:extLst>
                <a:ext uri="{FF2B5EF4-FFF2-40B4-BE49-F238E27FC236}">
                  <a16:creationId xmlns:a16="http://schemas.microsoft.com/office/drawing/2014/main" id="{DC281A9A-F165-4FAE-B7EE-3DCDA7D623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63633" y="3793556"/>
              <a:ext cx="355343" cy="355343"/>
            </a:xfrm>
            <a:prstGeom prst="ellipse">
              <a:avLst/>
            </a:prstGeom>
            <a:solidFill>
              <a:schemeClr val="accent1">
                <a:lumMod val="60000"/>
                <a:lumOff val="40000"/>
              </a:schemeClr>
            </a:solidFill>
            <a:ln w="9331" cap="flat">
              <a:noFill/>
              <a:prstDash val="solid"/>
              <a:miter/>
            </a:ln>
          </p:spPr>
          <p:txBody>
            <a:bodyPr rtlCol="0" anchor="ctr"/>
            <a:lstStyle/>
            <a:p>
              <a:endParaRPr lang="en-US">
                <a:solidFill>
                  <a:schemeClr val="tx1"/>
                </a:solidFill>
              </a:endParaRPr>
            </a:p>
          </p:txBody>
        </p:sp>
      </p:grpSp>
      <p:sp>
        <p:nvSpPr>
          <p:cNvPr id="18" name="Texture">
            <a:extLst>
              <a:ext uri="{FF2B5EF4-FFF2-40B4-BE49-F238E27FC236}">
                <a16:creationId xmlns:a16="http://schemas.microsoft.com/office/drawing/2014/main" id="{DC83D935-436B-4F4D-A47B-4FD95E2C1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lIns="0" rIns="0" rtlCol="0" anchor="ctr"/>
          <a:lstStyle/>
          <a:p>
            <a:endParaRPr lang="en-US" dirty="0"/>
          </a:p>
        </p:txBody>
      </p:sp>
      <p:sp>
        <p:nvSpPr>
          <p:cNvPr id="2" name="Titre 1">
            <a:extLst>
              <a:ext uri="{FF2B5EF4-FFF2-40B4-BE49-F238E27FC236}">
                <a16:creationId xmlns:a16="http://schemas.microsoft.com/office/drawing/2014/main" id="{4CDE2C03-F6E5-BC5D-1644-18BE274706DC}"/>
              </a:ext>
            </a:extLst>
          </p:cNvPr>
          <p:cNvSpPr>
            <a:spLocks noGrp="1"/>
          </p:cNvSpPr>
          <p:nvPr>
            <p:ph type="title"/>
          </p:nvPr>
        </p:nvSpPr>
        <p:spPr>
          <a:xfrm>
            <a:off x="457200" y="668049"/>
            <a:ext cx="7685037" cy="1325563"/>
          </a:xfrm>
        </p:spPr>
        <p:txBody>
          <a:bodyPr>
            <a:normAutofit/>
          </a:bodyPr>
          <a:lstStyle/>
          <a:p>
            <a:r>
              <a:rPr lang="fr-FR" sz="3400" b="1" i="1">
                <a:effectLst/>
                <a:latin typeface="Poppins" panose="00000500000000000000" pitchFamily="2" charset="0"/>
              </a:rPr>
              <a:t>Mode 4 : les SI comme prestataire de services opérationnels</a:t>
            </a:r>
            <a:endParaRPr lang="fr-FR" sz="3400"/>
          </a:p>
        </p:txBody>
      </p:sp>
      <p:sp>
        <p:nvSpPr>
          <p:cNvPr id="3" name="Espace réservé du contenu 2">
            <a:extLst>
              <a:ext uri="{FF2B5EF4-FFF2-40B4-BE49-F238E27FC236}">
                <a16:creationId xmlns:a16="http://schemas.microsoft.com/office/drawing/2014/main" id="{FDAFFFEE-656F-D870-8911-790CA4D32336}"/>
              </a:ext>
            </a:extLst>
          </p:cNvPr>
          <p:cNvSpPr>
            <a:spLocks noGrp="1"/>
          </p:cNvSpPr>
          <p:nvPr>
            <p:ph idx="1"/>
          </p:nvPr>
        </p:nvSpPr>
        <p:spPr>
          <a:xfrm>
            <a:off x="457200" y="2096713"/>
            <a:ext cx="7685037" cy="4080250"/>
          </a:xfrm>
        </p:spPr>
        <p:txBody>
          <a:bodyPr>
            <a:normAutofit/>
          </a:bodyPr>
          <a:lstStyle/>
          <a:p>
            <a:r>
              <a:rPr lang="fr-FR" b="0" i="0">
                <a:effectLst/>
                <a:latin typeface="Poppins" panose="00000500000000000000" pitchFamily="2" charset="0"/>
              </a:rPr>
              <a:t>Dans ce mode, l’accent est mis sur la relation de la DSI vis-à-vis des directions métiers. La DSI élabore une stratégie d’organisation des infrastructures et processus dans le but de fournir un excellent niveau de service. </a:t>
            </a:r>
          </a:p>
          <a:p>
            <a:r>
              <a:rPr lang="fr-FR" b="0" i="0">
                <a:effectLst/>
                <a:latin typeface="Poppins" panose="00000500000000000000" pitchFamily="2" charset="0"/>
              </a:rPr>
              <a:t>Les processus de l’entreprise sont alors remis en question pour optimiser les performances (qualité de service, satisfaction des utilisateurs, etc…). On rencontre ce mode souvent dans les entreprises qui voient leur rythme d’évolution des activités s’élever.</a:t>
            </a:r>
          </a:p>
          <a:p>
            <a:r>
              <a:rPr lang="fr-FR" b="0" i="0">
                <a:effectLst/>
                <a:latin typeface="Poppins" panose="00000500000000000000" pitchFamily="2" charset="0"/>
              </a:rPr>
              <a:t>Enfin, il est à noter qu’une même entreprise peut être amenée à suivre différents modes d’alignement en fonction de l’activité et du positionnement souhaité.</a:t>
            </a:r>
          </a:p>
          <a:p>
            <a:endParaRPr lang="fr-FR"/>
          </a:p>
        </p:txBody>
      </p:sp>
    </p:spTree>
    <p:extLst>
      <p:ext uri="{BB962C8B-B14F-4D97-AF65-F5344CB8AC3E}">
        <p14:creationId xmlns:p14="http://schemas.microsoft.com/office/powerpoint/2010/main" val="2178978144"/>
      </p:ext>
    </p:extLst>
  </p:cSld>
  <p:clrMapOvr>
    <a:masterClrMapping/>
  </p:clrMapOvr>
</p:sld>
</file>

<file path=ppt/theme/theme1.xml><?xml version="1.0" encoding="utf-8"?>
<a:theme xmlns:a="http://schemas.openxmlformats.org/drawingml/2006/main" name="TropicVTI">
  <a:themeElements>
    <a:clrScheme name="AnalogousFromRegularSeedLeftStep">
      <a:dk1>
        <a:srgbClr val="000000"/>
      </a:dk1>
      <a:lt1>
        <a:srgbClr val="FFFFFF"/>
      </a:lt1>
      <a:dk2>
        <a:srgbClr val="1D3326"/>
      </a:dk2>
      <a:lt2>
        <a:srgbClr val="E8E3E2"/>
      </a:lt2>
      <a:accent1>
        <a:srgbClr val="42AFCE"/>
      </a:accent1>
      <a:accent2>
        <a:srgbClr val="2EB49B"/>
      </a:accent2>
      <a:accent3>
        <a:srgbClr val="3AB66A"/>
      </a:accent3>
      <a:accent4>
        <a:srgbClr val="33BA2F"/>
      </a:accent4>
      <a:accent5>
        <a:srgbClr val="6EB239"/>
      </a:accent5>
      <a:accent6>
        <a:srgbClr val="99AB2B"/>
      </a:accent6>
      <a:hlink>
        <a:srgbClr val="BF5C3F"/>
      </a:hlink>
      <a:folHlink>
        <a:srgbClr val="7F7F7F"/>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otalTime>71</TotalTime>
  <Words>1291</Words>
  <Application>Microsoft Office PowerPoint</Application>
  <PresentationFormat>Grand écran</PresentationFormat>
  <Paragraphs>56</Paragraphs>
  <Slides>16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16</vt:i4>
      </vt:variant>
    </vt:vector>
  </HeadingPairs>
  <TitlesOfParts>
    <vt:vector size="22" baseType="lpstr">
      <vt:lpstr>Arial</vt:lpstr>
      <vt:lpstr>Gill Sans Nova</vt:lpstr>
      <vt:lpstr>Open Sans</vt:lpstr>
      <vt:lpstr>Poppins</vt:lpstr>
      <vt:lpstr>Source Sans Pro</vt:lpstr>
      <vt:lpstr>TropicVTI</vt:lpstr>
      <vt:lpstr>Gouvernance et performance des SI</vt:lpstr>
      <vt:lpstr>Sommaire</vt:lpstr>
      <vt:lpstr>Présentation PowerPoint</vt:lpstr>
      <vt:lpstr>Présentation PowerPoint</vt:lpstr>
      <vt:lpstr>Comment aligner son SI?</vt:lpstr>
      <vt:lpstr>MODE 1 : Exécution opérationnelle de la stratégie</vt:lpstr>
      <vt:lpstr>Mode 2 : les SI comme vecteur de la transformation technologique</vt:lpstr>
      <vt:lpstr>Mode 3 : les SI à l’origine de la stratégie et source d’avantage concurrentiel</vt:lpstr>
      <vt:lpstr>Mode 4 : les SI comme prestataire de services opérationnels</vt:lpstr>
      <vt:lpstr>Diagramme d’ishikawa</vt:lpstr>
      <vt:lpstr>Présentation PowerPoint</vt:lpstr>
      <vt:lpstr>Pourquoi utiliser ce diagramme?</vt:lpstr>
      <vt:lpstr>Pourquoi ce diagramme?</vt:lpstr>
      <vt:lpstr>Comment faire un diagramme?</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Gouvernance et performance des SI</dc:title>
  <dc:creator>samuel desseaux</dc:creator>
  <cp:lastModifiedBy>samuel desseaux</cp:lastModifiedBy>
  <cp:revision>5</cp:revision>
  <dcterms:created xsi:type="dcterms:W3CDTF">2023-12-10T17:29:31Z</dcterms:created>
  <dcterms:modified xsi:type="dcterms:W3CDTF">2023-12-10T18:40:35Z</dcterms:modified>
</cp:coreProperties>
</file>