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0" r:id="rId6"/>
    <p:sldId id="271" r:id="rId7"/>
    <p:sldId id="259" r:id="rId8"/>
    <p:sldId id="261" r:id="rId9"/>
    <p:sldId id="272" r:id="rId10"/>
    <p:sldId id="262" r:id="rId11"/>
    <p:sldId id="273" r:id="rId12"/>
    <p:sldId id="264" r:id="rId13"/>
    <p:sldId id="274" r:id="rId14"/>
    <p:sldId id="265" r:id="rId15"/>
    <p:sldId id="275" r:id="rId16"/>
    <p:sldId id="276" r:id="rId17"/>
    <p:sldId id="277" r:id="rId18"/>
    <p:sldId id="266" r:id="rId19"/>
    <p:sldId id="278" r:id="rId20"/>
    <p:sldId id="279" r:id="rId21"/>
    <p:sldId id="267" r:id="rId22"/>
    <p:sldId id="280" r:id="rId23"/>
    <p:sldId id="281" r:id="rId24"/>
    <p:sldId id="282" r:id="rId25"/>
    <p:sldId id="283" r:id="rId26"/>
    <p:sldId id="284" r:id="rId27"/>
    <p:sldId id="268" r:id="rId28"/>
    <p:sldId id="285" r:id="rId29"/>
    <p:sldId id="269"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058579-D6FE-4D33-9DD3-48FBE37D44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BA4BE2-02B0-47AA-9AC3-AEFF121C324E}">
      <dgm:prSet/>
      <dgm:spPr/>
      <dgm:t>
        <a:bodyPr/>
        <a:lstStyle/>
        <a:p>
          <a:r>
            <a:rPr lang="fr-FR"/>
            <a:t>Faire évoluer et anticiper dans le domaine des S.I. pour faire en sorte que l'entreprise reste compétitive </a:t>
          </a:r>
          <a:endParaRPr lang="en-US"/>
        </a:p>
      </dgm:t>
    </dgm:pt>
    <dgm:pt modelId="{5DC72FCF-DB30-431D-ACF0-6B4E41C4030B}" type="parTrans" cxnId="{44CA7AE3-4A2A-4AC5-B073-749B67AE9E6A}">
      <dgm:prSet/>
      <dgm:spPr/>
      <dgm:t>
        <a:bodyPr/>
        <a:lstStyle/>
        <a:p>
          <a:endParaRPr lang="en-US"/>
        </a:p>
      </dgm:t>
    </dgm:pt>
    <dgm:pt modelId="{FDB85DCD-F938-4551-AC12-7F899FC5D11F}" type="sibTrans" cxnId="{44CA7AE3-4A2A-4AC5-B073-749B67AE9E6A}">
      <dgm:prSet/>
      <dgm:spPr/>
      <dgm:t>
        <a:bodyPr/>
        <a:lstStyle/>
        <a:p>
          <a:endParaRPr lang="en-US"/>
        </a:p>
      </dgm:t>
    </dgm:pt>
    <dgm:pt modelId="{50CF3442-CB47-45C0-B7C5-1BDD056B33BF}">
      <dgm:prSet/>
      <dgm:spPr/>
      <dgm:t>
        <a:bodyPr/>
        <a:lstStyle/>
        <a:p>
          <a:r>
            <a:rPr lang="fr-FR"/>
            <a:t>Optimiser le Système d'Information </a:t>
          </a:r>
          <a:endParaRPr lang="en-US"/>
        </a:p>
      </dgm:t>
    </dgm:pt>
    <dgm:pt modelId="{EA0AE65B-5538-4529-B687-2C2925E739DD}" type="parTrans" cxnId="{7AB35434-C356-4EC4-9427-A99A1F979ACC}">
      <dgm:prSet/>
      <dgm:spPr/>
      <dgm:t>
        <a:bodyPr/>
        <a:lstStyle/>
        <a:p>
          <a:endParaRPr lang="en-US"/>
        </a:p>
      </dgm:t>
    </dgm:pt>
    <dgm:pt modelId="{BF61521F-D492-4C11-85C2-3DBD16F9D69C}" type="sibTrans" cxnId="{7AB35434-C356-4EC4-9427-A99A1F979ACC}">
      <dgm:prSet/>
      <dgm:spPr/>
      <dgm:t>
        <a:bodyPr/>
        <a:lstStyle/>
        <a:p>
          <a:endParaRPr lang="en-US"/>
        </a:p>
      </dgm:t>
    </dgm:pt>
    <dgm:pt modelId="{0305C12D-B5AC-4351-BB17-034E49D8B1A4}">
      <dgm:prSet/>
      <dgm:spPr/>
      <dgm:t>
        <a:bodyPr/>
        <a:lstStyle/>
        <a:p>
          <a:r>
            <a:rPr lang="fr-FR"/>
            <a:t>Calculer et suivre le ROI dans un projet de nouveau S.I. ou d'Intégration de nouvelles briques informatiques au sein d'un système d'information </a:t>
          </a:r>
          <a:endParaRPr lang="en-US"/>
        </a:p>
      </dgm:t>
    </dgm:pt>
    <dgm:pt modelId="{3A507B7B-5737-40E4-BF14-98CAB4349BA4}" type="parTrans" cxnId="{A8C7FA04-B50A-4869-A640-7E16065F7D01}">
      <dgm:prSet/>
      <dgm:spPr/>
      <dgm:t>
        <a:bodyPr/>
        <a:lstStyle/>
        <a:p>
          <a:endParaRPr lang="en-US"/>
        </a:p>
      </dgm:t>
    </dgm:pt>
    <dgm:pt modelId="{F5CF6020-6491-4F2E-A4F8-492B8E16C049}" type="sibTrans" cxnId="{A8C7FA04-B50A-4869-A640-7E16065F7D01}">
      <dgm:prSet/>
      <dgm:spPr/>
      <dgm:t>
        <a:bodyPr/>
        <a:lstStyle/>
        <a:p>
          <a:endParaRPr lang="en-US"/>
        </a:p>
      </dgm:t>
    </dgm:pt>
    <dgm:pt modelId="{4BD27397-7B6D-46BE-897B-B07805997950}">
      <dgm:prSet/>
      <dgm:spPr/>
      <dgm:t>
        <a:bodyPr/>
        <a:lstStyle/>
        <a:p>
          <a:r>
            <a:rPr lang="fr-FR"/>
            <a:t>Gérer les risques liés au S.I</a:t>
          </a:r>
          <a:endParaRPr lang="en-US"/>
        </a:p>
      </dgm:t>
    </dgm:pt>
    <dgm:pt modelId="{BC10C4E8-BEDB-4815-A253-792B4D8EDBF9}" type="parTrans" cxnId="{D96787DC-134B-47C1-B3DF-27C187380DB2}">
      <dgm:prSet/>
      <dgm:spPr/>
      <dgm:t>
        <a:bodyPr/>
        <a:lstStyle/>
        <a:p>
          <a:endParaRPr lang="en-US"/>
        </a:p>
      </dgm:t>
    </dgm:pt>
    <dgm:pt modelId="{FF1D131A-1AC2-4679-A64B-D5C6C498D6BB}" type="sibTrans" cxnId="{D96787DC-134B-47C1-B3DF-27C187380DB2}">
      <dgm:prSet/>
      <dgm:spPr/>
      <dgm:t>
        <a:bodyPr/>
        <a:lstStyle/>
        <a:p>
          <a:endParaRPr lang="en-US"/>
        </a:p>
      </dgm:t>
    </dgm:pt>
    <dgm:pt modelId="{63ABBBBE-A7F3-49CB-84BD-050177B61B88}" type="pres">
      <dgm:prSet presAssocID="{3B058579-D6FE-4D33-9DD3-48FBE37D4446}" presName="linear" presStyleCnt="0">
        <dgm:presLayoutVars>
          <dgm:animLvl val="lvl"/>
          <dgm:resizeHandles val="exact"/>
        </dgm:presLayoutVars>
      </dgm:prSet>
      <dgm:spPr/>
    </dgm:pt>
    <dgm:pt modelId="{2E62D06E-9A8F-4EC5-8A64-04E015282BD7}" type="pres">
      <dgm:prSet presAssocID="{E1BA4BE2-02B0-47AA-9AC3-AEFF121C324E}" presName="parentText" presStyleLbl="node1" presStyleIdx="0" presStyleCnt="4">
        <dgm:presLayoutVars>
          <dgm:chMax val="0"/>
          <dgm:bulletEnabled val="1"/>
        </dgm:presLayoutVars>
      </dgm:prSet>
      <dgm:spPr/>
    </dgm:pt>
    <dgm:pt modelId="{846701FE-4E16-40F5-BB60-BBFB8D99ABC1}" type="pres">
      <dgm:prSet presAssocID="{FDB85DCD-F938-4551-AC12-7F899FC5D11F}" presName="spacer" presStyleCnt="0"/>
      <dgm:spPr/>
    </dgm:pt>
    <dgm:pt modelId="{44F2D597-3662-4D1E-9535-0F81D31711F2}" type="pres">
      <dgm:prSet presAssocID="{50CF3442-CB47-45C0-B7C5-1BDD056B33BF}" presName="parentText" presStyleLbl="node1" presStyleIdx="1" presStyleCnt="4">
        <dgm:presLayoutVars>
          <dgm:chMax val="0"/>
          <dgm:bulletEnabled val="1"/>
        </dgm:presLayoutVars>
      </dgm:prSet>
      <dgm:spPr/>
    </dgm:pt>
    <dgm:pt modelId="{3E3A00FA-FBD7-476B-88BE-D414C46E8E8E}" type="pres">
      <dgm:prSet presAssocID="{BF61521F-D492-4C11-85C2-3DBD16F9D69C}" presName="spacer" presStyleCnt="0"/>
      <dgm:spPr/>
    </dgm:pt>
    <dgm:pt modelId="{FAF07C27-1C4B-4953-8A51-5A3E10CB0A23}" type="pres">
      <dgm:prSet presAssocID="{0305C12D-B5AC-4351-BB17-034E49D8B1A4}" presName="parentText" presStyleLbl="node1" presStyleIdx="2" presStyleCnt="4">
        <dgm:presLayoutVars>
          <dgm:chMax val="0"/>
          <dgm:bulletEnabled val="1"/>
        </dgm:presLayoutVars>
      </dgm:prSet>
      <dgm:spPr/>
    </dgm:pt>
    <dgm:pt modelId="{48100480-75D4-42F4-811C-11CCAC83A2C0}" type="pres">
      <dgm:prSet presAssocID="{F5CF6020-6491-4F2E-A4F8-492B8E16C049}" presName="spacer" presStyleCnt="0"/>
      <dgm:spPr/>
    </dgm:pt>
    <dgm:pt modelId="{3F81BCC2-6623-45C5-9F01-31CC197E8DD0}" type="pres">
      <dgm:prSet presAssocID="{4BD27397-7B6D-46BE-897B-B07805997950}" presName="parentText" presStyleLbl="node1" presStyleIdx="3" presStyleCnt="4">
        <dgm:presLayoutVars>
          <dgm:chMax val="0"/>
          <dgm:bulletEnabled val="1"/>
        </dgm:presLayoutVars>
      </dgm:prSet>
      <dgm:spPr/>
    </dgm:pt>
  </dgm:ptLst>
  <dgm:cxnLst>
    <dgm:cxn modelId="{10CC8602-16DE-4D9D-81A9-01D0A716384E}" type="presOf" srcId="{0305C12D-B5AC-4351-BB17-034E49D8B1A4}" destId="{FAF07C27-1C4B-4953-8A51-5A3E10CB0A23}" srcOrd="0" destOrd="0" presId="urn:microsoft.com/office/officeart/2005/8/layout/vList2"/>
    <dgm:cxn modelId="{A8C7FA04-B50A-4869-A640-7E16065F7D01}" srcId="{3B058579-D6FE-4D33-9DD3-48FBE37D4446}" destId="{0305C12D-B5AC-4351-BB17-034E49D8B1A4}" srcOrd="2" destOrd="0" parTransId="{3A507B7B-5737-40E4-BF14-98CAB4349BA4}" sibTransId="{F5CF6020-6491-4F2E-A4F8-492B8E16C049}"/>
    <dgm:cxn modelId="{7AB35434-C356-4EC4-9427-A99A1F979ACC}" srcId="{3B058579-D6FE-4D33-9DD3-48FBE37D4446}" destId="{50CF3442-CB47-45C0-B7C5-1BDD056B33BF}" srcOrd="1" destOrd="0" parTransId="{EA0AE65B-5538-4529-B687-2C2925E739DD}" sibTransId="{BF61521F-D492-4C11-85C2-3DBD16F9D69C}"/>
    <dgm:cxn modelId="{EA10BD5B-41A3-49CC-81CA-D8A6A1624D47}" type="presOf" srcId="{E1BA4BE2-02B0-47AA-9AC3-AEFF121C324E}" destId="{2E62D06E-9A8F-4EC5-8A64-04E015282BD7}" srcOrd="0" destOrd="0" presId="urn:microsoft.com/office/officeart/2005/8/layout/vList2"/>
    <dgm:cxn modelId="{6A790F9B-C90F-4BFC-BEDF-8FB7918BD018}" type="presOf" srcId="{4BD27397-7B6D-46BE-897B-B07805997950}" destId="{3F81BCC2-6623-45C5-9F01-31CC197E8DD0}" srcOrd="0" destOrd="0" presId="urn:microsoft.com/office/officeart/2005/8/layout/vList2"/>
    <dgm:cxn modelId="{D96787DC-134B-47C1-B3DF-27C187380DB2}" srcId="{3B058579-D6FE-4D33-9DD3-48FBE37D4446}" destId="{4BD27397-7B6D-46BE-897B-B07805997950}" srcOrd="3" destOrd="0" parTransId="{BC10C4E8-BEDB-4815-A253-792B4D8EDBF9}" sibTransId="{FF1D131A-1AC2-4679-A64B-D5C6C498D6BB}"/>
    <dgm:cxn modelId="{44CA7AE3-4A2A-4AC5-B073-749B67AE9E6A}" srcId="{3B058579-D6FE-4D33-9DD3-48FBE37D4446}" destId="{E1BA4BE2-02B0-47AA-9AC3-AEFF121C324E}" srcOrd="0" destOrd="0" parTransId="{5DC72FCF-DB30-431D-ACF0-6B4E41C4030B}" sibTransId="{FDB85DCD-F938-4551-AC12-7F899FC5D11F}"/>
    <dgm:cxn modelId="{EC5E3EEE-B5F9-45A7-A13F-3E3B664AF825}" type="presOf" srcId="{50CF3442-CB47-45C0-B7C5-1BDD056B33BF}" destId="{44F2D597-3662-4D1E-9535-0F81D31711F2}" srcOrd="0" destOrd="0" presId="urn:microsoft.com/office/officeart/2005/8/layout/vList2"/>
    <dgm:cxn modelId="{D6F709F6-60E6-4071-9CD8-D3734923C390}" type="presOf" srcId="{3B058579-D6FE-4D33-9DD3-48FBE37D4446}" destId="{63ABBBBE-A7F3-49CB-84BD-050177B61B88}" srcOrd="0" destOrd="0" presId="urn:microsoft.com/office/officeart/2005/8/layout/vList2"/>
    <dgm:cxn modelId="{446A4A0A-BAD6-4710-A206-7A12FAB0E0DA}" type="presParOf" srcId="{63ABBBBE-A7F3-49CB-84BD-050177B61B88}" destId="{2E62D06E-9A8F-4EC5-8A64-04E015282BD7}" srcOrd="0" destOrd="0" presId="urn:microsoft.com/office/officeart/2005/8/layout/vList2"/>
    <dgm:cxn modelId="{C1232DED-AAE7-4C61-A3F6-60FE6746989C}" type="presParOf" srcId="{63ABBBBE-A7F3-49CB-84BD-050177B61B88}" destId="{846701FE-4E16-40F5-BB60-BBFB8D99ABC1}" srcOrd="1" destOrd="0" presId="urn:microsoft.com/office/officeart/2005/8/layout/vList2"/>
    <dgm:cxn modelId="{A5F77B60-3374-42FE-A5E3-04DF961C422D}" type="presParOf" srcId="{63ABBBBE-A7F3-49CB-84BD-050177B61B88}" destId="{44F2D597-3662-4D1E-9535-0F81D31711F2}" srcOrd="2" destOrd="0" presId="urn:microsoft.com/office/officeart/2005/8/layout/vList2"/>
    <dgm:cxn modelId="{D0957D04-E020-4791-9D6E-DC7237F49425}" type="presParOf" srcId="{63ABBBBE-A7F3-49CB-84BD-050177B61B88}" destId="{3E3A00FA-FBD7-476B-88BE-D414C46E8E8E}" srcOrd="3" destOrd="0" presId="urn:microsoft.com/office/officeart/2005/8/layout/vList2"/>
    <dgm:cxn modelId="{9A00B66D-966F-4C83-A1D7-FCBFF4CF7FF4}" type="presParOf" srcId="{63ABBBBE-A7F3-49CB-84BD-050177B61B88}" destId="{FAF07C27-1C4B-4953-8A51-5A3E10CB0A23}" srcOrd="4" destOrd="0" presId="urn:microsoft.com/office/officeart/2005/8/layout/vList2"/>
    <dgm:cxn modelId="{6052185F-986B-4ECC-AEF6-EEACB8F774C5}" type="presParOf" srcId="{63ABBBBE-A7F3-49CB-84BD-050177B61B88}" destId="{48100480-75D4-42F4-811C-11CCAC83A2C0}" srcOrd="5" destOrd="0" presId="urn:microsoft.com/office/officeart/2005/8/layout/vList2"/>
    <dgm:cxn modelId="{77482D16-F3FD-4A54-B602-E87A75D35F7F}" type="presParOf" srcId="{63ABBBBE-A7F3-49CB-84BD-050177B61B88}" destId="{3F81BCC2-6623-45C5-9F01-31CC197E8DD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0A784-484E-471F-BB22-DE1B92FBBFB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15AB43A-7E99-48E7-928D-7295AC444FEE}">
      <dgm:prSet/>
      <dgm:spPr/>
      <dgm:t>
        <a:bodyPr/>
        <a:lstStyle/>
        <a:p>
          <a:pPr>
            <a:lnSpc>
              <a:spcPct val="100000"/>
            </a:lnSpc>
          </a:pPr>
          <a:r>
            <a:rPr lang="fr-FR"/>
            <a:t>Information=donnée+interprétation</a:t>
          </a:r>
          <a:endParaRPr lang="en-US"/>
        </a:p>
      </dgm:t>
    </dgm:pt>
    <dgm:pt modelId="{BB28953F-5511-40FA-A075-EAD20AD2F1ED}" type="parTrans" cxnId="{B35A0195-1F0F-4CB9-9D10-1DC4868B935B}">
      <dgm:prSet/>
      <dgm:spPr/>
      <dgm:t>
        <a:bodyPr/>
        <a:lstStyle/>
        <a:p>
          <a:endParaRPr lang="en-US"/>
        </a:p>
      </dgm:t>
    </dgm:pt>
    <dgm:pt modelId="{48FE17B7-E0B9-47A1-BDF5-A5C7B5632F2A}" type="sibTrans" cxnId="{B35A0195-1F0F-4CB9-9D10-1DC4868B935B}">
      <dgm:prSet/>
      <dgm:spPr/>
      <dgm:t>
        <a:bodyPr/>
        <a:lstStyle/>
        <a:p>
          <a:endParaRPr lang="en-US"/>
        </a:p>
      </dgm:t>
    </dgm:pt>
    <dgm:pt modelId="{F5DECC63-CB70-414F-A96A-08A584BFC6ED}">
      <dgm:prSet/>
      <dgm:spPr/>
      <dgm:t>
        <a:bodyPr/>
        <a:lstStyle/>
        <a:p>
          <a:pPr>
            <a:lnSpc>
              <a:spcPct val="100000"/>
            </a:lnSpc>
          </a:pPr>
          <a:r>
            <a:rPr lang="fr-FR"/>
            <a:t>Donnée=description élémentaire d’un élément constitué d’un ensemble de symboles</a:t>
          </a:r>
          <a:endParaRPr lang="en-US"/>
        </a:p>
      </dgm:t>
    </dgm:pt>
    <dgm:pt modelId="{030BE7C5-5B40-44F4-A181-26AAECAB0F7A}" type="parTrans" cxnId="{F3A746A5-29DB-4D07-A4F9-7AC9CFFD5932}">
      <dgm:prSet/>
      <dgm:spPr/>
      <dgm:t>
        <a:bodyPr/>
        <a:lstStyle/>
        <a:p>
          <a:endParaRPr lang="en-US"/>
        </a:p>
      </dgm:t>
    </dgm:pt>
    <dgm:pt modelId="{A252D095-7821-4DFB-9775-0CFE3C64F151}" type="sibTrans" cxnId="{F3A746A5-29DB-4D07-A4F9-7AC9CFFD5932}">
      <dgm:prSet/>
      <dgm:spPr/>
      <dgm:t>
        <a:bodyPr/>
        <a:lstStyle/>
        <a:p>
          <a:endParaRPr lang="en-US"/>
        </a:p>
      </dgm:t>
    </dgm:pt>
    <dgm:pt modelId="{62C2876B-42BB-4280-887B-1D1F3E5C0868}">
      <dgm:prSet/>
      <dgm:spPr/>
      <dgm:t>
        <a:bodyPr/>
        <a:lstStyle/>
        <a:p>
          <a:pPr>
            <a:lnSpc>
              <a:spcPct val="100000"/>
            </a:lnSpc>
          </a:pPr>
          <a:r>
            <a:rPr lang="fr-FR"/>
            <a:t>La donnée n’a pas de sens « brut », c’est pour cela qu’on lui joint une interprétation</a:t>
          </a:r>
          <a:endParaRPr lang="en-US"/>
        </a:p>
      </dgm:t>
    </dgm:pt>
    <dgm:pt modelId="{754CAAD7-CC08-4235-BE7D-DB3DB872F755}" type="parTrans" cxnId="{E9FED5D5-946A-4C31-938F-1A2180610C85}">
      <dgm:prSet/>
      <dgm:spPr/>
      <dgm:t>
        <a:bodyPr/>
        <a:lstStyle/>
        <a:p>
          <a:endParaRPr lang="en-US"/>
        </a:p>
      </dgm:t>
    </dgm:pt>
    <dgm:pt modelId="{9ED69A45-EB83-4AE5-AA12-2E1E7652F817}" type="sibTrans" cxnId="{E9FED5D5-946A-4C31-938F-1A2180610C85}">
      <dgm:prSet/>
      <dgm:spPr/>
      <dgm:t>
        <a:bodyPr/>
        <a:lstStyle/>
        <a:p>
          <a:endParaRPr lang="en-US"/>
        </a:p>
      </dgm:t>
    </dgm:pt>
    <dgm:pt modelId="{49435F91-A7A8-469D-925D-BB159DF4BDAC}">
      <dgm:prSet/>
      <dgm:spPr/>
      <dgm:t>
        <a:bodyPr/>
        <a:lstStyle/>
        <a:p>
          <a:pPr>
            <a:lnSpc>
              <a:spcPct val="100000"/>
            </a:lnSpc>
          </a:pPr>
          <a:r>
            <a:rPr lang="fr-FR"/>
            <a:t>Sens notion « relative » (exemple: 07/12/2023 sera interprété différemment que l’on soit Anglais ou Français)</a:t>
          </a:r>
          <a:endParaRPr lang="en-US"/>
        </a:p>
      </dgm:t>
    </dgm:pt>
    <dgm:pt modelId="{CCBC8DB1-1DE9-466D-8E7B-6404E83AB6BA}" type="parTrans" cxnId="{3E8FE68F-9DF0-4A07-8347-6E2F93ABBB6E}">
      <dgm:prSet/>
      <dgm:spPr/>
      <dgm:t>
        <a:bodyPr/>
        <a:lstStyle/>
        <a:p>
          <a:endParaRPr lang="en-US"/>
        </a:p>
      </dgm:t>
    </dgm:pt>
    <dgm:pt modelId="{97A2DE7B-8586-4E9A-9132-3ED2376898EB}" type="sibTrans" cxnId="{3E8FE68F-9DF0-4A07-8347-6E2F93ABBB6E}">
      <dgm:prSet/>
      <dgm:spPr/>
      <dgm:t>
        <a:bodyPr/>
        <a:lstStyle/>
        <a:p>
          <a:endParaRPr lang="en-US"/>
        </a:p>
      </dgm:t>
    </dgm:pt>
    <dgm:pt modelId="{E205CE05-C6DA-4389-B87C-32FC878110FB}" type="pres">
      <dgm:prSet presAssocID="{36A0A784-484E-471F-BB22-DE1B92FBBFB1}" presName="root" presStyleCnt="0">
        <dgm:presLayoutVars>
          <dgm:dir/>
          <dgm:resizeHandles val="exact"/>
        </dgm:presLayoutVars>
      </dgm:prSet>
      <dgm:spPr/>
    </dgm:pt>
    <dgm:pt modelId="{3C8169A7-2A56-4574-99FD-25FAF585529A}" type="pres">
      <dgm:prSet presAssocID="{815AB43A-7E99-48E7-928D-7295AC444FEE}" presName="compNode" presStyleCnt="0"/>
      <dgm:spPr/>
    </dgm:pt>
    <dgm:pt modelId="{D80006E0-81A4-43CF-AA0B-41381C5A0A14}" type="pres">
      <dgm:prSet presAssocID="{815AB43A-7E99-48E7-928D-7295AC444FEE}" presName="bgRect" presStyleLbl="bgShp" presStyleIdx="0" presStyleCnt="4"/>
      <dgm:spPr/>
    </dgm:pt>
    <dgm:pt modelId="{0B7F5308-1DD9-4B6C-9EE0-EAE9821CD715}" type="pres">
      <dgm:prSet presAssocID="{815AB43A-7E99-48E7-928D-7295AC444F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D14679E4-37CE-4940-B2B7-05FA78198B14}" type="pres">
      <dgm:prSet presAssocID="{815AB43A-7E99-48E7-928D-7295AC444FEE}" presName="spaceRect" presStyleCnt="0"/>
      <dgm:spPr/>
    </dgm:pt>
    <dgm:pt modelId="{52B63A7C-81F5-4DF9-9423-FE19A1B157E5}" type="pres">
      <dgm:prSet presAssocID="{815AB43A-7E99-48E7-928D-7295AC444FEE}" presName="parTx" presStyleLbl="revTx" presStyleIdx="0" presStyleCnt="4">
        <dgm:presLayoutVars>
          <dgm:chMax val="0"/>
          <dgm:chPref val="0"/>
        </dgm:presLayoutVars>
      </dgm:prSet>
      <dgm:spPr/>
    </dgm:pt>
    <dgm:pt modelId="{EEF85B46-FA98-44CE-8714-0DF2D530F7B8}" type="pres">
      <dgm:prSet presAssocID="{48FE17B7-E0B9-47A1-BDF5-A5C7B5632F2A}" presName="sibTrans" presStyleCnt="0"/>
      <dgm:spPr/>
    </dgm:pt>
    <dgm:pt modelId="{C67D997D-D162-4621-9CB8-B6B542DEEF7C}" type="pres">
      <dgm:prSet presAssocID="{F5DECC63-CB70-414F-A96A-08A584BFC6ED}" presName="compNode" presStyleCnt="0"/>
      <dgm:spPr/>
    </dgm:pt>
    <dgm:pt modelId="{B7243E17-DA3F-4297-918A-7F80CF887B52}" type="pres">
      <dgm:prSet presAssocID="{F5DECC63-CB70-414F-A96A-08A584BFC6ED}" presName="bgRect" presStyleLbl="bgShp" presStyleIdx="1" presStyleCnt="4"/>
      <dgm:spPr/>
    </dgm:pt>
    <dgm:pt modelId="{91B9A240-62BA-48AF-8D03-22A4F9408794}" type="pres">
      <dgm:prSet presAssocID="{F5DECC63-CB70-414F-A96A-08A584BFC6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che"/>
        </a:ext>
      </dgm:extLst>
    </dgm:pt>
    <dgm:pt modelId="{873CB496-7DA5-495C-9BBB-17697C5A6BF4}" type="pres">
      <dgm:prSet presAssocID="{F5DECC63-CB70-414F-A96A-08A584BFC6ED}" presName="spaceRect" presStyleCnt="0"/>
      <dgm:spPr/>
    </dgm:pt>
    <dgm:pt modelId="{4F4D0C22-CD5D-48D3-90D0-A0BD857AB862}" type="pres">
      <dgm:prSet presAssocID="{F5DECC63-CB70-414F-A96A-08A584BFC6ED}" presName="parTx" presStyleLbl="revTx" presStyleIdx="1" presStyleCnt="4">
        <dgm:presLayoutVars>
          <dgm:chMax val="0"/>
          <dgm:chPref val="0"/>
        </dgm:presLayoutVars>
      </dgm:prSet>
      <dgm:spPr/>
    </dgm:pt>
    <dgm:pt modelId="{6520F60F-4499-4021-999F-A6C3419BED68}" type="pres">
      <dgm:prSet presAssocID="{A252D095-7821-4DFB-9775-0CFE3C64F151}" presName="sibTrans" presStyleCnt="0"/>
      <dgm:spPr/>
    </dgm:pt>
    <dgm:pt modelId="{A9EEC048-A898-44B0-85F1-CA08F04E910E}" type="pres">
      <dgm:prSet presAssocID="{62C2876B-42BB-4280-887B-1D1F3E5C0868}" presName="compNode" presStyleCnt="0"/>
      <dgm:spPr/>
    </dgm:pt>
    <dgm:pt modelId="{B48260D7-C6C3-41B0-95DB-497A97CD41F0}" type="pres">
      <dgm:prSet presAssocID="{62C2876B-42BB-4280-887B-1D1F3E5C0868}" presName="bgRect" presStyleLbl="bgShp" presStyleIdx="2" presStyleCnt="4"/>
      <dgm:spPr/>
    </dgm:pt>
    <dgm:pt modelId="{091ABF5A-56E1-458A-8417-BA7D2891D3C5}" type="pres">
      <dgm:prSet presAssocID="{62C2876B-42BB-4280-887B-1D1F3E5C08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ngue"/>
        </a:ext>
      </dgm:extLst>
    </dgm:pt>
    <dgm:pt modelId="{97E5583F-714F-4116-B3D0-BF7F5DAD3434}" type="pres">
      <dgm:prSet presAssocID="{62C2876B-42BB-4280-887B-1D1F3E5C0868}" presName="spaceRect" presStyleCnt="0"/>
      <dgm:spPr/>
    </dgm:pt>
    <dgm:pt modelId="{0D0CC197-A211-4A6A-89AF-BAEEE3405F23}" type="pres">
      <dgm:prSet presAssocID="{62C2876B-42BB-4280-887B-1D1F3E5C0868}" presName="parTx" presStyleLbl="revTx" presStyleIdx="2" presStyleCnt="4">
        <dgm:presLayoutVars>
          <dgm:chMax val="0"/>
          <dgm:chPref val="0"/>
        </dgm:presLayoutVars>
      </dgm:prSet>
      <dgm:spPr/>
    </dgm:pt>
    <dgm:pt modelId="{0D679ECA-8A31-40EB-AA04-F9356A962B90}" type="pres">
      <dgm:prSet presAssocID="{9ED69A45-EB83-4AE5-AA12-2E1E7652F817}" presName="sibTrans" presStyleCnt="0"/>
      <dgm:spPr/>
    </dgm:pt>
    <dgm:pt modelId="{096E1573-B8A5-4FA9-971D-D7F5479E858F}" type="pres">
      <dgm:prSet presAssocID="{49435F91-A7A8-469D-925D-BB159DF4BDAC}" presName="compNode" presStyleCnt="0"/>
      <dgm:spPr/>
    </dgm:pt>
    <dgm:pt modelId="{1C54E9FF-FB8F-452F-BD5D-771CA4648632}" type="pres">
      <dgm:prSet presAssocID="{49435F91-A7A8-469D-925D-BB159DF4BDAC}" presName="bgRect" presStyleLbl="bgShp" presStyleIdx="3" presStyleCnt="4"/>
      <dgm:spPr/>
    </dgm:pt>
    <dgm:pt modelId="{CF485C38-8E17-45DF-BF34-8BFCEE5D260B}" type="pres">
      <dgm:prSet presAssocID="{49435F91-A7A8-469D-925D-BB159DF4BD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tations"/>
        </a:ext>
      </dgm:extLst>
    </dgm:pt>
    <dgm:pt modelId="{7B186338-7D5B-4E18-AEE4-F319029F82F2}" type="pres">
      <dgm:prSet presAssocID="{49435F91-A7A8-469D-925D-BB159DF4BDAC}" presName="spaceRect" presStyleCnt="0"/>
      <dgm:spPr/>
    </dgm:pt>
    <dgm:pt modelId="{780E5899-21AD-4C06-928A-181A36D9F81D}" type="pres">
      <dgm:prSet presAssocID="{49435F91-A7A8-469D-925D-BB159DF4BDAC}" presName="parTx" presStyleLbl="revTx" presStyleIdx="3" presStyleCnt="4">
        <dgm:presLayoutVars>
          <dgm:chMax val="0"/>
          <dgm:chPref val="0"/>
        </dgm:presLayoutVars>
      </dgm:prSet>
      <dgm:spPr/>
    </dgm:pt>
  </dgm:ptLst>
  <dgm:cxnLst>
    <dgm:cxn modelId="{4FE8140F-7475-4CD0-A6E8-33709AF9495B}" type="presOf" srcId="{36A0A784-484E-471F-BB22-DE1B92FBBFB1}" destId="{E205CE05-C6DA-4389-B87C-32FC878110FB}" srcOrd="0" destOrd="0" presId="urn:microsoft.com/office/officeart/2018/2/layout/IconVerticalSolidList"/>
    <dgm:cxn modelId="{16DE0F78-D1B4-4AA9-A52A-9C1CF40982F7}" type="presOf" srcId="{F5DECC63-CB70-414F-A96A-08A584BFC6ED}" destId="{4F4D0C22-CD5D-48D3-90D0-A0BD857AB862}" srcOrd="0" destOrd="0" presId="urn:microsoft.com/office/officeart/2018/2/layout/IconVerticalSolidList"/>
    <dgm:cxn modelId="{3E8FE68F-9DF0-4A07-8347-6E2F93ABBB6E}" srcId="{36A0A784-484E-471F-BB22-DE1B92FBBFB1}" destId="{49435F91-A7A8-469D-925D-BB159DF4BDAC}" srcOrd="3" destOrd="0" parTransId="{CCBC8DB1-1DE9-466D-8E7B-6404E83AB6BA}" sibTransId="{97A2DE7B-8586-4E9A-9132-3ED2376898EB}"/>
    <dgm:cxn modelId="{B35A0195-1F0F-4CB9-9D10-1DC4868B935B}" srcId="{36A0A784-484E-471F-BB22-DE1B92FBBFB1}" destId="{815AB43A-7E99-48E7-928D-7295AC444FEE}" srcOrd="0" destOrd="0" parTransId="{BB28953F-5511-40FA-A075-EAD20AD2F1ED}" sibTransId="{48FE17B7-E0B9-47A1-BDF5-A5C7B5632F2A}"/>
    <dgm:cxn modelId="{0CB310A5-74F5-466D-A78E-4868D766A4B2}" type="presOf" srcId="{62C2876B-42BB-4280-887B-1D1F3E5C0868}" destId="{0D0CC197-A211-4A6A-89AF-BAEEE3405F23}" srcOrd="0" destOrd="0" presId="urn:microsoft.com/office/officeart/2018/2/layout/IconVerticalSolidList"/>
    <dgm:cxn modelId="{F3A746A5-29DB-4D07-A4F9-7AC9CFFD5932}" srcId="{36A0A784-484E-471F-BB22-DE1B92FBBFB1}" destId="{F5DECC63-CB70-414F-A96A-08A584BFC6ED}" srcOrd="1" destOrd="0" parTransId="{030BE7C5-5B40-44F4-A181-26AAECAB0F7A}" sibTransId="{A252D095-7821-4DFB-9775-0CFE3C64F151}"/>
    <dgm:cxn modelId="{EF51F4C1-85BF-472F-A2A1-A595906D98D1}" type="presOf" srcId="{815AB43A-7E99-48E7-928D-7295AC444FEE}" destId="{52B63A7C-81F5-4DF9-9423-FE19A1B157E5}" srcOrd="0" destOrd="0" presId="urn:microsoft.com/office/officeart/2018/2/layout/IconVerticalSolidList"/>
    <dgm:cxn modelId="{D89DE0C9-28BB-4C1E-BECD-9783A5521A0B}" type="presOf" srcId="{49435F91-A7A8-469D-925D-BB159DF4BDAC}" destId="{780E5899-21AD-4C06-928A-181A36D9F81D}" srcOrd="0" destOrd="0" presId="urn:microsoft.com/office/officeart/2018/2/layout/IconVerticalSolidList"/>
    <dgm:cxn modelId="{E9FED5D5-946A-4C31-938F-1A2180610C85}" srcId="{36A0A784-484E-471F-BB22-DE1B92FBBFB1}" destId="{62C2876B-42BB-4280-887B-1D1F3E5C0868}" srcOrd="2" destOrd="0" parTransId="{754CAAD7-CC08-4235-BE7D-DB3DB872F755}" sibTransId="{9ED69A45-EB83-4AE5-AA12-2E1E7652F817}"/>
    <dgm:cxn modelId="{33618541-BFFD-4CAD-BC37-53C520DF1487}" type="presParOf" srcId="{E205CE05-C6DA-4389-B87C-32FC878110FB}" destId="{3C8169A7-2A56-4574-99FD-25FAF585529A}" srcOrd="0" destOrd="0" presId="urn:microsoft.com/office/officeart/2018/2/layout/IconVerticalSolidList"/>
    <dgm:cxn modelId="{FEBADB02-5EF5-463B-A9AF-3C13F0EFB8F4}" type="presParOf" srcId="{3C8169A7-2A56-4574-99FD-25FAF585529A}" destId="{D80006E0-81A4-43CF-AA0B-41381C5A0A14}" srcOrd="0" destOrd="0" presId="urn:microsoft.com/office/officeart/2018/2/layout/IconVerticalSolidList"/>
    <dgm:cxn modelId="{E0BB457D-2487-49EA-9F9C-E7BF15A29B5A}" type="presParOf" srcId="{3C8169A7-2A56-4574-99FD-25FAF585529A}" destId="{0B7F5308-1DD9-4B6C-9EE0-EAE9821CD715}" srcOrd="1" destOrd="0" presId="urn:microsoft.com/office/officeart/2018/2/layout/IconVerticalSolidList"/>
    <dgm:cxn modelId="{9D9F022D-B897-403D-84C8-2B1D6D735D23}" type="presParOf" srcId="{3C8169A7-2A56-4574-99FD-25FAF585529A}" destId="{D14679E4-37CE-4940-B2B7-05FA78198B14}" srcOrd="2" destOrd="0" presId="urn:microsoft.com/office/officeart/2018/2/layout/IconVerticalSolidList"/>
    <dgm:cxn modelId="{E896BD39-A273-4F31-84F6-F2E2175A4F97}" type="presParOf" srcId="{3C8169A7-2A56-4574-99FD-25FAF585529A}" destId="{52B63A7C-81F5-4DF9-9423-FE19A1B157E5}" srcOrd="3" destOrd="0" presId="urn:microsoft.com/office/officeart/2018/2/layout/IconVerticalSolidList"/>
    <dgm:cxn modelId="{2AC53A6D-6476-40D8-81AB-2C2CB12F1488}" type="presParOf" srcId="{E205CE05-C6DA-4389-B87C-32FC878110FB}" destId="{EEF85B46-FA98-44CE-8714-0DF2D530F7B8}" srcOrd="1" destOrd="0" presId="urn:microsoft.com/office/officeart/2018/2/layout/IconVerticalSolidList"/>
    <dgm:cxn modelId="{C8C8E42D-7991-4144-BEC8-F853D681B42F}" type="presParOf" srcId="{E205CE05-C6DA-4389-B87C-32FC878110FB}" destId="{C67D997D-D162-4621-9CB8-B6B542DEEF7C}" srcOrd="2" destOrd="0" presId="urn:microsoft.com/office/officeart/2018/2/layout/IconVerticalSolidList"/>
    <dgm:cxn modelId="{CC52A428-2153-47D3-AEC3-EE32B9A0B887}" type="presParOf" srcId="{C67D997D-D162-4621-9CB8-B6B542DEEF7C}" destId="{B7243E17-DA3F-4297-918A-7F80CF887B52}" srcOrd="0" destOrd="0" presId="urn:microsoft.com/office/officeart/2018/2/layout/IconVerticalSolidList"/>
    <dgm:cxn modelId="{C4FDBF5C-2EB6-45BF-B2F6-8EF27F3AF751}" type="presParOf" srcId="{C67D997D-D162-4621-9CB8-B6B542DEEF7C}" destId="{91B9A240-62BA-48AF-8D03-22A4F9408794}" srcOrd="1" destOrd="0" presId="urn:microsoft.com/office/officeart/2018/2/layout/IconVerticalSolidList"/>
    <dgm:cxn modelId="{C7AEC2E3-7159-4D2E-83B8-65C646B61DF3}" type="presParOf" srcId="{C67D997D-D162-4621-9CB8-B6B542DEEF7C}" destId="{873CB496-7DA5-495C-9BBB-17697C5A6BF4}" srcOrd="2" destOrd="0" presId="urn:microsoft.com/office/officeart/2018/2/layout/IconVerticalSolidList"/>
    <dgm:cxn modelId="{CE2EFD27-0280-446D-9D9C-8CDC2F42BE2E}" type="presParOf" srcId="{C67D997D-D162-4621-9CB8-B6B542DEEF7C}" destId="{4F4D0C22-CD5D-48D3-90D0-A0BD857AB862}" srcOrd="3" destOrd="0" presId="urn:microsoft.com/office/officeart/2018/2/layout/IconVerticalSolidList"/>
    <dgm:cxn modelId="{1322A336-7116-41E8-B112-19DF6E5C97C1}" type="presParOf" srcId="{E205CE05-C6DA-4389-B87C-32FC878110FB}" destId="{6520F60F-4499-4021-999F-A6C3419BED68}" srcOrd="3" destOrd="0" presId="urn:microsoft.com/office/officeart/2018/2/layout/IconVerticalSolidList"/>
    <dgm:cxn modelId="{322DFB1E-EDA6-483A-A294-3CE083B54CB8}" type="presParOf" srcId="{E205CE05-C6DA-4389-B87C-32FC878110FB}" destId="{A9EEC048-A898-44B0-85F1-CA08F04E910E}" srcOrd="4" destOrd="0" presId="urn:microsoft.com/office/officeart/2018/2/layout/IconVerticalSolidList"/>
    <dgm:cxn modelId="{45904F9A-8FD7-4D32-819F-D62A96D73451}" type="presParOf" srcId="{A9EEC048-A898-44B0-85F1-CA08F04E910E}" destId="{B48260D7-C6C3-41B0-95DB-497A97CD41F0}" srcOrd="0" destOrd="0" presId="urn:microsoft.com/office/officeart/2018/2/layout/IconVerticalSolidList"/>
    <dgm:cxn modelId="{C0D68151-9799-4D7B-98A9-8074564DCAC9}" type="presParOf" srcId="{A9EEC048-A898-44B0-85F1-CA08F04E910E}" destId="{091ABF5A-56E1-458A-8417-BA7D2891D3C5}" srcOrd="1" destOrd="0" presId="urn:microsoft.com/office/officeart/2018/2/layout/IconVerticalSolidList"/>
    <dgm:cxn modelId="{3D5254C2-E9E7-4AD5-82E3-680191BA9B71}" type="presParOf" srcId="{A9EEC048-A898-44B0-85F1-CA08F04E910E}" destId="{97E5583F-714F-4116-B3D0-BF7F5DAD3434}" srcOrd="2" destOrd="0" presId="urn:microsoft.com/office/officeart/2018/2/layout/IconVerticalSolidList"/>
    <dgm:cxn modelId="{C36FAD72-20A2-4D9E-8C5C-0645B6AD3F30}" type="presParOf" srcId="{A9EEC048-A898-44B0-85F1-CA08F04E910E}" destId="{0D0CC197-A211-4A6A-89AF-BAEEE3405F23}" srcOrd="3" destOrd="0" presId="urn:microsoft.com/office/officeart/2018/2/layout/IconVerticalSolidList"/>
    <dgm:cxn modelId="{B683EB0D-2903-4CAA-BCB8-95A15D9383A1}" type="presParOf" srcId="{E205CE05-C6DA-4389-B87C-32FC878110FB}" destId="{0D679ECA-8A31-40EB-AA04-F9356A962B90}" srcOrd="5" destOrd="0" presId="urn:microsoft.com/office/officeart/2018/2/layout/IconVerticalSolidList"/>
    <dgm:cxn modelId="{9565EBD6-B34A-4419-BECA-F50C47F20D51}" type="presParOf" srcId="{E205CE05-C6DA-4389-B87C-32FC878110FB}" destId="{096E1573-B8A5-4FA9-971D-D7F5479E858F}" srcOrd="6" destOrd="0" presId="urn:microsoft.com/office/officeart/2018/2/layout/IconVerticalSolidList"/>
    <dgm:cxn modelId="{9F275BF3-B8E2-4D2B-ACBA-C12870A2CE69}" type="presParOf" srcId="{096E1573-B8A5-4FA9-971D-D7F5479E858F}" destId="{1C54E9FF-FB8F-452F-BD5D-771CA4648632}" srcOrd="0" destOrd="0" presId="urn:microsoft.com/office/officeart/2018/2/layout/IconVerticalSolidList"/>
    <dgm:cxn modelId="{E549A629-34C6-4171-90A3-FBBE959A23E5}" type="presParOf" srcId="{096E1573-B8A5-4FA9-971D-D7F5479E858F}" destId="{CF485C38-8E17-45DF-BF34-8BFCEE5D260B}" srcOrd="1" destOrd="0" presId="urn:microsoft.com/office/officeart/2018/2/layout/IconVerticalSolidList"/>
    <dgm:cxn modelId="{F97D654D-1267-4808-887B-A70A88F45FB7}" type="presParOf" srcId="{096E1573-B8A5-4FA9-971D-D7F5479E858F}" destId="{7B186338-7D5B-4E18-AEE4-F319029F82F2}" srcOrd="2" destOrd="0" presId="urn:microsoft.com/office/officeart/2018/2/layout/IconVerticalSolidList"/>
    <dgm:cxn modelId="{B032C70A-15FA-40BF-AF96-CBD96CD45E2F}" type="presParOf" srcId="{096E1573-B8A5-4FA9-971D-D7F5479E858F}" destId="{780E5899-21AD-4C06-928A-181A36D9F8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15DBA7-1F5E-476B-9459-430E5148448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A85F661-07F0-4E01-B857-9C291E9663D4}">
      <dgm:prSet/>
      <dgm:spPr/>
      <dgm:t>
        <a:bodyPr/>
        <a:lstStyle/>
        <a:p>
          <a:r>
            <a:rPr lang="fr-FR"/>
            <a:t>Collecte</a:t>
          </a:r>
          <a:endParaRPr lang="en-US"/>
        </a:p>
      </dgm:t>
    </dgm:pt>
    <dgm:pt modelId="{DD3A7EA3-9047-4242-B27E-E5252F593650}" type="parTrans" cxnId="{CD964A27-3F6B-45F2-8049-B898D92BEACE}">
      <dgm:prSet/>
      <dgm:spPr/>
      <dgm:t>
        <a:bodyPr/>
        <a:lstStyle/>
        <a:p>
          <a:endParaRPr lang="en-US"/>
        </a:p>
      </dgm:t>
    </dgm:pt>
    <dgm:pt modelId="{9B839BB8-7E99-446A-A57F-A11D12B4E857}" type="sibTrans" cxnId="{CD964A27-3F6B-45F2-8049-B898D92BEACE}">
      <dgm:prSet/>
      <dgm:spPr/>
      <dgm:t>
        <a:bodyPr/>
        <a:lstStyle/>
        <a:p>
          <a:endParaRPr lang="en-US"/>
        </a:p>
      </dgm:t>
    </dgm:pt>
    <dgm:pt modelId="{152E65A5-95BD-4F8D-874D-71CB0D8BBD91}">
      <dgm:prSet/>
      <dgm:spPr/>
      <dgm:t>
        <a:bodyPr/>
        <a:lstStyle/>
        <a:p>
          <a:r>
            <a:rPr lang="fr-FR"/>
            <a:t>Traitement</a:t>
          </a:r>
          <a:endParaRPr lang="en-US"/>
        </a:p>
      </dgm:t>
    </dgm:pt>
    <dgm:pt modelId="{B6041D81-FD40-4EE5-8A99-B785F06E3A7D}" type="parTrans" cxnId="{A47FCA40-7C5D-4654-B0DA-C7C18DDAC3A5}">
      <dgm:prSet/>
      <dgm:spPr/>
      <dgm:t>
        <a:bodyPr/>
        <a:lstStyle/>
        <a:p>
          <a:endParaRPr lang="en-US"/>
        </a:p>
      </dgm:t>
    </dgm:pt>
    <dgm:pt modelId="{CF53325D-64E3-4447-9C9B-E4AEE061920E}" type="sibTrans" cxnId="{A47FCA40-7C5D-4654-B0DA-C7C18DDAC3A5}">
      <dgm:prSet/>
      <dgm:spPr/>
      <dgm:t>
        <a:bodyPr/>
        <a:lstStyle/>
        <a:p>
          <a:endParaRPr lang="en-US"/>
        </a:p>
      </dgm:t>
    </dgm:pt>
    <dgm:pt modelId="{59115CF6-56F5-4941-8988-2D2B21EB6DBB}">
      <dgm:prSet/>
      <dgm:spPr/>
      <dgm:t>
        <a:bodyPr/>
        <a:lstStyle/>
        <a:p>
          <a:r>
            <a:rPr lang="fr-FR"/>
            <a:t>Stockage</a:t>
          </a:r>
          <a:endParaRPr lang="en-US"/>
        </a:p>
      </dgm:t>
    </dgm:pt>
    <dgm:pt modelId="{9EBAF295-899A-40DA-BEA8-1697BE567DC5}" type="parTrans" cxnId="{3AB0032C-0072-46A2-9334-7A0FFFCBD54E}">
      <dgm:prSet/>
      <dgm:spPr/>
      <dgm:t>
        <a:bodyPr/>
        <a:lstStyle/>
        <a:p>
          <a:endParaRPr lang="en-US"/>
        </a:p>
      </dgm:t>
    </dgm:pt>
    <dgm:pt modelId="{0B590F45-681F-44F7-9AFD-F8AAC7251C15}" type="sibTrans" cxnId="{3AB0032C-0072-46A2-9334-7A0FFFCBD54E}">
      <dgm:prSet/>
      <dgm:spPr/>
      <dgm:t>
        <a:bodyPr/>
        <a:lstStyle/>
        <a:p>
          <a:endParaRPr lang="en-US"/>
        </a:p>
      </dgm:t>
    </dgm:pt>
    <dgm:pt modelId="{F2F8C491-725F-4943-A043-5FD03DFAC804}">
      <dgm:prSet/>
      <dgm:spPr/>
      <dgm:t>
        <a:bodyPr/>
        <a:lstStyle/>
        <a:p>
          <a:r>
            <a:rPr lang="fr-FR"/>
            <a:t>Diffusion</a:t>
          </a:r>
          <a:endParaRPr lang="en-US"/>
        </a:p>
      </dgm:t>
    </dgm:pt>
    <dgm:pt modelId="{9E068AC2-FA2B-4FE8-9705-B4C523DAA6CA}" type="parTrans" cxnId="{804FC2E3-936C-45AC-A272-77D63D30A635}">
      <dgm:prSet/>
      <dgm:spPr/>
      <dgm:t>
        <a:bodyPr/>
        <a:lstStyle/>
        <a:p>
          <a:endParaRPr lang="en-US"/>
        </a:p>
      </dgm:t>
    </dgm:pt>
    <dgm:pt modelId="{50589D88-840D-4828-AA59-85B06B5BF44C}" type="sibTrans" cxnId="{804FC2E3-936C-45AC-A272-77D63D30A635}">
      <dgm:prSet/>
      <dgm:spPr/>
      <dgm:t>
        <a:bodyPr/>
        <a:lstStyle/>
        <a:p>
          <a:endParaRPr lang="en-US"/>
        </a:p>
      </dgm:t>
    </dgm:pt>
    <dgm:pt modelId="{A4491B9E-1958-4D7C-A6F9-BAA86C4FF633}" type="pres">
      <dgm:prSet presAssocID="{6615DBA7-1F5E-476B-9459-430E5148448D}" presName="root" presStyleCnt="0">
        <dgm:presLayoutVars>
          <dgm:dir/>
          <dgm:resizeHandles val="exact"/>
        </dgm:presLayoutVars>
      </dgm:prSet>
      <dgm:spPr/>
    </dgm:pt>
    <dgm:pt modelId="{4BCFAC49-35E1-44FD-A6AE-82DB9BBCC330}" type="pres">
      <dgm:prSet presAssocID="{3A85F661-07F0-4E01-B857-9C291E9663D4}" presName="compNode" presStyleCnt="0"/>
      <dgm:spPr/>
    </dgm:pt>
    <dgm:pt modelId="{5857E1A3-ABF7-4D11-AAED-595DEE28A24D}" type="pres">
      <dgm:prSet presAssocID="{3A85F661-07F0-4E01-B857-9C291E9663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gent"/>
        </a:ext>
      </dgm:extLst>
    </dgm:pt>
    <dgm:pt modelId="{E47DB4D9-CDD7-44F8-B4CA-962752406117}" type="pres">
      <dgm:prSet presAssocID="{3A85F661-07F0-4E01-B857-9C291E9663D4}" presName="spaceRect" presStyleCnt="0"/>
      <dgm:spPr/>
    </dgm:pt>
    <dgm:pt modelId="{D08DC93D-ADA0-4449-A846-C1D2DBE7AD3D}" type="pres">
      <dgm:prSet presAssocID="{3A85F661-07F0-4E01-B857-9C291E9663D4}" presName="textRect" presStyleLbl="revTx" presStyleIdx="0" presStyleCnt="4">
        <dgm:presLayoutVars>
          <dgm:chMax val="1"/>
          <dgm:chPref val="1"/>
        </dgm:presLayoutVars>
      </dgm:prSet>
      <dgm:spPr/>
    </dgm:pt>
    <dgm:pt modelId="{895BCA04-05B6-48C1-BBC2-45A428244548}" type="pres">
      <dgm:prSet presAssocID="{9B839BB8-7E99-446A-A57F-A11D12B4E857}" presName="sibTrans" presStyleCnt="0"/>
      <dgm:spPr/>
    </dgm:pt>
    <dgm:pt modelId="{793F35C4-960D-4FB7-B30D-91E9CDF2E50F}" type="pres">
      <dgm:prSet presAssocID="{152E65A5-95BD-4F8D-874D-71CB0D8BBD91}" presName="compNode" presStyleCnt="0"/>
      <dgm:spPr/>
    </dgm:pt>
    <dgm:pt modelId="{99CB776B-BA67-4931-AF87-3BBDDC1CB3A2}" type="pres">
      <dgm:prSet presAssocID="{152E65A5-95BD-4F8D-874D-71CB0D8BBD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édecine"/>
        </a:ext>
      </dgm:extLst>
    </dgm:pt>
    <dgm:pt modelId="{9514B629-14B3-40B1-9D69-1E91FB105FEB}" type="pres">
      <dgm:prSet presAssocID="{152E65A5-95BD-4F8D-874D-71CB0D8BBD91}" presName="spaceRect" presStyleCnt="0"/>
      <dgm:spPr/>
    </dgm:pt>
    <dgm:pt modelId="{1DAFF692-5F63-483D-BBE8-7F0D50D55E57}" type="pres">
      <dgm:prSet presAssocID="{152E65A5-95BD-4F8D-874D-71CB0D8BBD91}" presName="textRect" presStyleLbl="revTx" presStyleIdx="1" presStyleCnt="4">
        <dgm:presLayoutVars>
          <dgm:chMax val="1"/>
          <dgm:chPref val="1"/>
        </dgm:presLayoutVars>
      </dgm:prSet>
      <dgm:spPr/>
    </dgm:pt>
    <dgm:pt modelId="{A3106266-936D-417B-8CCC-FDDB3E8BB9DA}" type="pres">
      <dgm:prSet presAssocID="{CF53325D-64E3-4447-9C9B-E4AEE061920E}" presName="sibTrans" presStyleCnt="0"/>
      <dgm:spPr/>
    </dgm:pt>
    <dgm:pt modelId="{48A014BC-D177-4031-845B-323DDC477C11}" type="pres">
      <dgm:prSet presAssocID="{59115CF6-56F5-4941-8988-2D2B21EB6DBB}" presName="compNode" presStyleCnt="0"/>
      <dgm:spPr/>
    </dgm:pt>
    <dgm:pt modelId="{60E1F172-CBCB-42D4-A42E-BB181C657984}" type="pres">
      <dgm:prSet presAssocID="{59115CF6-56F5-4941-8988-2D2B21EB6DB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onnées"/>
        </a:ext>
      </dgm:extLst>
    </dgm:pt>
    <dgm:pt modelId="{E5820099-AF8D-43FD-800F-50924D9634E1}" type="pres">
      <dgm:prSet presAssocID="{59115CF6-56F5-4941-8988-2D2B21EB6DBB}" presName="spaceRect" presStyleCnt="0"/>
      <dgm:spPr/>
    </dgm:pt>
    <dgm:pt modelId="{DCE89C2C-6480-4C23-91E6-4B3479DB8F87}" type="pres">
      <dgm:prSet presAssocID="{59115CF6-56F5-4941-8988-2D2B21EB6DBB}" presName="textRect" presStyleLbl="revTx" presStyleIdx="2" presStyleCnt="4">
        <dgm:presLayoutVars>
          <dgm:chMax val="1"/>
          <dgm:chPref val="1"/>
        </dgm:presLayoutVars>
      </dgm:prSet>
      <dgm:spPr/>
    </dgm:pt>
    <dgm:pt modelId="{869C9986-8F3D-46F4-A184-ACE82569D6A1}" type="pres">
      <dgm:prSet presAssocID="{0B590F45-681F-44F7-9AFD-F8AAC7251C15}" presName="sibTrans" presStyleCnt="0"/>
      <dgm:spPr/>
    </dgm:pt>
    <dgm:pt modelId="{5B53F967-B3C8-44B2-B67F-C3BEB5507E2F}" type="pres">
      <dgm:prSet presAssocID="{F2F8C491-725F-4943-A043-5FD03DFAC804}" presName="compNode" presStyleCnt="0"/>
      <dgm:spPr/>
    </dgm:pt>
    <dgm:pt modelId="{657CFF25-085D-46D6-AC1F-C7D5AF6B29E9}" type="pres">
      <dgm:prSet presAssocID="{F2F8C491-725F-4943-A043-5FD03DFAC8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
        </a:ext>
      </dgm:extLst>
    </dgm:pt>
    <dgm:pt modelId="{EB4810F5-9F7A-4EC6-990E-C6DA1236925A}" type="pres">
      <dgm:prSet presAssocID="{F2F8C491-725F-4943-A043-5FD03DFAC804}" presName="spaceRect" presStyleCnt="0"/>
      <dgm:spPr/>
    </dgm:pt>
    <dgm:pt modelId="{64D3B1DA-91F6-47D3-96C2-E48C4C702D54}" type="pres">
      <dgm:prSet presAssocID="{F2F8C491-725F-4943-A043-5FD03DFAC804}" presName="textRect" presStyleLbl="revTx" presStyleIdx="3" presStyleCnt="4">
        <dgm:presLayoutVars>
          <dgm:chMax val="1"/>
          <dgm:chPref val="1"/>
        </dgm:presLayoutVars>
      </dgm:prSet>
      <dgm:spPr/>
    </dgm:pt>
  </dgm:ptLst>
  <dgm:cxnLst>
    <dgm:cxn modelId="{EBEBCA17-4BC1-4110-A6E7-887AB5B5E635}" type="presOf" srcId="{F2F8C491-725F-4943-A043-5FD03DFAC804}" destId="{64D3B1DA-91F6-47D3-96C2-E48C4C702D54}" srcOrd="0" destOrd="0" presId="urn:microsoft.com/office/officeart/2018/2/layout/IconLabelList"/>
    <dgm:cxn modelId="{CD964A27-3F6B-45F2-8049-B898D92BEACE}" srcId="{6615DBA7-1F5E-476B-9459-430E5148448D}" destId="{3A85F661-07F0-4E01-B857-9C291E9663D4}" srcOrd="0" destOrd="0" parTransId="{DD3A7EA3-9047-4242-B27E-E5252F593650}" sibTransId="{9B839BB8-7E99-446A-A57F-A11D12B4E857}"/>
    <dgm:cxn modelId="{3AB0032C-0072-46A2-9334-7A0FFFCBD54E}" srcId="{6615DBA7-1F5E-476B-9459-430E5148448D}" destId="{59115CF6-56F5-4941-8988-2D2B21EB6DBB}" srcOrd="2" destOrd="0" parTransId="{9EBAF295-899A-40DA-BEA8-1697BE567DC5}" sibTransId="{0B590F45-681F-44F7-9AFD-F8AAC7251C15}"/>
    <dgm:cxn modelId="{7FDE5339-5B97-4E62-A1EA-0DE65A051697}" type="presOf" srcId="{59115CF6-56F5-4941-8988-2D2B21EB6DBB}" destId="{DCE89C2C-6480-4C23-91E6-4B3479DB8F87}" srcOrd="0" destOrd="0" presId="urn:microsoft.com/office/officeart/2018/2/layout/IconLabelList"/>
    <dgm:cxn modelId="{A47FCA40-7C5D-4654-B0DA-C7C18DDAC3A5}" srcId="{6615DBA7-1F5E-476B-9459-430E5148448D}" destId="{152E65A5-95BD-4F8D-874D-71CB0D8BBD91}" srcOrd="1" destOrd="0" parTransId="{B6041D81-FD40-4EE5-8A99-B785F06E3A7D}" sibTransId="{CF53325D-64E3-4447-9C9B-E4AEE061920E}"/>
    <dgm:cxn modelId="{C8289A48-D8EC-4D94-9669-DF37277B0933}" type="presOf" srcId="{152E65A5-95BD-4F8D-874D-71CB0D8BBD91}" destId="{1DAFF692-5F63-483D-BBE8-7F0D50D55E57}" srcOrd="0" destOrd="0" presId="urn:microsoft.com/office/officeart/2018/2/layout/IconLabelList"/>
    <dgm:cxn modelId="{54588D52-04B4-4FFD-82AD-5ECA874A3674}" type="presOf" srcId="{3A85F661-07F0-4E01-B857-9C291E9663D4}" destId="{D08DC93D-ADA0-4449-A846-C1D2DBE7AD3D}" srcOrd="0" destOrd="0" presId="urn:microsoft.com/office/officeart/2018/2/layout/IconLabelList"/>
    <dgm:cxn modelId="{42A3788A-4C7C-43BE-A068-39D4350F781B}" type="presOf" srcId="{6615DBA7-1F5E-476B-9459-430E5148448D}" destId="{A4491B9E-1958-4D7C-A6F9-BAA86C4FF633}" srcOrd="0" destOrd="0" presId="urn:microsoft.com/office/officeart/2018/2/layout/IconLabelList"/>
    <dgm:cxn modelId="{804FC2E3-936C-45AC-A272-77D63D30A635}" srcId="{6615DBA7-1F5E-476B-9459-430E5148448D}" destId="{F2F8C491-725F-4943-A043-5FD03DFAC804}" srcOrd="3" destOrd="0" parTransId="{9E068AC2-FA2B-4FE8-9705-B4C523DAA6CA}" sibTransId="{50589D88-840D-4828-AA59-85B06B5BF44C}"/>
    <dgm:cxn modelId="{B13D00E8-EC9F-4801-A7A8-1DB9881B1739}" type="presParOf" srcId="{A4491B9E-1958-4D7C-A6F9-BAA86C4FF633}" destId="{4BCFAC49-35E1-44FD-A6AE-82DB9BBCC330}" srcOrd="0" destOrd="0" presId="urn:microsoft.com/office/officeart/2018/2/layout/IconLabelList"/>
    <dgm:cxn modelId="{AE8614A7-CCB6-45D9-9C84-8EF0E43ED313}" type="presParOf" srcId="{4BCFAC49-35E1-44FD-A6AE-82DB9BBCC330}" destId="{5857E1A3-ABF7-4D11-AAED-595DEE28A24D}" srcOrd="0" destOrd="0" presId="urn:microsoft.com/office/officeart/2018/2/layout/IconLabelList"/>
    <dgm:cxn modelId="{1ACDB7D4-82B1-4EC7-B190-882101F90286}" type="presParOf" srcId="{4BCFAC49-35E1-44FD-A6AE-82DB9BBCC330}" destId="{E47DB4D9-CDD7-44F8-B4CA-962752406117}" srcOrd="1" destOrd="0" presId="urn:microsoft.com/office/officeart/2018/2/layout/IconLabelList"/>
    <dgm:cxn modelId="{6104005E-C4EF-4C19-803C-76E376861539}" type="presParOf" srcId="{4BCFAC49-35E1-44FD-A6AE-82DB9BBCC330}" destId="{D08DC93D-ADA0-4449-A846-C1D2DBE7AD3D}" srcOrd="2" destOrd="0" presId="urn:microsoft.com/office/officeart/2018/2/layout/IconLabelList"/>
    <dgm:cxn modelId="{0712F614-910B-45B7-9AC1-99D6A3C685ED}" type="presParOf" srcId="{A4491B9E-1958-4D7C-A6F9-BAA86C4FF633}" destId="{895BCA04-05B6-48C1-BBC2-45A428244548}" srcOrd="1" destOrd="0" presId="urn:microsoft.com/office/officeart/2018/2/layout/IconLabelList"/>
    <dgm:cxn modelId="{A53A798A-5616-41D6-8223-604A607A7923}" type="presParOf" srcId="{A4491B9E-1958-4D7C-A6F9-BAA86C4FF633}" destId="{793F35C4-960D-4FB7-B30D-91E9CDF2E50F}" srcOrd="2" destOrd="0" presId="urn:microsoft.com/office/officeart/2018/2/layout/IconLabelList"/>
    <dgm:cxn modelId="{28A2CCAD-3DBD-44AA-A246-B81373E3A1C3}" type="presParOf" srcId="{793F35C4-960D-4FB7-B30D-91E9CDF2E50F}" destId="{99CB776B-BA67-4931-AF87-3BBDDC1CB3A2}" srcOrd="0" destOrd="0" presId="urn:microsoft.com/office/officeart/2018/2/layout/IconLabelList"/>
    <dgm:cxn modelId="{8CB0CC24-ECF7-4846-AAF8-C0CC28FC9DC7}" type="presParOf" srcId="{793F35C4-960D-4FB7-B30D-91E9CDF2E50F}" destId="{9514B629-14B3-40B1-9D69-1E91FB105FEB}" srcOrd="1" destOrd="0" presId="urn:microsoft.com/office/officeart/2018/2/layout/IconLabelList"/>
    <dgm:cxn modelId="{DC027F73-7713-4B61-96CD-C229B01538F3}" type="presParOf" srcId="{793F35C4-960D-4FB7-B30D-91E9CDF2E50F}" destId="{1DAFF692-5F63-483D-BBE8-7F0D50D55E57}" srcOrd="2" destOrd="0" presId="urn:microsoft.com/office/officeart/2018/2/layout/IconLabelList"/>
    <dgm:cxn modelId="{37B772DC-A772-4443-9B0A-BB576BFAB037}" type="presParOf" srcId="{A4491B9E-1958-4D7C-A6F9-BAA86C4FF633}" destId="{A3106266-936D-417B-8CCC-FDDB3E8BB9DA}" srcOrd="3" destOrd="0" presId="urn:microsoft.com/office/officeart/2018/2/layout/IconLabelList"/>
    <dgm:cxn modelId="{D8EBA448-C557-4AA6-BC45-92A5CE40E4C4}" type="presParOf" srcId="{A4491B9E-1958-4D7C-A6F9-BAA86C4FF633}" destId="{48A014BC-D177-4031-845B-323DDC477C11}" srcOrd="4" destOrd="0" presId="urn:microsoft.com/office/officeart/2018/2/layout/IconLabelList"/>
    <dgm:cxn modelId="{EBA3E4B3-4402-4F7B-ADA7-4CB7D185EB41}" type="presParOf" srcId="{48A014BC-D177-4031-845B-323DDC477C11}" destId="{60E1F172-CBCB-42D4-A42E-BB181C657984}" srcOrd="0" destOrd="0" presId="urn:microsoft.com/office/officeart/2018/2/layout/IconLabelList"/>
    <dgm:cxn modelId="{4CADC780-03AB-4A48-8B59-C1DE8BC44042}" type="presParOf" srcId="{48A014BC-D177-4031-845B-323DDC477C11}" destId="{E5820099-AF8D-43FD-800F-50924D9634E1}" srcOrd="1" destOrd="0" presId="urn:microsoft.com/office/officeart/2018/2/layout/IconLabelList"/>
    <dgm:cxn modelId="{37F3C60E-2142-4D0C-B35D-F594F6EF2CAF}" type="presParOf" srcId="{48A014BC-D177-4031-845B-323DDC477C11}" destId="{DCE89C2C-6480-4C23-91E6-4B3479DB8F87}" srcOrd="2" destOrd="0" presId="urn:microsoft.com/office/officeart/2018/2/layout/IconLabelList"/>
    <dgm:cxn modelId="{CE7D5886-C89A-4A17-8E64-28821A52492C}" type="presParOf" srcId="{A4491B9E-1958-4D7C-A6F9-BAA86C4FF633}" destId="{869C9986-8F3D-46F4-A184-ACE82569D6A1}" srcOrd="5" destOrd="0" presId="urn:microsoft.com/office/officeart/2018/2/layout/IconLabelList"/>
    <dgm:cxn modelId="{7EC58C88-EAA0-433A-91E1-C4F4FE2F9DAC}" type="presParOf" srcId="{A4491B9E-1958-4D7C-A6F9-BAA86C4FF633}" destId="{5B53F967-B3C8-44B2-B67F-C3BEB5507E2F}" srcOrd="6" destOrd="0" presId="urn:microsoft.com/office/officeart/2018/2/layout/IconLabelList"/>
    <dgm:cxn modelId="{A5C8C872-1FDF-4C3C-ADA4-5667D3C31CAF}" type="presParOf" srcId="{5B53F967-B3C8-44B2-B67F-C3BEB5507E2F}" destId="{657CFF25-085D-46D6-AC1F-C7D5AF6B29E9}" srcOrd="0" destOrd="0" presId="urn:microsoft.com/office/officeart/2018/2/layout/IconLabelList"/>
    <dgm:cxn modelId="{B1C6CFC0-613E-4541-9752-895D0AF79A58}" type="presParOf" srcId="{5B53F967-B3C8-44B2-B67F-C3BEB5507E2F}" destId="{EB4810F5-9F7A-4EC6-990E-C6DA1236925A}" srcOrd="1" destOrd="0" presId="urn:microsoft.com/office/officeart/2018/2/layout/IconLabelList"/>
    <dgm:cxn modelId="{65010A8A-064C-41A2-9D53-DF3C57C7AFB6}" type="presParOf" srcId="{5B53F967-B3C8-44B2-B67F-C3BEB5507E2F}" destId="{64D3B1DA-91F6-47D3-96C2-E48C4C702D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6DB372-E129-4E22-A05D-F8F58414D4F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DC72CA-324A-44A2-B267-83E07A382B28}">
      <dgm:prSet/>
      <dgm:spPr/>
      <dgm:t>
        <a:bodyPr/>
        <a:lstStyle/>
        <a:p>
          <a:r>
            <a:rPr lang="fr-FR"/>
            <a:t>Organisation</a:t>
          </a:r>
          <a:endParaRPr lang="en-US"/>
        </a:p>
      </dgm:t>
    </dgm:pt>
    <dgm:pt modelId="{37917F96-543A-406A-818F-AD33D300F3DB}" type="parTrans" cxnId="{922EC40E-5A8C-44B9-8CDD-108F59FCF77C}">
      <dgm:prSet/>
      <dgm:spPr/>
      <dgm:t>
        <a:bodyPr/>
        <a:lstStyle/>
        <a:p>
          <a:endParaRPr lang="en-US"/>
        </a:p>
      </dgm:t>
    </dgm:pt>
    <dgm:pt modelId="{0693768F-B252-4010-A77B-33565554FC0A}" type="sibTrans" cxnId="{922EC40E-5A8C-44B9-8CDD-108F59FCF77C}">
      <dgm:prSet/>
      <dgm:spPr/>
      <dgm:t>
        <a:bodyPr/>
        <a:lstStyle/>
        <a:p>
          <a:endParaRPr lang="en-US"/>
        </a:p>
      </dgm:t>
    </dgm:pt>
    <dgm:pt modelId="{98E9C776-32D9-4A32-A552-5F04F0FABB5E}">
      <dgm:prSet/>
      <dgm:spPr/>
      <dgm:t>
        <a:bodyPr/>
        <a:lstStyle/>
        <a:p>
          <a:r>
            <a:rPr lang="fr-FR"/>
            <a:t>Développement</a:t>
          </a:r>
          <a:endParaRPr lang="en-US"/>
        </a:p>
      </dgm:t>
    </dgm:pt>
    <dgm:pt modelId="{B4E2A820-802D-41F4-ABD6-853C7CAC329C}" type="parTrans" cxnId="{7734E4FB-4497-4ABC-B03F-50D866BB4203}">
      <dgm:prSet/>
      <dgm:spPr/>
      <dgm:t>
        <a:bodyPr/>
        <a:lstStyle/>
        <a:p>
          <a:endParaRPr lang="en-US"/>
        </a:p>
      </dgm:t>
    </dgm:pt>
    <dgm:pt modelId="{544E6B0F-368C-48EA-8D94-0876A4EC2C58}" type="sibTrans" cxnId="{7734E4FB-4497-4ABC-B03F-50D866BB4203}">
      <dgm:prSet/>
      <dgm:spPr/>
      <dgm:t>
        <a:bodyPr/>
        <a:lstStyle/>
        <a:p>
          <a:endParaRPr lang="en-US"/>
        </a:p>
      </dgm:t>
    </dgm:pt>
    <dgm:pt modelId="{50C44094-E5CC-4A71-B6CB-2EF8B84FD964}" type="pres">
      <dgm:prSet presAssocID="{046DB372-E129-4E22-A05D-F8F58414D4F8}" presName="root" presStyleCnt="0">
        <dgm:presLayoutVars>
          <dgm:dir/>
          <dgm:resizeHandles val="exact"/>
        </dgm:presLayoutVars>
      </dgm:prSet>
      <dgm:spPr/>
    </dgm:pt>
    <dgm:pt modelId="{7A0DFEB6-EC5B-4340-9DB1-5B37FE6952D1}" type="pres">
      <dgm:prSet presAssocID="{44DC72CA-324A-44A2-B267-83E07A382B28}" presName="compNode" presStyleCnt="0"/>
      <dgm:spPr/>
    </dgm:pt>
    <dgm:pt modelId="{5D336228-4FD2-4365-9413-23ED07003222}" type="pres">
      <dgm:prSet presAssocID="{44DC72CA-324A-44A2-B267-83E07A382B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érarchie"/>
        </a:ext>
      </dgm:extLst>
    </dgm:pt>
    <dgm:pt modelId="{67203469-9290-4BFA-B074-E586D72E0721}" type="pres">
      <dgm:prSet presAssocID="{44DC72CA-324A-44A2-B267-83E07A382B28}" presName="spaceRect" presStyleCnt="0"/>
      <dgm:spPr/>
    </dgm:pt>
    <dgm:pt modelId="{FB30AEE9-0968-4F11-BE3D-38C64BDDD3C7}" type="pres">
      <dgm:prSet presAssocID="{44DC72CA-324A-44A2-B267-83E07A382B28}" presName="textRect" presStyleLbl="revTx" presStyleIdx="0" presStyleCnt="2">
        <dgm:presLayoutVars>
          <dgm:chMax val="1"/>
          <dgm:chPref val="1"/>
        </dgm:presLayoutVars>
      </dgm:prSet>
      <dgm:spPr/>
    </dgm:pt>
    <dgm:pt modelId="{A32C73F2-74A9-4BC5-B432-04B9076C2250}" type="pres">
      <dgm:prSet presAssocID="{0693768F-B252-4010-A77B-33565554FC0A}" presName="sibTrans" presStyleCnt="0"/>
      <dgm:spPr/>
    </dgm:pt>
    <dgm:pt modelId="{FEEA4536-A645-4F94-AE42-C16B124DC04B}" type="pres">
      <dgm:prSet presAssocID="{98E9C776-32D9-4A32-A552-5F04F0FABB5E}" presName="compNode" presStyleCnt="0"/>
      <dgm:spPr/>
    </dgm:pt>
    <dgm:pt modelId="{8217077B-E079-40F2-9989-F743045AAFBA}" type="pres">
      <dgm:prSet presAssocID="{98E9C776-32D9-4A32-A552-5F04F0FABB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0A4B2E0-47F7-4908-BEFB-154AE93D1CC7}" type="pres">
      <dgm:prSet presAssocID="{98E9C776-32D9-4A32-A552-5F04F0FABB5E}" presName="spaceRect" presStyleCnt="0"/>
      <dgm:spPr/>
    </dgm:pt>
    <dgm:pt modelId="{D3BA5E30-616D-4E68-B8B2-9C5DCE02BE68}" type="pres">
      <dgm:prSet presAssocID="{98E9C776-32D9-4A32-A552-5F04F0FABB5E}" presName="textRect" presStyleLbl="revTx" presStyleIdx="1" presStyleCnt="2">
        <dgm:presLayoutVars>
          <dgm:chMax val="1"/>
          <dgm:chPref val="1"/>
        </dgm:presLayoutVars>
      </dgm:prSet>
      <dgm:spPr/>
    </dgm:pt>
  </dgm:ptLst>
  <dgm:cxnLst>
    <dgm:cxn modelId="{922EC40E-5A8C-44B9-8CDD-108F59FCF77C}" srcId="{046DB372-E129-4E22-A05D-F8F58414D4F8}" destId="{44DC72CA-324A-44A2-B267-83E07A382B28}" srcOrd="0" destOrd="0" parTransId="{37917F96-543A-406A-818F-AD33D300F3DB}" sibTransId="{0693768F-B252-4010-A77B-33565554FC0A}"/>
    <dgm:cxn modelId="{F9625E2E-6F85-4233-9D3A-F67C8872DF7B}" type="presOf" srcId="{98E9C776-32D9-4A32-A552-5F04F0FABB5E}" destId="{D3BA5E30-616D-4E68-B8B2-9C5DCE02BE68}" srcOrd="0" destOrd="0" presId="urn:microsoft.com/office/officeart/2018/2/layout/IconLabelList"/>
    <dgm:cxn modelId="{43C43D5E-73A2-4DB0-8393-935AF0EED418}" type="presOf" srcId="{44DC72CA-324A-44A2-B267-83E07A382B28}" destId="{FB30AEE9-0968-4F11-BE3D-38C64BDDD3C7}" srcOrd="0" destOrd="0" presId="urn:microsoft.com/office/officeart/2018/2/layout/IconLabelList"/>
    <dgm:cxn modelId="{6BD3745F-3B4C-430D-A977-590A058EF928}" type="presOf" srcId="{046DB372-E129-4E22-A05D-F8F58414D4F8}" destId="{50C44094-E5CC-4A71-B6CB-2EF8B84FD964}" srcOrd="0" destOrd="0" presId="urn:microsoft.com/office/officeart/2018/2/layout/IconLabelList"/>
    <dgm:cxn modelId="{7734E4FB-4497-4ABC-B03F-50D866BB4203}" srcId="{046DB372-E129-4E22-A05D-F8F58414D4F8}" destId="{98E9C776-32D9-4A32-A552-5F04F0FABB5E}" srcOrd="1" destOrd="0" parTransId="{B4E2A820-802D-41F4-ABD6-853C7CAC329C}" sibTransId="{544E6B0F-368C-48EA-8D94-0876A4EC2C58}"/>
    <dgm:cxn modelId="{23044B26-01A4-4F6E-BC73-328C9350DC46}" type="presParOf" srcId="{50C44094-E5CC-4A71-B6CB-2EF8B84FD964}" destId="{7A0DFEB6-EC5B-4340-9DB1-5B37FE6952D1}" srcOrd="0" destOrd="0" presId="urn:microsoft.com/office/officeart/2018/2/layout/IconLabelList"/>
    <dgm:cxn modelId="{8A255F7D-EC9A-4A36-824D-BB8DBC8E41BE}" type="presParOf" srcId="{7A0DFEB6-EC5B-4340-9DB1-5B37FE6952D1}" destId="{5D336228-4FD2-4365-9413-23ED07003222}" srcOrd="0" destOrd="0" presId="urn:microsoft.com/office/officeart/2018/2/layout/IconLabelList"/>
    <dgm:cxn modelId="{4999A885-056B-4B2C-AEF9-7D7539222B47}" type="presParOf" srcId="{7A0DFEB6-EC5B-4340-9DB1-5B37FE6952D1}" destId="{67203469-9290-4BFA-B074-E586D72E0721}" srcOrd="1" destOrd="0" presId="urn:microsoft.com/office/officeart/2018/2/layout/IconLabelList"/>
    <dgm:cxn modelId="{B9C124AC-534C-42BB-8530-8B8132364D16}" type="presParOf" srcId="{7A0DFEB6-EC5B-4340-9DB1-5B37FE6952D1}" destId="{FB30AEE9-0968-4F11-BE3D-38C64BDDD3C7}" srcOrd="2" destOrd="0" presId="urn:microsoft.com/office/officeart/2018/2/layout/IconLabelList"/>
    <dgm:cxn modelId="{BC7AA36D-AA2D-483B-A72D-8A182CCBC762}" type="presParOf" srcId="{50C44094-E5CC-4A71-B6CB-2EF8B84FD964}" destId="{A32C73F2-74A9-4BC5-B432-04B9076C2250}" srcOrd="1" destOrd="0" presId="urn:microsoft.com/office/officeart/2018/2/layout/IconLabelList"/>
    <dgm:cxn modelId="{6D749A95-7071-4BA5-996D-057C6CA4B572}" type="presParOf" srcId="{50C44094-E5CC-4A71-B6CB-2EF8B84FD964}" destId="{FEEA4536-A645-4F94-AE42-C16B124DC04B}" srcOrd="2" destOrd="0" presId="urn:microsoft.com/office/officeart/2018/2/layout/IconLabelList"/>
    <dgm:cxn modelId="{FD3C093A-E686-4699-B4E6-641B2ED991A1}" type="presParOf" srcId="{FEEA4536-A645-4F94-AE42-C16B124DC04B}" destId="{8217077B-E079-40F2-9989-F743045AAFBA}" srcOrd="0" destOrd="0" presId="urn:microsoft.com/office/officeart/2018/2/layout/IconLabelList"/>
    <dgm:cxn modelId="{2C2D6E76-4C96-42B9-BB45-2C45792201F5}" type="presParOf" srcId="{FEEA4536-A645-4F94-AE42-C16B124DC04B}" destId="{90A4B2E0-47F7-4908-BEFB-154AE93D1CC7}" srcOrd="1" destOrd="0" presId="urn:microsoft.com/office/officeart/2018/2/layout/IconLabelList"/>
    <dgm:cxn modelId="{1245E469-6306-45F8-B54D-C68AFD80BE9B}" type="presParOf" srcId="{FEEA4536-A645-4F94-AE42-C16B124DC04B}" destId="{D3BA5E30-616D-4E68-B8B2-9C5DCE02BE6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2D06E-9A8F-4EC5-8A64-04E015282BD7}">
      <dsp:nvSpPr>
        <dsp:cNvPr id="0" name=""/>
        <dsp:cNvSpPr/>
      </dsp:nvSpPr>
      <dsp:spPr>
        <a:xfrm>
          <a:off x="0" y="56548"/>
          <a:ext cx="7559504" cy="1484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Faire évoluer et anticiper dans le domaine des S.I. pour faire en sorte que l'entreprise reste compétitive </a:t>
          </a:r>
          <a:endParaRPr lang="en-US" sz="2700" kern="1200"/>
        </a:p>
      </dsp:txBody>
      <dsp:txXfrm>
        <a:off x="72479" y="129027"/>
        <a:ext cx="7414546" cy="1339772"/>
      </dsp:txXfrm>
    </dsp:sp>
    <dsp:sp modelId="{44F2D597-3662-4D1E-9535-0F81D31711F2}">
      <dsp:nvSpPr>
        <dsp:cNvPr id="0" name=""/>
        <dsp:cNvSpPr/>
      </dsp:nvSpPr>
      <dsp:spPr>
        <a:xfrm>
          <a:off x="0" y="1619038"/>
          <a:ext cx="7559504" cy="148473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Optimiser le Système d'Information </a:t>
          </a:r>
          <a:endParaRPr lang="en-US" sz="2700" kern="1200"/>
        </a:p>
      </dsp:txBody>
      <dsp:txXfrm>
        <a:off x="72479" y="1691517"/>
        <a:ext cx="7414546" cy="1339772"/>
      </dsp:txXfrm>
    </dsp:sp>
    <dsp:sp modelId="{FAF07C27-1C4B-4953-8A51-5A3E10CB0A23}">
      <dsp:nvSpPr>
        <dsp:cNvPr id="0" name=""/>
        <dsp:cNvSpPr/>
      </dsp:nvSpPr>
      <dsp:spPr>
        <a:xfrm>
          <a:off x="0" y="3181528"/>
          <a:ext cx="7559504" cy="148473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Calculer et suivre le ROI dans un projet de nouveau S.I. ou d'Intégration de nouvelles briques informatiques au sein d'un système d'information </a:t>
          </a:r>
          <a:endParaRPr lang="en-US" sz="2700" kern="1200"/>
        </a:p>
      </dsp:txBody>
      <dsp:txXfrm>
        <a:off x="72479" y="3254007"/>
        <a:ext cx="7414546" cy="1339772"/>
      </dsp:txXfrm>
    </dsp:sp>
    <dsp:sp modelId="{3F81BCC2-6623-45C5-9F01-31CC197E8DD0}">
      <dsp:nvSpPr>
        <dsp:cNvPr id="0" name=""/>
        <dsp:cNvSpPr/>
      </dsp:nvSpPr>
      <dsp:spPr>
        <a:xfrm>
          <a:off x="0" y="4744018"/>
          <a:ext cx="7559504" cy="1484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Gérer les risques liés au S.I</a:t>
          </a:r>
          <a:endParaRPr lang="en-US" sz="2700" kern="1200"/>
        </a:p>
      </dsp:txBody>
      <dsp:txXfrm>
        <a:off x="72479" y="4816497"/>
        <a:ext cx="7414546" cy="1339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006E0-81A4-43CF-AA0B-41381C5A0A14}">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F5308-1DD9-4B6C-9EE0-EAE9821CD71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63A7C-81F5-4DF9-9423-FE19A1B157E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fr-FR" sz="2200" kern="1200"/>
            <a:t>Information=donnée+interprétation</a:t>
          </a:r>
          <a:endParaRPr lang="en-US" sz="2200" kern="1200"/>
        </a:p>
      </dsp:txBody>
      <dsp:txXfrm>
        <a:off x="1057183" y="1805"/>
        <a:ext cx="9458416" cy="915310"/>
      </dsp:txXfrm>
    </dsp:sp>
    <dsp:sp modelId="{B7243E17-DA3F-4297-918A-7F80CF887B52}">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9A240-62BA-48AF-8D03-22A4F940879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4D0C22-CD5D-48D3-90D0-A0BD857AB86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fr-FR" sz="2200" kern="1200"/>
            <a:t>Donnée=description élémentaire d’un élément constitué d’un ensemble de symboles</a:t>
          </a:r>
          <a:endParaRPr lang="en-US" sz="2200" kern="1200"/>
        </a:p>
      </dsp:txBody>
      <dsp:txXfrm>
        <a:off x="1057183" y="1145944"/>
        <a:ext cx="9458416" cy="915310"/>
      </dsp:txXfrm>
    </dsp:sp>
    <dsp:sp modelId="{B48260D7-C6C3-41B0-95DB-497A97CD41F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ABF5A-56E1-458A-8417-BA7D2891D3C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CC197-A211-4A6A-89AF-BAEEE3405F23}">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fr-FR" sz="2200" kern="1200"/>
            <a:t>La donnée n’a pas de sens « brut », c’est pour cela qu’on lui joint une interprétation</a:t>
          </a:r>
          <a:endParaRPr lang="en-US" sz="2200" kern="1200"/>
        </a:p>
      </dsp:txBody>
      <dsp:txXfrm>
        <a:off x="1057183" y="2290082"/>
        <a:ext cx="9458416" cy="915310"/>
      </dsp:txXfrm>
    </dsp:sp>
    <dsp:sp modelId="{1C54E9FF-FB8F-452F-BD5D-771CA464863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85C38-8E17-45DF-BF34-8BFCEE5D260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E5899-21AD-4C06-928A-181A36D9F81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fr-FR" sz="2200" kern="1200"/>
            <a:t>Sens notion « relative » (exemple: 07/12/2023 sera interprété différemment que l’on soit Anglais ou Français)</a:t>
          </a:r>
          <a:endParaRPr lang="en-US" sz="2200" kern="1200"/>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7E1A3-ABF7-4D11-AAED-595DEE28A24D}">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8DC93D-ADA0-4449-A846-C1D2DBE7AD3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fr-FR" sz="3600" kern="1200"/>
            <a:t>Collecte</a:t>
          </a:r>
          <a:endParaRPr lang="en-US" sz="3600" kern="1200"/>
        </a:p>
      </dsp:txBody>
      <dsp:txXfrm>
        <a:off x="100682" y="2427484"/>
        <a:ext cx="2370489" cy="720000"/>
      </dsp:txXfrm>
    </dsp:sp>
    <dsp:sp modelId="{99CB776B-BA67-4931-AF87-3BBDDC1CB3A2}">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AFF692-5F63-483D-BBE8-7F0D50D55E57}">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fr-FR" sz="3600" kern="1200"/>
            <a:t>Traitement</a:t>
          </a:r>
          <a:endParaRPr lang="en-US" sz="3600" kern="1200"/>
        </a:p>
      </dsp:txBody>
      <dsp:txXfrm>
        <a:off x="2886007" y="2427484"/>
        <a:ext cx="2370489" cy="720000"/>
      </dsp:txXfrm>
    </dsp:sp>
    <dsp:sp modelId="{60E1F172-CBCB-42D4-A42E-BB181C657984}">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E89C2C-6480-4C23-91E6-4B3479DB8F87}">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fr-FR" sz="3600" kern="1200"/>
            <a:t>Stockage</a:t>
          </a:r>
          <a:endParaRPr lang="en-US" sz="3600" kern="1200"/>
        </a:p>
      </dsp:txBody>
      <dsp:txXfrm>
        <a:off x="5671332" y="2427484"/>
        <a:ext cx="2370489" cy="720000"/>
      </dsp:txXfrm>
    </dsp:sp>
    <dsp:sp modelId="{657CFF25-085D-46D6-AC1F-C7D5AF6B29E9}">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3B1DA-91F6-47D3-96C2-E48C4C702D54}">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fr-FR" sz="3600" kern="1200"/>
            <a:t>Diffusion</a:t>
          </a:r>
          <a:endParaRPr lang="en-US" sz="3600" kern="1200"/>
        </a:p>
      </dsp:txBody>
      <dsp:txXfrm>
        <a:off x="8456657" y="2427484"/>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36228-4FD2-4365-9413-23ED07003222}">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0AEE9-0968-4F11-BE3D-38C64BDDD3C7}">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FR" sz="5000" kern="1200"/>
            <a:t>Organisation</a:t>
          </a:r>
          <a:endParaRPr lang="en-US" sz="5000" kern="1200"/>
        </a:p>
      </dsp:txBody>
      <dsp:txXfrm>
        <a:off x="559800" y="2821519"/>
        <a:ext cx="4320000" cy="720000"/>
      </dsp:txXfrm>
    </dsp:sp>
    <dsp:sp modelId="{8217077B-E079-40F2-9989-F743045AAFBA}">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BA5E30-616D-4E68-B8B2-9C5DCE02BE68}">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fr-FR" sz="5000" kern="1200"/>
            <a:t>Développement</a:t>
          </a:r>
          <a:endParaRPr lang="en-US" sz="5000" kern="1200"/>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C124B-9939-A008-572C-7C089FFE8E4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4BCD9C3-246D-8BCE-D8C9-2D50124A5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09E6594-9504-9B2C-73EE-82C5178D9983}"/>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5" name="Espace réservé du pied de page 4">
            <a:extLst>
              <a:ext uri="{FF2B5EF4-FFF2-40B4-BE49-F238E27FC236}">
                <a16:creationId xmlns:a16="http://schemas.microsoft.com/office/drawing/2014/main" id="{08A92AAA-7E3B-CC38-7B81-1AB9CB51D3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84C8EE-2A37-BBC8-2892-00247B7E6D08}"/>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80439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5E339B-5020-E274-4985-0690838753C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298B429-D251-C19A-8E28-651C886B229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5F08A2-9F8D-2B8A-E820-E1C6C4AB0FE6}"/>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5" name="Espace réservé du pied de page 4">
            <a:extLst>
              <a:ext uri="{FF2B5EF4-FFF2-40B4-BE49-F238E27FC236}">
                <a16:creationId xmlns:a16="http://schemas.microsoft.com/office/drawing/2014/main" id="{EDAD4695-C89B-D46E-2357-AA69303E71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00241F-56C2-C880-DFC4-D8DBA06CF80E}"/>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312073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2EB53D6-5C67-22E6-E475-6FDAF3085C3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89CC4ED-F6E9-EE52-C686-2E10BB96E4B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C46E5E0-68AF-9396-92F8-0C42BE7EB38C}"/>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5" name="Espace réservé du pied de page 4">
            <a:extLst>
              <a:ext uri="{FF2B5EF4-FFF2-40B4-BE49-F238E27FC236}">
                <a16:creationId xmlns:a16="http://schemas.microsoft.com/office/drawing/2014/main" id="{ECD4C9FB-FAF6-6D72-3F4F-913F7119AD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B7F4C6-7ED3-3EF2-CCC4-3E82AFA695AC}"/>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346813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5D4B-64F3-FF2F-9713-86A951A0466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32E32-03D0-CD64-E9F2-9B9E3A7E5CA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1F126E-8BF1-7FF3-5A0B-61A1ED6FD72C}"/>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5" name="Espace réservé du pied de page 4">
            <a:extLst>
              <a:ext uri="{FF2B5EF4-FFF2-40B4-BE49-F238E27FC236}">
                <a16:creationId xmlns:a16="http://schemas.microsoft.com/office/drawing/2014/main" id="{A811F1F1-7947-6504-4455-EE37E51288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DFFA7F-7397-D7B1-C6D0-6429B03B441F}"/>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64751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9E75F-94CC-022E-8B07-D0FCD74AEA9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4CF1D64-2C3C-87C1-9060-0C8AD1CEDD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E5DF758-B307-B791-3E30-F69600C461EE}"/>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5" name="Espace réservé du pied de page 4">
            <a:extLst>
              <a:ext uri="{FF2B5EF4-FFF2-40B4-BE49-F238E27FC236}">
                <a16:creationId xmlns:a16="http://schemas.microsoft.com/office/drawing/2014/main" id="{68E9FC0D-4A2B-EC4C-C740-FD235B2B0F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92C2B4-B86D-5288-EE4A-32296CB68642}"/>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395346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CB9638-13EB-372A-3609-B71442B7D8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1711DB-B628-D238-5190-877E07C40E5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60D55F0-4D6D-D6DA-D69A-59072FEDE99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B03B21B-AE9B-8D26-D41A-B9C03EAEF5C2}"/>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6" name="Espace réservé du pied de page 5">
            <a:extLst>
              <a:ext uri="{FF2B5EF4-FFF2-40B4-BE49-F238E27FC236}">
                <a16:creationId xmlns:a16="http://schemas.microsoft.com/office/drawing/2014/main" id="{20150CA7-3BDC-428C-B696-D4AD196073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358521-F4D3-5B9D-2268-AACACD346804}"/>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97155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87828-AE0A-6629-8480-B445EE3DFC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9763071-B2B8-F07E-77B1-D565BC82F7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74A6FDC-EECA-39BB-29E2-C29A859A265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8967964-F8A3-71A4-F7B2-7AA3BDC61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9D79878-B032-49B8-0B31-04BD7A14F47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BB3CD14-57EB-7CF1-2ACA-7A85C5507BB7}"/>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8" name="Espace réservé du pied de page 7">
            <a:extLst>
              <a:ext uri="{FF2B5EF4-FFF2-40B4-BE49-F238E27FC236}">
                <a16:creationId xmlns:a16="http://schemas.microsoft.com/office/drawing/2014/main" id="{B1704E39-7E4A-38E8-97B2-225D5F02958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510134F-261F-70E5-B769-14DF5501B6BF}"/>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219111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2FED89-F381-4317-A2EF-AE8F918FF5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65B5F3-9FCC-BCD5-5CC4-F7FDE618C946}"/>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4" name="Espace réservé du pied de page 3">
            <a:extLst>
              <a:ext uri="{FF2B5EF4-FFF2-40B4-BE49-F238E27FC236}">
                <a16:creationId xmlns:a16="http://schemas.microsoft.com/office/drawing/2014/main" id="{90E8A4F3-8182-B6C0-DBAC-F1A81056184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56E05F-A90A-5D3F-1F33-5B1FA3EFBFAC}"/>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20166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B9B39D8-88BA-BDF3-18FD-FE6D557D8B9C}"/>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3" name="Espace réservé du pied de page 2">
            <a:extLst>
              <a:ext uri="{FF2B5EF4-FFF2-40B4-BE49-F238E27FC236}">
                <a16:creationId xmlns:a16="http://schemas.microsoft.com/office/drawing/2014/main" id="{85036A50-3CC9-2CCD-76CF-04425762216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252D54B-41BA-3FEE-8268-483D9DB08B8F}"/>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371128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5282A2-F382-677F-5785-D0F0D5D3B4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8ADAB78-BFCB-07A0-6F8B-689C8E1AE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372D45-6A4A-8999-FFA5-D3D553BA5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9BA362-1FC0-5CEA-A657-C3B8BE84E3DC}"/>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6" name="Espace réservé du pied de page 5">
            <a:extLst>
              <a:ext uri="{FF2B5EF4-FFF2-40B4-BE49-F238E27FC236}">
                <a16:creationId xmlns:a16="http://schemas.microsoft.com/office/drawing/2014/main" id="{946C27BF-BA8E-97A1-ED76-4A788DF3E6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6AE767-283E-13B8-D4C1-8F22EDE072D5}"/>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392480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D572E-B0E2-44B0-EEAD-ECE7E08B67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D4FF7C8-85CD-05A9-838F-E38A3ABC36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252F0A3-5A0F-D7EB-79A9-5A7D72E9F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F3B877-1A04-3908-D91A-D8986E3747D9}"/>
              </a:ext>
            </a:extLst>
          </p:cNvPr>
          <p:cNvSpPr>
            <a:spLocks noGrp="1"/>
          </p:cNvSpPr>
          <p:nvPr>
            <p:ph type="dt" sz="half" idx="10"/>
          </p:nvPr>
        </p:nvSpPr>
        <p:spPr/>
        <p:txBody>
          <a:bodyPr/>
          <a:lstStyle/>
          <a:p>
            <a:fld id="{F0D9BE1F-8A11-4AA8-ACB2-05C8333F205A}" type="datetimeFigureOut">
              <a:rPr lang="fr-FR" smtClean="0"/>
              <a:t>06/12/2023</a:t>
            </a:fld>
            <a:endParaRPr lang="fr-FR"/>
          </a:p>
        </p:txBody>
      </p:sp>
      <p:sp>
        <p:nvSpPr>
          <p:cNvPr id="6" name="Espace réservé du pied de page 5">
            <a:extLst>
              <a:ext uri="{FF2B5EF4-FFF2-40B4-BE49-F238E27FC236}">
                <a16:creationId xmlns:a16="http://schemas.microsoft.com/office/drawing/2014/main" id="{B2F927A6-8CB0-5327-99E9-C92CEA1729B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7FAB89B-511A-8680-0F80-08AC53D3D124}"/>
              </a:ext>
            </a:extLst>
          </p:cNvPr>
          <p:cNvSpPr>
            <a:spLocks noGrp="1"/>
          </p:cNvSpPr>
          <p:nvPr>
            <p:ph type="sldNum" sz="quarter" idx="12"/>
          </p:nvPr>
        </p:nvSpPr>
        <p:spPr/>
        <p:txBody>
          <a:bodyPr/>
          <a:lstStyle/>
          <a:p>
            <a:fld id="{73E88563-545E-4556-9112-43EAC9DE9FC6}" type="slidenum">
              <a:rPr lang="fr-FR" smtClean="0"/>
              <a:t>‹N°›</a:t>
            </a:fld>
            <a:endParaRPr lang="fr-FR"/>
          </a:p>
        </p:txBody>
      </p:sp>
    </p:spTree>
    <p:extLst>
      <p:ext uri="{BB962C8B-B14F-4D97-AF65-F5344CB8AC3E}">
        <p14:creationId xmlns:p14="http://schemas.microsoft.com/office/powerpoint/2010/main" val="194164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0431DB-61E1-5561-19BC-A268EF8BE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84DA045-4EC5-990D-5790-645EB7A40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ABD592-751D-565E-140A-2946668DD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9BE1F-8A11-4AA8-ACB2-05C8333F205A}" type="datetimeFigureOut">
              <a:rPr lang="fr-FR" smtClean="0"/>
              <a:t>06/12/2023</a:t>
            </a:fld>
            <a:endParaRPr lang="fr-FR"/>
          </a:p>
        </p:txBody>
      </p:sp>
      <p:sp>
        <p:nvSpPr>
          <p:cNvPr id="5" name="Espace réservé du pied de page 4">
            <a:extLst>
              <a:ext uri="{FF2B5EF4-FFF2-40B4-BE49-F238E27FC236}">
                <a16:creationId xmlns:a16="http://schemas.microsoft.com/office/drawing/2014/main" id="{5A7AE259-9DAB-9A25-B578-EDE795501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2F0B22-FD9D-2B3C-6BE0-D0B64B031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88563-545E-4556-9112-43EAC9DE9FC6}" type="slidenum">
              <a:rPr lang="fr-FR" smtClean="0"/>
              <a:t>‹N°›</a:t>
            </a:fld>
            <a:endParaRPr lang="fr-FR"/>
          </a:p>
        </p:txBody>
      </p:sp>
    </p:spTree>
    <p:extLst>
      <p:ext uri="{BB962C8B-B14F-4D97-AF65-F5344CB8AC3E}">
        <p14:creationId xmlns:p14="http://schemas.microsoft.com/office/powerpoint/2010/main" val="21361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1E169F-7E2E-D3F1-C5C9-C641D03A4046}"/>
              </a:ext>
            </a:extLst>
          </p:cNvPr>
          <p:cNvSpPr>
            <a:spLocks noGrp="1"/>
          </p:cNvSpPr>
          <p:nvPr>
            <p:ph type="ctrTitle"/>
          </p:nvPr>
        </p:nvSpPr>
        <p:spPr>
          <a:xfrm>
            <a:off x="1285241" y="1008993"/>
            <a:ext cx="9231410" cy="3542045"/>
          </a:xfrm>
        </p:spPr>
        <p:txBody>
          <a:bodyPr anchor="b">
            <a:normAutofit/>
          </a:bodyPr>
          <a:lstStyle/>
          <a:p>
            <a:pPr algn="l"/>
            <a:r>
              <a:rPr lang="fr-FR" sz="8900"/>
              <a:t>Gouvernance et performance des SI</a:t>
            </a:r>
          </a:p>
        </p:txBody>
      </p:sp>
      <p:sp>
        <p:nvSpPr>
          <p:cNvPr id="3" name="Sous-titre 2">
            <a:extLst>
              <a:ext uri="{FF2B5EF4-FFF2-40B4-BE49-F238E27FC236}">
                <a16:creationId xmlns:a16="http://schemas.microsoft.com/office/drawing/2014/main" id="{81061C60-D851-7CAF-7B8A-A6CDAA74D4B7}"/>
              </a:ext>
            </a:extLst>
          </p:cNvPr>
          <p:cNvSpPr>
            <a:spLocks noGrp="1"/>
          </p:cNvSpPr>
          <p:nvPr>
            <p:ph type="subTitle" idx="1"/>
          </p:nvPr>
        </p:nvSpPr>
        <p:spPr>
          <a:xfrm>
            <a:off x="1285241" y="4582814"/>
            <a:ext cx="7132335" cy="1312657"/>
          </a:xfrm>
        </p:spPr>
        <p:txBody>
          <a:bodyPr anchor="t">
            <a:normAutofit lnSpcReduction="10000"/>
          </a:bodyPr>
          <a:lstStyle/>
          <a:p>
            <a:pPr algn="l"/>
            <a:r>
              <a:rPr lang="fr-FR" dirty="0"/>
              <a:t>POEC-EPSI Lyon</a:t>
            </a:r>
          </a:p>
          <a:p>
            <a:pPr algn="l"/>
            <a:endParaRPr lang="fr-FR" dirty="0"/>
          </a:p>
          <a:p>
            <a:pPr algn="l"/>
            <a:r>
              <a:rPr lang="fr-FR" dirty="0"/>
              <a:t>Samuel Desseaux(sdesseaux@eyes4it.tech)</a:t>
            </a:r>
          </a:p>
        </p:txBody>
      </p:sp>
    </p:spTree>
    <p:extLst>
      <p:ext uri="{BB962C8B-B14F-4D97-AF65-F5344CB8AC3E}">
        <p14:creationId xmlns:p14="http://schemas.microsoft.com/office/powerpoint/2010/main" val="396875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Squelettes de zone 3D">
            <a:extLst>
              <a:ext uri="{FF2B5EF4-FFF2-40B4-BE49-F238E27FC236}">
                <a16:creationId xmlns:a16="http://schemas.microsoft.com/office/drawing/2014/main" id="{8C7EE610-4511-16F4-CC96-EC893E425DF7}"/>
              </a:ext>
            </a:extLst>
          </p:cNvPr>
          <p:cNvPicPr>
            <a:picLocks noChangeAspect="1"/>
          </p:cNvPicPr>
          <p:nvPr/>
        </p:nvPicPr>
        <p:blipFill rotWithShape="1">
          <a:blip r:embed="rId2"/>
          <a:srcRect l="4658" r="1224"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326AFFEA-17B1-B97C-97EC-060557DA6696}"/>
              </a:ext>
            </a:extLst>
          </p:cNvPr>
          <p:cNvSpPr>
            <a:spLocks noGrp="1"/>
          </p:cNvSpPr>
          <p:nvPr>
            <p:ph type="title"/>
          </p:nvPr>
        </p:nvSpPr>
        <p:spPr>
          <a:xfrm>
            <a:off x="838200" y="365125"/>
            <a:ext cx="3822189" cy="1899912"/>
          </a:xfrm>
        </p:spPr>
        <p:txBody>
          <a:bodyPr>
            <a:normAutofit/>
          </a:bodyPr>
          <a:lstStyle/>
          <a:p>
            <a:r>
              <a:rPr lang="fr-FR" sz="4000"/>
              <a:t>Organisation des données en base</a:t>
            </a:r>
          </a:p>
        </p:txBody>
      </p:sp>
      <p:sp>
        <p:nvSpPr>
          <p:cNvPr id="5" name="Espace réservé du contenu 4">
            <a:extLst>
              <a:ext uri="{FF2B5EF4-FFF2-40B4-BE49-F238E27FC236}">
                <a16:creationId xmlns:a16="http://schemas.microsoft.com/office/drawing/2014/main" id="{89EBF993-1BE9-818A-C888-85862C95975C}"/>
              </a:ext>
            </a:extLst>
          </p:cNvPr>
          <p:cNvSpPr>
            <a:spLocks noGrp="1"/>
          </p:cNvSpPr>
          <p:nvPr>
            <p:ph idx="1"/>
          </p:nvPr>
        </p:nvSpPr>
        <p:spPr>
          <a:xfrm>
            <a:off x="838200" y="2434201"/>
            <a:ext cx="3822189" cy="3742762"/>
          </a:xfrm>
        </p:spPr>
        <p:txBody>
          <a:bodyPr>
            <a:normAutofit/>
          </a:bodyPr>
          <a:lstStyle/>
          <a:p>
            <a:r>
              <a:rPr lang="fr-FR" sz="2000" dirty="0"/>
              <a:t>Base de données: ensemble structuré et organisé permettant de stocker une grande quantité de données afin d’en assurer leur exploitation</a:t>
            </a:r>
          </a:p>
        </p:txBody>
      </p:sp>
    </p:spTree>
    <p:extLst>
      <p:ext uri="{BB962C8B-B14F-4D97-AF65-F5344CB8AC3E}">
        <p14:creationId xmlns:p14="http://schemas.microsoft.com/office/powerpoint/2010/main" val="54789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77BCB95-460E-6475-F967-F5EA9CAD134E}"/>
              </a:ext>
            </a:extLst>
          </p:cNvPr>
          <p:cNvSpPr>
            <a:spLocks noGrp="1"/>
          </p:cNvSpPr>
          <p:nvPr>
            <p:ph type="title"/>
          </p:nvPr>
        </p:nvSpPr>
        <p:spPr>
          <a:xfrm>
            <a:off x="371094" y="1161288"/>
            <a:ext cx="3438144" cy="1239012"/>
          </a:xfrm>
        </p:spPr>
        <p:txBody>
          <a:bodyPr anchor="ctr">
            <a:normAutofit/>
          </a:bodyPr>
          <a:lstStyle/>
          <a:p>
            <a:r>
              <a:rPr lang="fr-FR" sz="2800" dirty="0"/>
              <a:t>Exemple de base de données relationnelles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8B6C2BE-E38E-8120-F22D-DC09A20A2186}"/>
              </a:ext>
            </a:extLst>
          </p:cNvPr>
          <p:cNvSpPr>
            <a:spLocks noGrp="1"/>
          </p:cNvSpPr>
          <p:nvPr>
            <p:ph idx="1"/>
          </p:nvPr>
        </p:nvSpPr>
        <p:spPr>
          <a:xfrm>
            <a:off x="371094" y="2718054"/>
            <a:ext cx="3438906" cy="3207258"/>
          </a:xfrm>
        </p:spPr>
        <p:txBody>
          <a:bodyPr anchor="t">
            <a:normAutofit/>
          </a:bodyPr>
          <a:lstStyle/>
          <a:p>
            <a:r>
              <a:rPr lang="en-US" sz="1700" dirty="0"/>
              <a:t>En </a:t>
            </a:r>
            <a:r>
              <a:rPr lang="en-US" sz="1700" dirty="0" err="1"/>
              <a:t>établissant</a:t>
            </a:r>
            <a:r>
              <a:rPr lang="en-US" sz="1700" dirty="0"/>
              <a:t> </a:t>
            </a:r>
            <a:r>
              <a:rPr lang="en-US" sz="1700" dirty="0" err="1"/>
              <a:t>une</a:t>
            </a:r>
            <a:r>
              <a:rPr lang="en-US" sz="1700" dirty="0"/>
              <a:t> relation, on </a:t>
            </a:r>
            <a:r>
              <a:rPr lang="en-US" sz="1700" dirty="0" err="1"/>
              <a:t>établit</a:t>
            </a:r>
            <a:r>
              <a:rPr lang="en-US" sz="1700" dirty="0"/>
              <a:t> </a:t>
            </a:r>
            <a:r>
              <a:rPr lang="en-US" sz="1700" dirty="0" err="1"/>
              <a:t>implicitement</a:t>
            </a:r>
            <a:r>
              <a:rPr lang="en-US" sz="1700" dirty="0"/>
              <a:t> un </a:t>
            </a:r>
            <a:r>
              <a:rPr lang="en-US" sz="1700" dirty="0" err="1"/>
              <a:t>sens.</a:t>
            </a:r>
            <a:endParaRPr lang="en-US" sz="1700" dirty="0"/>
          </a:p>
        </p:txBody>
      </p:sp>
      <p:pic>
        <p:nvPicPr>
          <p:cNvPr id="5" name="Espace réservé du contenu 4">
            <a:extLst>
              <a:ext uri="{FF2B5EF4-FFF2-40B4-BE49-F238E27FC236}">
                <a16:creationId xmlns:a16="http://schemas.microsoft.com/office/drawing/2014/main" id="{4378AC68-ED8E-DA3D-A136-B3E055591109}"/>
              </a:ext>
            </a:extLst>
          </p:cNvPr>
          <p:cNvPicPr>
            <a:picLocks noChangeAspect="1"/>
          </p:cNvPicPr>
          <p:nvPr/>
        </p:nvPicPr>
        <p:blipFill>
          <a:blip r:embed="rId2"/>
          <a:stretch>
            <a:fillRect/>
          </a:stretch>
        </p:blipFill>
        <p:spPr>
          <a:xfrm>
            <a:off x="4901184" y="952759"/>
            <a:ext cx="6922008" cy="5053065"/>
          </a:xfrm>
          <a:prstGeom prst="rect">
            <a:avLst/>
          </a:prstGeom>
        </p:spPr>
      </p:pic>
    </p:spTree>
    <p:extLst>
      <p:ext uri="{BB962C8B-B14F-4D97-AF65-F5344CB8AC3E}">
        <p14:creationId xmlns:p14="http://schemas.microsoft.com/office/powerpoint/2010/main" val="24735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CA1B6CE-1B56-156E-8DBF-CDAE16F1B566}"/>
              </a:ext>
            </a:extLst>
          </p:cNvPr>
          <p:cNvSpPr>
            <a:spLocks noGrp="1"/>
          </p:cNvSpPr>
          <p:nvPr>
            <p:ph type="title"/>
          </p:nvPr>
        </p:nvSpPr>
        <p:spPr>
          <a:xfrm>
            <a:off x="1371597" y="348865"/>
            <a:ext cx="10044023" cy="877729"/>
          </a:xfrm>
        </p:spPr>
        <p:txBody>
          <a:bodyPr anchor="ctr">
            <a:normAutofit/>
          </a:bodyPr>
          <a:lstStyle/>
          <a:p>
            <a:r>
              <a:rPr lang="fr-FR" sz="4000" dirty="0">
                <a:solidFill>
                  <a:srgbClr val="FFFFFF"/>
                </a:solidFill>
              </a:rPr>
              <a:t>Circuit du traitement de l’information(états)</a:t>
            </a:r>
          </a:p>
        </p:txBody>
      </p:sp>
      <p:graphicFrame>
        <p:nvGraphicFramePr>
          <p:cNvPr id="14" name="Espace réservé du contenu 2">
            <a:extLst>
              <a:ext uri="{FF2B5EF4-FFF2-40B4-BE49-F238E27FC236}">
                <a16:creationId xmlns:a16="http://schemas.microsoft.com/office/drawing/2014/main" id="{5FC232DA-7E75-1454-33E2-CDF8C38D3D1D}"/>
              </a:ext>
            </a:extLst>
          </p:cNvPr>
          <p:cNvGraphicFramePr>
            <a:graphicFrameLocks noGrp="1"/>
          </p:cNvGraphicFramePr>
          <p:nvPr>
            <p:ph idx="1"/>
            <p:extLst>
              <p:ext uri="{D42A27DB-BD31-4B8C-83A1-F6EECF244321}">
                <p14:modId xmlns:p14="http://schemas.microsoft.com/office/powerpoint/2010/main" val="34590471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79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EC8F6A-7C93-3E41-8F7F-3FE7B05A1F29}"/>
              </a:ext>
            </a:extLst>
          </p:cNvPr>
          <p:cNvSpPr>
            <a:spLocks noGrp="1"/>
          </p:cNvSpPr>
          <p:nvPr>
            <p:ph type="title"/>
          </p:nvPr>
        </p:nvSpPr>
        <p:spPr>
          <a:xfrm>
            <a:off x="6823878" y="741391"/>
            <a:ext cx="4491821" cy="1616203"/>
          </a:xfrm>
        </p:spPr>
        <p:txBody>
          <a:bodyPr anchor="b">
            <a:normAutofit/>
          </a:bodyPr>
          <a:lstStyle/>
          <a:p>
            <a:endParaRPr lang="fr-FR" sz="3200"/>
          </a:p>
        </p:txBody>
      </p:sp>
      <p:pic>
        <p:nvPicPr>
          <p:cNvPr id="5" name="Picture 4" descr="Notes autocollantes sur un mur">
            <a:extLst>
              <a:ext uri="{FF2B5EF4-FFF2-40B4-BE49-F238E27FC236}">
                <a16:creationId xmlns:a16="http://schemas.microsoft.com/office/drawing/2014/main" id="{902DA709-F50F-556F-8BF3-7FF59A1B2A64}"/>
              </a:ext>
            </a:extLst>
          </p:cNvPr>
          <p:cNvPicPr>
            <a:picLocks noChangeAspect="1"/>
          </p:cNvPicPr>
          <p:nvPr/>
        </p:nvPicPr>
        <p:blipFill rotWithShape="1">
          <a:blip r:embed="rId2"/>
          <a:srcRect l="18869" r="19132" b="2"/>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9B0897C3-6951-72B3-27AE-07AC577FFDC1}"/>
              </a:ext>
            </a:extLst>
          </p:cNvPr>
          <p:cNvSpPr>
            <a:spLocks noGrp="1"/>
          </p:cNvSpPr>
          <p:nvPr>
            <p:ph idx="1"/>
          </p:nvPr>
        </p:nvSpPr>
        <p:spPr>
          <a:xfrm>
            <a:off x="6823878" y="2533476"/>
            <a:ext cx="4491820" cy="3447832"/>
          </a:xfrm>
        </p:spPr>
        <p:txBody>
          <a:bodyPr anchor="t">
            <a:normAutofit/>
          </a:bodyPr>
          <a:lstStyle/>
          <a:p>
            <a:r>
              <a:rPr lang="fr-FR" sz="1400" b="1" dirty="0"/>
              <a:t>Gestion de la </a:t>
            </a:r>
            <a:r>
              <a:rPr lang="fr-FR" sz="1400" b="1" dirty="0" err="1"/>
              <a:t>collecte</a:t>
            </a:r>
            <a:r>
              <a:rPr lang="fr-FR" sz="1400" dirty="0" err="1"/>
              <a:t>:naissance</a:t>
            </a:r>
            <a:r>
              <a:rPr lang="fr-FR" sz="1400" dirty="0"/>
              <a:t> de l’information, lors d’une saisie ou d’une collecte</a:t>
            </a:r>
          </a:p>
          <a:p>
            <a:pPr marL="0" indent="0">
              <a:buNone/>
            </a:pPr>
            <a:endParaRPr lang="fr-FR" sz="1400" dirty="0"/>
          </a:p>
          <a:p>
            <a:r>
              <a:rPr lang="fr-FR" sz="1400" b="1" dirty="0"/>
              <a:t>Gestion du stockage</a:t>
            </a:r>
            <a:r>
              <a:rPr lang="fr-FR" sz="1400" dirty="0"/>
              <a:t>: sans cela, l’information est volatile(base de </a:t>
            </a:r>
            <a:r>
              <a:rPr lang="fr-FR" sz="1400" dirty="0" err="1"/>
              <a:t>données,fichiers</a:t>
            </a:r>
            <a:r>
              <a:rPr lang="fr-FR" sz="1400" dirty="0"/>
              <a:t>…)</a:t>
            </a:r>
          </a:p>
          <a:p>
            <a:r>
              <a:rPr lang="fr-FR" sz="1400" b="1" dirty="0"/>
              <a:t>Gestion du traitement</a:t>
            </a:r>
            <a:r>
              <a:rPr lang="fr-FR" sz="1400" dirty="0"/>
              <a:t>: créer des nouvelles informations à partir des infos collectées en faisant des regroupements, des tris, des calculs</a:t>
            </a:r>
          </a:p>
          <a:p>
            <a:pPr marL="0" indent="0">
              <a:buNone/>
            </a:pPr>
            <a:endParaRPr lang="fr-FR" sz="1400" dirty="0"/>
          </a:p>
          <a:p>
            <a:r>
              <a:rPr lang="fr-FR" sz="1400" b="1" dirty="0"/>
              <a:t>Gestion de la diffusion</a:t>
            </a:r>
            <a:r>
              <a:rPr lang="fr-FR" sz="1400" dirty="0"/>
              <a:t>: les formats de diffusion sont multiples </a:t>
            </a:r>
          </a:p>
        </p:txBody>
      </p:sp>
    </p:spTree>
    <p:extLst>
      <p:ext uri="{BB962C8B-B14F-4D97-AF65-F5344CB8AC3E}">
        <p14:creationId xmlns:p14="http://schemas.microsoft.com/office/powerpoint/2010/main" val="418414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37F83-C2D8-16A0-3BB0-45A42B1B9CAE}"/>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F2416443-46B5-69B3-655D-3734017149D8}"/>
              </a:ext>
            </a:extLst>
          </p:cNvPr>
          <p:cNvSpPr>
            <a:spLocks noGrp="1"/>
          </p:cNvSpPr>
          <p:nvPr>
            <p:ph idx="1"/>
          </p:nvPr>
        </p:nvSpPr>
        <p:spPr/>
        <p:txBody>
          <a:bodyPr/>
          <a:lstStyle/>
          <a:p>
            <a:r>
              <a:rPr lang="fr-FR" dirty="0"/>
              <a:t>Méthode Merise (exemple BDD de la gestion commerciale)</a:t>
            </a:r>
          </a:p>
          <a:p>
            <a:endParaRPr lang="fr-FR" dirty="0"/>
          </a:p>
          <a:p>
            <a:r>
              <a:rPr lang="fr-FR" dirty="0"/>
              <a:t>Diagramme </a:t>
            </a:r>
            <a:r>
              <a:rPr lang="fr-FR" dirty="0" err="1"/>
              <a:t>évenement</a:t>
            </a:r>
            <a:r>
              <a:rPr lang="fr-FR" dirty="0"/>
              <a:t> résultat</a:t>
            </a:r>
          </a:p>
        </p:txBody>
      </p:sp>
    </p:spTree>
    <p:extLst>
      <p:ext uri="{BB962C8B-B14F-4D97-AF65-F5344CB8AC3E}">
        <p14:creationId xmlns:p14="http://schemas.microsoft.com/office/powerpoint/2010/main" val="234827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4FBEA-241A-5221-91F1-0FDB84E52DE2}"/>
              </a:ext>
            </a:extLst>
          </p:cNvPr>
          <p:cNvSpPr>
            <a:spLocks noGrp="1"/>
          </p:cNvSpPr>
          <p:nvPr>
            <p:ph type="title"/>
          </p:nvPr>
        </p:nvSpPr>
        <p:spPr/>
        <p:txBody>
          <a:bodyPr/>
          <a:lstStyle/>
          <a:p>
            <a:r>
              <a:rPr lang="fr-FR" dirty="0"/>
              <a:t>Organisation de l’information</a:t>
            </a:r>
          </a:p>
        </p:txBody>
      </p:sp>
      <p:sp>
        <p:nvSpPr>
          <p:cNvPr id="3" name="Espace réservé du contenu 2">
            <a:extLst>
              <a:ext uri="{FF2B5EF4-FFF2-40B4-BE49-F238E27FC236}">
                <a16:creationId xmlns:a16="http://schemas.microsoft.com/office/drawing/2014/main" id="{F97D2E10-1691-1DBE-1AFA-6060BA0A2C9A}"/>
              </a:ext>
            </a:extLst>
          </p:cNvPr>
          <p:cNvSpPr>
            <a:spLocks noGrp="1"/>
          </p:cNvSpPr>
          <p:nvPr>
            <p:ph idx="1"/>
          </p:nvPr>
        </p:nvSpPr>
        <p:spPr/>
        <p:txBody>
          <a:bodyPr/>
          <a:lstStyle/>
          <a:p>
            <a:r>
              <a:rPr lang="fr-FR" dirty="0"/>
              <a:t>Une organisation est un système opérant où les produits finaux (les sorties) sont fabriqués ou transformés à partir d’une certaine matière première.</a:t>
            </a:r>
          </a:p>
        </p:txBody>
      </p:sp>
    </p:spTree>
    <p:extLst>
      <p:ext uri="{BB962C8B-B14F-4D97-AF65-F5344CB8AC3E}">
        <p14:creationId xmlns:p14="http://schemas.microsoft.com/office/powerpoint/2010/main" val="234100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20D96-AAFF-5E29-A086-B36FB5DD293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D6736F6-6F50-BA72-9202-0738D37C9503}"/>
              </a:ext>
            </a:extLst>
          </p:cNvPr>
          <p:cNvSpPr>
            <a:spLocks noGrp="1"/>
          </p:cNvSpPr>
          <p:nvPr>
            <p:ph idx="1"/>
          </p:nvPr>
        </p:nvSpPr>
        <p:spPr/>
        <p:txBody>
          <a:bodyPr/>
          <a:lstStyle/>
          <a:p>
            <a:r>
              <a:rPr lang="fr-FR" dirty="0"/>
              <a:t>Pour gérer le flux physique, il  faut un système de pilotage des contraintes intérieures et extérieures permettant de</a:t>
            </a:r>
          </a:p>
          <a:p>
            <a:pPr marL="514350" indent="-514350">
              <a:buAutoNum type="arabicParenR"/>
            </a:pPr>
            <a:r>
              <a:rPr lang="fr-FR" dirty="0"/>
              <a:t>Fixer les objectifs</a:t>
            </a:r>
          </a:p>
          <a:p>
            <a:pPr marL="514350" indent="-514350">
              <a:buAutoNum type="arabicParenR"/>
            </a:pPr>
            <a:r>
              <a:rPr lang="fr-FR" dirty="0"/>
              <a:t>Contrôler les réalisations </a:t>
            </a:r>
          </a:p>
          <a:p>
            <a:pPr marL="514350" indent="-514350">
              <a:buAutoNum type="arabicParenR"/>
            </a:pPr>
            <a:r>
              <a:rPr lang="fr-FR" dirty="0"/>
              <a:t>Apporter les corrections nécessaires</a:t>
            </a:r>
          </a:p>
          <a:p>
            <a:pPr marL="514350" indent="-514350">
              <a:buAutoNum type="arabicParenR"/>
            </a:pPr>
            <a:endParaRPr lang="fr-FR" dirty="0"/>
          </a:p>
          <a:p>
            <a:pPr marL="0" indent="0">
              <a:buNone/>
            </a:pPr>
            <a:endParaRPr lang="fr-FR" dirty="0"/>
          </a:p>
        </p:txBody>
      </p:sp>
    </p:spTree>
    <p:extLst>
      <p:ext uri="{BB962C8B-B14F-4D97-AF65-F5344CB8AC3E}">
        <p14:creationId xmlns:p14="http://schemas.microsoft.com/office/powerpoint/2010/main" val="269967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531A3B-61E7-7AA2-24FD-D0692B7E2B7E}"/>
              </a:ext>
            </a:extLst>
          </p:cNvPr>
          <p:cNvSpPr>
            <a:spLocks noGrp="1"/>
          </p:cNvSpPr>
          <p:nvPr>
            <p:ph type="title"/>
          </p:nvPr>
        </p:nvSpPr>
        <p:spPr>
          <a:xfrm>
            <a:off x="7910285" y="741391"/>
            <a:ext cx="3443514" cy="1616203"/>
          </a:xfrm>
        </p:spPr>
        <p:txBody>
          <a:bodyPr anchor="b">
            <a:normAutofit/>
          </a:bodyPr>
          <a:lstStyle/>
          <a:p>
            <a:endParaRPr lang="fr-FR" sz="3200"/>
          </a:p>
        </p:txBody>
      </p:sp>
      <p:pic>
        <p:nvPicPr>
          <p:cNvPr id="5" name="Image 4">
            <a:extLst>
              <a:ext uri="{FF2B5EF4-FFF2-40B4-BE49-F238E27FC236}">
                <a16:creationId xmlns:a16="http://schemas.microsoft.com/office/drawing/2014/main" id="{7C22C46D-AEDD-2F75-A3B9-3BB75A049BD0}"/>
              </a:ext>
            </a:extLst>
          </p:cNvPr>
          <p:cNvPicPr>
            <a:picLocks noChangeAspect="1"/>
          </p:cNvPicPr>
          <p:nvPr/>
        </p:nvPicPr>
        <p:blipFill>
          <a:blip r:embed="rId2"/>
          <a:stretch>
            <a:fillRect/>
          </a:stretch>
        </p:blipFill>
        <p:spPr>
          <a:xfrm>
            <a:off x="787114" y="1636177"/>
            <a:ext cx="6449549" cy="3515004"/>
          </a:xfrm>
          <a:prstGeom prst="rect">
            <a:avLst/>
          </a:prstGeom>
        </p:spPr>
      </p:pic>
      <p:sp>
        <p:nvSpPr>
          <p:cNvPr id="3" name="Espace réservé du contenu 2">
            <a:extLst>
              <a:ext uri="{FF2B5EF4-FFF2-40B4-BE49-F238E27FC236}">
                <a16:creationId xmlns:a16="http://schemas.microsoft.com/office/drawing/2014/main" id="{17F2F6AC-F2CF-136B-1AF5-EBBCB0C6CF35}"/>
              </a:ext>
            </a:extLst>
          </p:cNvPr>
          <p:cNvSpPr>
            <a:spLocks noGrp="1"/>
          </p:cNvSpPr>
          <p:nvPr>
            <p:ph idx="1"/>
          </p:nvPr>
        </p:nvSpPr>
        <p:spPr>
          <a:xfrm>
            <a:off x="7910285" y="2533476"/>
            <a:ext cx="3443514" cy="3447832"/>
          </a:xfrm>
        </p:spPr>
        <p:txBody>
          <a:bodyPr anchor="t">
            <a:normAutofit/>
          </a:bodyPr>
          <a:lstStyle/>
          <a:p>
            <a:r>
              <a:rPr lang="fr-FR" sz="2000"/>
              <a:t>Le système de pilotage génère un flux de décision</a:t>
            </a:r>
          </a:p>
          <a:p>
            <a:endParaRPr lang="fr-FR" sz="2000"/>
          </a:p>
          <a:p>
            <a:pPr marL="0" indent="0">
              <a:buNone/>
            </a:pPr>
            <a:endParaRPr lang="fr-FR" sz="2000"/>
          </a:p>
        </p:txBody>
      </p:sp>
      <p:grpSp>
        <p:nvGrpSpPr>
          <p:cNvPr id="14" name="Group 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5" name="Rectangle 14">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75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BB3478-C717-7A28-3F96-D86901979EE7}"/>
              </a:ext>
            </a:extLst>
          </p:cNvPr>
          <p:cNvSpPr>
            <a:spLocks noGrp="1"/>
          </p:cNvSpPr>
          <p:nvPr>
            <p:ph type="title"/>
          </p:nvPr>
        </p:nvSpPr>
        <p:spPr>
          <a:xfrm>
            <a:off x="686834" y="1153572"/>
            <a:ext cx="3200400" cy="4461163"/>
          </a:xfrm>
        </p:spPr>
        <p:txBody>
          <a:bodyPr>
            <a:normAutofit/>
          </a:bodyPr>
          <a:lstStyle/>
          <a:p>
            <a:r>
              <a:rPr lang="fr-FR" sz="4100">
                <a:solidFill>
                  <a:srgbClr val="FFFFFF"/>
                </a:solidFill>
              </a:rPr>
              <a:t>Le système d’information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4CDE05B0-01A5-01B8-F56B-9EF299FD036A}"/>
              </a:ext>
            </a:extLst>
          </p:cNvPr>
          <p:cNvSpPr>
            <a:spLocks noGrp="1"/>
          </p:cNvSpPr>
          <p:nvPr>
            <p:ph idx="1"/>
          </p:nvPr>
        </p:nvSpPr>
        <p:spPr>
          <a:xfrm>
            <a:off x="4447308" y="591344"/>
            <a:ext cx="6906491" cy="5585619"/>
          </a:xfrm>
        </p:spPr>
        <p:txBody>
          <a:bodyPr anchor="ctr">
            <a:normAutofit/>
          </a:bodyPr>
          <a:lstStyle/>
          <a:p>
            <a:r>
              <a:rPr lang="fr-FR" dirty="0"/>
              <a:t>Un système d’information est l’ensemble des éléments participant à la </a:t>
            </a:r>
            <a:r>
              <a:rPr lang="fr-FR" b="1" dirty="0"/>
              <a:t>gestion</a:t>
            </a:r>
            <a:r>
              <a:rPr lang="fr-FR" dirty="0"/>
              <a:t>, au </a:t>
            </a:r>
            <a:r>
              <a:rPr lang="fr-FR" b="1" dirty="0"/>
              <a:t>traitement</a:t>
            </a:r>
            <a:r>
              <a:rPr lang="fr-FR" dirty="0"/>
              <a:t>, au </a:t>
            </a:r>
            <a:r>
              <a:rPr lang="fr-FR" b="1" dirty="0"/>
              <a:t>stockage</a:t>
            </a:r>
            <a:r>
              <a:rPr lang="fr-FR" dirty="0"/>
              <a:t>, au </a:t>
            </a:r>
            <a:r>
              <a:rPr lang="fr-FR" b="1" dirty="0"/>
              <a:t>transport</a:t>
            </a:r>
            <a:r>
              <a:rPr lang="fr-FR" dirty="0"/>
              <a:t> et à la </a:t>
            </a:r>
            <a:r>
              <a:rPr lang="fr-FR" b="1" dirty="0"/>
              <a:t>diffusion</a:t>
            </a:r>
            <a:r>
              <a:rPr lang="fr-FR" dirty="0"/>
              <a:t> de l’information au sein d’une organisation.</a:t>
            </a:r>
          </a:p>
        </p:txBody>
      </p:sp>
    </p:spTree>
    <p:extLst>
      <p:ext uri="{BB962C8B-B14F-4D97-AF65-F5344CB8AC3E}">
        <p14:creationId xmlns:p14="http://schemas.microsoft.com/office/powerpoint/2010/main" val="1099397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re 1">
            <a:extLst>
              <a:ext uri="{FF2B5EF4-FFF2-40B4-BE49-F238E27FC236}">
                <a16:creationId xmlns:a16="http://schemas.microsoft.com/office/drawing/2014/main" id="{2464E9CB-A709-E036-1AE8-35FD75F86347}"/>
              </a:ext>
            </a:extLst>
          </p:cNvPr>
          <p:cNvSpPr>
            <a:spLocks noGrp="1"/>
          </p:cNvSpPr>
          <p:nvPr>
            <p:ph type="title"/>
          </p:nvPr>
        </p:nvSpPr>
        <p:spPr>
          <a:xfrm>
            <a:off x="1191966" y="905011"/>
            <a:ext cx="3629555" cy="1889135"/>
          </a:xfrm>
        </p:spPr>
        <p:txBody>
          <a:bodyPr anchor="b">
            <a:normAutofit/>
          </a:bodyPr>
          <a:lstStyle/>
          <a:p>
            <a:r>
              <a:rPr lang="fr-FR" dirty="0"/>
              <a:t>Organisation et information</a:t>
            </a:r>
          </a:p>
        </p:txBody>
      </p:sp>
      <p:sp>
        <p:nvSpPr>
          <p:cNvPr id="9" name="Content Placeholder 8">
            <a:extLst>
              <a:ext uri="{FF2B5EF4-FFF2-40B4-BE49-F238E27FC236}">
                <a16:creationId xmlns:a16="http://schemas.microsoft.com/office/drawing/2014/main" id="{3A999CAF-CAED-C248-3286-8F9293A85E22}"/>
              </a:ext>
            </a:extLst>
          </p:cNvPr>
          <p:cNvSpPr>
            <a:spLocks noGrp="1"/>
          </p:cNvSpPr>
          <p:nvPr>
            <p:ph idx="1"/>
          </p:nvPr>
        </p:nvSpPr>
        <p:spPr>
          <a:xfrm>
            <a:off x="1191966" y="2965592"/>
            <a:ext cx="3629555" cy="2987397"/>
          </a:xfrm>
        </p:spPr>
        <p:txBody>
          <a:bodyPr>
            <a:normAutofit/>
          </a:bodyPr>
          <a:lstStyle/>
          <a:p>
            <a:endParaRPr lang="en-US" sz="1800"/>
          </a:p>
        </p:txBody>
      </p:sp>
      <p:pic>
        <p:nvPicPr>
          <p:cNvPr id="5" name="Espace réservé du contenu 4">
            <a:extLst>
              <a:ext uri="{FF2B5EF4-FFF2-40B4-BE49-F238E27FC236}">
                <a16:creationId xmlns:a16="http://schemas.microsoft.com/office/drawing/2014/main" id="{AD536AEB-322A-9CC0-58BC-18006CECE31F}"/>
              </a:ext>
            </a:extLst>
          </p:cNvPr>
          <p:cNvPicPr>
            <a:picLocks noChangeAspect="1"/>
          </p:cNvPicPr>
          <p:nvPr/>
        </p:nvPicPr>
        <p:blipFill rotWithShape="1">
          <a:blip r:embed="rId3"/>
          <a:srcRect t="2408" r="1" b="1"/>
          <a:stretch/>
        </p:blipFill>
        <p:spPr>
          <a:xfrm>
            <a:off x="5359151" y="895610"/>
            <a:ext cx="6107166" cy="5058020"/>
          </a:xfrm>
          <a:prstGeom prst="rect">
            <a:avLst/>
          </a:prstGeom>
        </p:spPr>
      </p:pic>
    </p:spTree>
    <p:extLst>
      <p:ext uri="{BB962C8B-B14F-4D97-AF65-F5344CB8AC3E}">
        <p14:creationId xmlns:p14="http://schemas.microsoft.com/office/powerpoint/2010/main" val="144172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re 1">
            <a:extLst>
              <a:ext uri="{FF2B5EF4-FFF2-40B4-BE49-F238E27FC236}">
                <a16:creationId xmlns:a16="http://schemas.microsoft.com/office/drawing/2014/main" id="{1B8E1867-8492-7ECE-6A64-457D62F43B11}"/>
              </a:ext>
            </a:extLst>
          </p:cNvPr>
          <p:cNvSpPr>
            <a:spLocks noGrp="1"/>
          </p:cNvSpPr>
          <p:nvPr>
            <p:ph type="title"/>
          </p:nvPr>
        </p:nvSpPr>
        <p:spPr>
          <a:xfrm rot="16200000">
            <a:off x="-1325880" y="1947672"/>
            <a:ext cx="5961888" cy="2788920"/>
          </a:xfrm>
        </p:spPr>
        <p:txBody>
          <a:bodyPr anchor="ctr">
            <a:normAutofit/>
          </a:bodyPr>
          <a:lstStyle/>
          <a:p>
            <a:r>
              <a:rPr lang="fr-FR" sz="4800">
                <a:solidFill>
                  <a:schemeClr val="bg1"/>
                </a:solidFill>
              </a:rPr>
              <a:t>Objectifs de la formation</a:t>
            </a:r>
          </a:p>
        </p:txBody>
      </p:sp>
      <p:graphicFrame>
        <p:nvGraphicFramePr>
          <p:cNvPr id="5" name="Espace réservé du contenu 2">
            <a:extLst>
              <a:ext uri="{FF2B5EF4-FFF2-40B4-BE49-F238E27FC236}">
                <a16:creationId xmlns:a16="http://schemas.microsoft.com/office/drawing/2014/main" id="{712B24C3-CD69-91DA-C84F-E49C24F911B6}"/>
              </a:ext>
            </a:extLst>
          </p:cNvPr>
          <p:cNvGraphicFramePr>
            <a:graphicFrameLocks noGrp="1"/>
          </p:cNvGraphicFramePr>
          <p:nvPr>
            <p:ph idx="1"/>
            <p:extLst>
              <p:ext uri="{D42A27DB-BD31-4B8C-83A1-F6EECF244321}">
                <p14:modId xmlns:p14="http://schemas.microsoft.com/office/powerpoint/2010/main" val="448821501"/>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35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F1E63-58B2-4C0D-ED42-B225FE122716}"/>
              </a:ext>
            </a:extLst>
          </p:cNvPr>
          <p:cNvSpPr>
            <a:spLocks noGrp="1"/>
          </p:cNvSpPr>
          <p:nvPr>
            <p:ph type="title"/>
          </p:nvPr>
        </p:nvSpPr>
        <p:spPr>
          <a:xfrm>
            <a:off x="876693" y="741391"/>
            <a:ext cx="3455821" cy="1616203"/>
          </a:xfrm>
        </p:spPr>
        <p:txBody>
          <a:bodyPr anchor="b">
            <a:normAutofit/>
          </a:bodyPr>
          <a:lstStyle/>
          <a:p>
            <a:endParaRPr lang="fr-FR" sz="3200"/>
          </a:p>
        </p:txBody>
      </p:sp>
      <p:sp>
        <p:nvSpPr>
          <p:cNvPr id="12" name="Espace réservé du contenu 2">
            <a:extLst>
              <a:ext uri="{FF2B5EF4-FFF2-40B4-BE49-F238E27FC236}">
                <a16:creationId xmlns:a16="http://schemas.microsoft.com/office/drawing/2014/main" id="{6B81E393-8533-8978-E98A-9484E1EDDBE4}"/>
              </a:ext>
            </a:extLst>
          </p:cNvPr>
          <p:cNvSpPr>
            <a:spLocks noGrp="1"/>
          </p:cNvSpPr>
          <p:nvPr>
            <p:ph idx="1"/>
          </p:nvPr>
        </p:nvSpPr>
        <p:spPr>
          <a:xfrm>
            <a:off x="876693" y="2533476"/>
            <a:ext cx="3455821" cy="3447832"/>
          </a:xfrm>
        </p:spPr>
        <p:txBody>
          <a:bodyPr anchor="t">
            <a:normAutofit/>
          </a:bodyPr>
          <a:lstStyle/>
          <a:p>
            <a:r>
              <a:rPr lang="fr-FR" sz="2000"/>
              <a:t>Tout service doit pouvoir intégrer un SI</a:t>
            </a:r>
          </a:p>
          <a:p>
            <a:endParaRPr lang="fr-FR" sz="2000"/>
          </a:p>
          <a:p>
            <a:r>
              <a:rPr lang="fr-FR" sz="2000"/>
              <a:t>Règles complexe --</a:t>
            </a:r>
            <a:r>
              <a:rPr lang="fr-FR" sz="2000">
                <a:sym typeface="Wingdings" panose="05000000000000000000" pitchFamily="2" charset="2"/>
              </a:rPr>
              <a:t> SI plus complexe-- demande de nouvelles compétences</a:t>
            </a:r>
            <a:endParaRPr lang="fr-FR" sz="2000"/>
          </a:p>
        </p:txBody>
      </p:sp>
      <p:pic>
        <p:nvPicPr>
          <p:cNvPr id="5" name="Picture 4" descr="Ampoules blanches avec une ampoule jaune qui se démarque">
            <a:extLst>
              <a:ext uri="{FF2B5EF4-FFF2-40B4-BE49-F238E27FC236}">
                <a16:creationId xmlns:a16="http://schemas.microsoft.com/office/drawing/2014/main" id="{C1BE0E88-B8DD-260E-B8B7-F1D31A39E022}"/>
              </a:ext>
            </a:extLst>
          </p:cNvPr>
          <p:cNvPicPr>
            <a:picLocks noChangeAspect="1"/>
          </p:cNvPicPr>
          <p:nvPr/>
        </p:nvPicPr>
        <p:blipFill rotWithShape="1">
          <a:blip r:embed="rId2"/>
          <a:srcRect l="7486" r="23356" b="-1"/>
          <a:stretch/>
        </p:blipFill>
        <p:spPr>
          <a:xfrm>
            <a:off x="5086726" y="10"/>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532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92ED1-D7B3-77E4-C668-9AD8D3F3484C}"/>
              </a:ext>
            </a:extLst>
          </p:cNvPr>
          <p:cNvSpPr>
            <a:spLocks noGrp="1"/>
          </p:cNvSpPr>
          <p:nvPr>
            <p:ph type="title"/>
          </p:nvPr>
        </p:nvSpPr>
        <p:spPr>
          <a:xfrm>
            <a:off x="5868557" y="1138036"/>
            <a:ext cx="5444382" cy="1402470"/>
          </a:xfrm>
        </p:spPr>
        <p:txBody>
          <a:bodyPr anchor="t">
            <a:normAutofit/>
          </a:bodyPr>
          <a:lstStyle/>
          <a:p>
            <a:r>
              <a:rPr lang="fr-FR" sz="3200"/>
              <a:t>Le système d’information dans l’entreprise</a:t>
            </a:r>
          </a:p>
        </p:txBody>
      </p:sp>
      <p:pic>
        <p:nvPicPr>
          <p:cNvPr id="5" name="Picture 4" descr="Graphique sur un document avec stylet">
            <a:extLst>
              <a:ext uri="{FF2B5EF4-FFF2-40B4-BE49-F238E27FC236}">
                <a16:creationId xmlns:a16="http://schemas.microsoft.com/office/drawing/2014/main" id="{BB379C1E-E2B1-A6F0-4F00-098A07098108}"/>
              </a:ext>
            </a:extLst>
          </p:cNvPr>
          <p:cNvPicPr>
            <a:picLocks noChangeAspect="1"/>
          </p:cNvPicPr>
          <p:nvPr/>
        </p:nvPicPr>
        <p:blipFill rotWithShape="1">
          <a:blip r:embed="rId2"/>
          <a:srcRect l="31792" r="18070"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68479A9E-378C-773D-F524-8CC5ADDF5A91}"/>
              </a:ext>
            </a:extLst>
          </p:cNvPr>
          <p:cNvSpPr>
            <a:spLocks noGrp="1"/>
          </p:cNvSpPr>
          <p:nvPr>
            <p:ph idx="1"/>
          </p:nvPr>
        </p:nvSpPr>
        <p:spPr>
          <a:xfrm>
            <a:off x="5868557" y="2551176"/>
            <a:ext cx="5444382" cy="3591207"/>
          </a:xfrm>
        </p:spPr>
        <p:txBody>
          <a:bodyPr>
            <a:normAutofit/>
          </a:bodyPr>
          <a:lstStyle/>
          <a:p>
            <a:r>
              <a:rPr lang="fr-FR" sz="2000" b="0" i="0" dirty="0">
                <a:effectLst/>
                <a:latin typeface="Arial" panose="020B0604020202020204" pitchFamily="34" charset="0"/>
              </a:rPr>
              <a:t>Le système d’information n’est pas “</a:t>
            </a:r>
            <a:r>
              <a:rPr lang="fr-FR" sz="2000" b="0" i="1" dirty="0">
                <a:effectLst/>
                <a:latin typeface="Georgia" panose="02040502050405020303" pitchFamily="18" charset="0"/>
              </a:rPr>
              <a:t>une solution de plus</a:t>
            </a:r>
            <a:r>
              <a:rPr lang="fr-FR" sz="2000" b="0" i="0" dirty="0">
                <a:effectLst/>
                <a:latin typeface="Arial" panose="020B0604020202020204" pitchFamily="34" charset="0"/>
              </a:rPr>
              <a:t>” dans la </a:t>
            </a:r>
            <a:r>
              <a:rPr lang="fr-FR" sz="2000" dirty="0">
                <a:latin typeface="Arial" panose="020B0604020202020204" pitchFamily="34" charset="0"/>
              </a:rPr>
              <a:t>stratégie de développement </a:t>
            </a:r>
            <a:r>
              <a:rPr lang="fr-FR" sz="2000" b="0" i="0" dirty="0">
                <a:effectLst/>
                <a:latin typeface="Arial" panose="020B0604020202020204" pitchFamily="34" charset="0"/>
              </a:rPr>
              <a:t>de l’entreprise. Développé en masse depuis l’essor de l’ère numérique, le système d’information est toujours plus performant. Grâce à lui, l’efficacité de l’entreprise, en interne dans un premier temps, est considérablement augmentée !</a:t>
            </a:r>
            <a:endParaRPr lang="fr-FR" sz="2000" dirty="0"/>
          </a:p>
        </p:txBody>
      </p:sp>
    </p:spTree>
    <p:extLst>
      <p:ext uri="{BB962C8B-B14F-4D97-AF65-F5344CB8AC3E}">
        <p14:creationId xmlns:p14="http://schemas.microsoft.com/office/powerpoint/2010/main" val="81861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967EC21-EAEB-7DE6-9AE8-E16218C5D53F}"/>
              </a:ext>
            </a:extLst>
          </p:cNvPr>
          <p:cNvSpPr>
            <a:spLocks noGrp="1"/>
          </p:cNvSpPr>
          <p:nvPr>
            <p:ph type="title"/>
          </p:nvPr>
        </p:nvSpPr>
        <p:spPr>
          <a:xfrm>
            <a:off x="8643193" y="489507"/>
            <a:ext cx="3091607" cy="1655483"/>
          </a:xfrm>
        </p:spPr>
        <p:txBody>
          <a:bodyPr anchor="b">
            <a:normAutofit/>
          </a:bodyPr>
          <a:lstStyle/>
          <a:p>
            <a:r>
              <a:rPr lang="fr-FR" sz="2800"/>
              <a:t>Système d’information/ système informatique</a:t>
            </a:r>
          </a:p>
        </p:txBody>
      </p:sp>
      <p:pic>
        <p:nvPicPr>
          <p:cNvPr id="5" name="Picture 4" descr="Sphère de filet et boutons">
            <a:extLst>
              <a:ext uri="{FF2B5EF4-FFF2-40B4-BE49-F238E27FC236}">
                <a16:creationId xmlns:a16="http://schemas.microsoft.com/office/drawing/2014/main" id="{88C5F16D-461F-A61D-B12B-2AD0D629418D}"/>
              </a:ext>
            </a:extLst>
          </p:cNvPr>
          <p:cNvPicPr>
            <a:picLocks noChangeAspect="1"/>
          </p:cNvPicPr>
          <p:nvPr/>
        </p:nvPicPr>
        <p:blipFill rotWithShape="1">
          <a:blip r:embed="rId2"/>
          <a:srcRect l="5022"/>
          <a:stretch/>
        </p:blipFill>
        <p:spPr>
          <a:xfrm>
            <a:off x="20" y="431"/>
            <a:ext cx="8115280" cy="6408311"/>
          </a:xfrm>
          <a:prstGeom prst="rect">
            <a:avLst/>
          </a:prstGeom>
        </p:spPr>
      </p:pic>
      <p:sp>
        <p:nvSpPr>
          <p:cNvPr id="3" name="Espace réservé du contenu 2">
            <a:extLst>
              <a:ext uri="{FF2B5EF4-FFF2-40B4-BE49-F238E27FC236}">
                <a16:creationId xmlns:a16="http://schemas.microsoft.com/office/drawing/2014/main" id="{4D0A6048-C757-24F8-6B56-208B0CF195FC}"/>
              </a:ext>
            </a:extLst>
          </p:cNvPr>
          <p:cNvSpPr>
            <a:spLocks noGrp="1"/>
          </p:cNvSpPr>
          <p:nvPr>
            <p:ph idx="1"/>
          </p:nvPr>
        </p:nvSpPr>
        <p:spPr>
          <a:xfrm>
            <a:off x="8294255" y="2418408"/>
            <a:ext cx="3897745" cy="3540265"/>
          </a:xfrm>
        </p:spPr>
        <p:txBody>
          <a:bodyPr>
            <a:normAutofit/>
          </a:bodyPr>
          <a:lstStyle/>
          <a:p>
            <a:r>
              <a:rPr lang="fr-FR" sz="1700" i="0" dirty="0">
                <a:effectLst/>
                <a:latin typeface="Arial" panose="020B0604020202020204" pitchFamily="34" charset="0"/>
                <a:cs typeface="Arial" panose="020B0604020202020204" pitchFamily="34" charset="0"/>
              </a:rPr>
              <a:t>Savez-vous quelles sont les différences entre le système informatique et le système d’information? Le système informatique désigne les différentes parties qui sont mises en œuvre pour faciliter la tâche de travail et comprend le matériel, les logiciels et les ressources humaines, qui sont liés pour atteindre un objectif.</a:t>
            </a:r>
            <a:endParaRPr lang="fr-FR" sz="17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30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ère de filet et boutons">
            <a:extLst>
              <a:ext uri="{FF2B5EF4-FFF2-40B4-BE49-F238E27FC236}">
                <a16:creationId xmlns:a16="http://schemas.microsoft.com/office/drawing/2014/main" id="{3F47C146-34CF-FBBD-6820-8CD7C6C462D4}"/>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08647A-4B52-D12C-2E4D-D1B127B5324F}"/>
              </a:ext>
            </a:extLst>
          </p:cNvPr>
          <p:cNvSpPr>
            <a:spLocks noGrp="1"/>
          </p:cNvSpPr>
          <p:nvPr>
            <p:ph type="title"/>
          </p:nvPr>
        </p:nvSpPr>
        <p:spPr>
          <a:xfrm>
            <a:off x="6115317" y="405685"/>
            <a:ext cx="5464968" cy="1559301"/>
          </a:xfrm>
        </p:spPr>
        <p:txBody>
          <a:bodyPr>
            <a:normAutofit/>
          </a:bodyPr>
          <a:lstStyle/>
          <a:p>
            <a:endParaRPr lang="fr-FR" sz="4000"/>
          </a:p>
        </p:txBody>
      </p:sp>
      <p:sp>
        <p:nvSpPr>
          <p:cNvPr id="3" name="Espace réservé du contenu 2">
            <a:extLst>
              <a:ext uri="{FF2B5EF4-FFF2-40B4-BE49-F238E27FC236}">
                <a16:creationId xmlns:a16="http://schemas.microsoft.com/office/drawing/2014/main" id="{B752216B-2E5B-E8EA-8F09-63E6416928DB}"/>
              </a:ext>
            </a:extLst>
          </p:cNvPr>
          <p:cNvSpPr>
            <a:spLocks noGrp="1"/>
          </p:cNvSpPr>
          <p:nvPr>
            <p:ph idx="1"/>
          </p:nvPr>
        </p:nvSpPr>
        <p:spPr>
          <a:xfrm>
            <a:off x="6115317" y="2743200"/>
            <a:ext cx="5247340" cy="3496878"/>
          </a:xfrm>
        </p:spPr>
        <p:txBody>
          <a:bodyPr anchor="ctr">
            <a:normAutofit/>
          </a:bodyPr>
          <a:lstStyle/>
          <a:p>
            <a:r>
              <a:rPr lang="fr-FR" sz="1900" b="0" i="0">
                <a:effectLst/>
                <a:latin typeface="Open Sans" panose="020B0606030504020204" pitchFamily="34" charset="0"/>
              </a:rPr>
              <a:t>Le </a:t>
            </a:r>
            <a:r>
              <a:rPr lang="fr-FR" sz="1900" b="1" i="0">
                <a:effectLst/>
                <a:latin typeface="Open Sans" panose="020B0606030504020204" pitchFamily="34" charset="0"/>
              </a:rPr>
              <a:t>système informatique et le système d’information</a:t>
            </a:r>
            <a:r>
              <a:rPr lang="fr-FR" sz="1900" b="0" i="0">
                <a:effectLst/>
                <a:latin typeface="Open Sans" panose="020B0606030504020204" pitchFamily="34" charset="0"/>
              </a:rPr>
              <a:t> sont liés. L’encyclopédie libre explique que le système d’information désigne « les données qui sont stockées dans l’ordinateur par les différents programmes ». En langage simple, le système informatique est l’ensemble des équipements qui font fonctionner l’ordinateur, et le système d’information est les données que nous stockons dans l’ordinateur sous la forme de divers formats de fichiers.</a:t>
            </a:r>
          </a:p>
          <a:p>
            <a:endParaRPr lang="fr-FR" sz="1900"/>
          </a:p>
        </p:txBody>
      </p:sp>
    </p:spTree>
    <p:extLst>
      <p:ext uri="{BB962C8B-B14F-4D97-AF65-F5344CB8AC3E}">
        <p14:creationId xmlns:p14="http://schemas.microsoft.com/office/powerpoint/2010/main" val="1967950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9F036-F769-CFF9-AD58-B246A243C3C5}"/>
              </a:ext>
            </a:extLst>
          </p:cNvPr>
          <p:cNvSpPr>
            <a:spLocks noGrp="1"/>
          </p:cNvSpPr>
          <p:nvPr>
            <p:ph type="title"/>
          </p:nvPr>
        </p:nvSpPr>
        <p:spPr>
          <a:xfrm>
            <a:off x="5868557" y="1138036"/>
            <a:ext cx="5444382" cy="1402470"/>
          </a:xfrm>
        </p:spPr>
        <p:txBody>
          <a:bodyPr anchor="t">
            <a:normAutofit/>
          </a:bodyPr>
          <a:lstStyle/>
          <a:p>
            <a:endParaRPr lang="fr-FR" sz="3200"/>
          </a:p>
        </p:txBody>
      </p:sp>
      <p:pic>
        <p:nvPicPr>
          <p:cNvPr id="5" name="Picture 4" descr="Robot actionnant une machine">
            <a:extLst>
              <a:ext uri="{FF2B5EF4-FFF2-40B4-BE49-F238E27FC236}">
                <a16:creationId xmlns:a16="http://schemas.microsoft.com/office/drawing/2014/main" id="{3203E5E0-9907-D829-58C1-2E1BF35F7052}"/>
              </a:ext>
            </a:extLst>
          </p:cNvPr>
          <p:cNvPicPr>
            <a:picLocks noChangeAspect="1"/>
          </p:cNvPicPr>
          <p:nvPr/>
        </p:nvPicPr>
        <p:blipFill rotWithShape="1">
          <a:blip r:embed="rId2"/>
          <a:srcRect l="22137" r="20216"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693E3DB4-4036-F9C8-1DF4-C0A71E5209EF}"/>
              </a:ext>
            </a:extLst>
          </p:cNvPr>
          <p:cNvSpPr>
            <a:spLocks noGrp="1"/>
          </p:cNvSpPr>
          <p:nvPr>
            <p:ph idx="1"/>
          </p:nvPr>
        </p:nvSpPr>
        <p:spPr>
          <a:xfrm>
            <a:off x="5868557" y="2551176"/>
            <a:ext cx="5444382" cy="3591207"/>
          </a:xfrm>
        </p:spPr>
        <p:txBody>
          <a:bodyP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fr-FR" sz="1900" b="0" i="0" u="none" strike="noStrike" kern="1200" cap="none" spc="0" normalizeH="0" baseline="0" noProof="0">
                <a:ln>
                  <a:noFill/>
                </a:ln>
                <a:effectLst/>
                <a:uLnTx/>
                <a:uFillTx/>
                <a:latin typeface="Open Sans" panose="020B0606030504020204" pitchFamily="34" charset="0"/>
                <a:ea typeface="+mn-ea"/>
                <a:cs typeface="+mn-cs"/>
              </a:rPr>
              <a:t>Le système informatique intègre divers programmes et données, selon le domaine de performance. Une équipe est capable d’assurer la surveillance en temps réel des machines, voire de faire fonctionner des robots lors d’interventions médicales, sans parler des travaux de bureau les plus variés, pour ne citer que quelques exemples. L’objectif de ces systèmes est de permettre la gestion, la collecte, la sauvegarde, le développement, le suivi et la distribution des informations. Ces informations sont traitées en fonction de l’élément requis.</a:t>
            </a:r>
          </a:p>
          <a:p>
            <a:endParaRPr lang="fr-FR" sz="1900"/>
          </a:p>
        </p:txBody>
      </p:sp>
    </p:spTree>
    <p:extLst>
      <p:ext uri="{BB962C8B-B14F-4D97-AF65-F5344CB8AC3E}">
        <p14:creationId xmlns:p14="http://schemas.microsoft.com/office/powerpoint/2010/main" val="291720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iffres du marché boursier">
            <a:extLst>
              <a:ext uri="{FF2B5EF4-FFF2-40B4-BE49-F238E27FC236}">
                <a16:creationId xmlns:a16="http://schemas.microsoft.com/office/drawing/2014/main" id="{D1066DD9-0169-C3CB-AB5C-D732C6A6EA54}"/>
              </a:ext>
            </a:extLst>
          </p:cNvPr>
          <p:cNvPicPr>
            <a:picLocks noChangeAspect="1"/>
          </p:cNvPicPr>
          <p:nvPr/>
        </p:nvPicPr>
        <p:blipFill rotWithShape="1">
          <a:blip r:embed="rId2"/>
          <a:srcRect l="21108" r="19626" b="-1"/>
          <a:stretch/>
        </p:blipFill>
        <p:spPr>
          <a:xfrm>
            <a:off x="6103027" y="10"/>
            <a:ext cx="6088971"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882206-4C0A-BEB6-73C6-384718C8E72B}"/>
              </a:ext>
            </a:extLst>
          </p:cNvPr>
          <p:cNvSpPr>
            <a:spLocks noGrp="1"/>
          </p:cNvSpPr>
          <p:nvPr>
            <p:ph type="title"/>
          </p:nvPr>
        </p:nvSpPr>
        <p:spPr>
          <a:xfrm>
            <a:off x="761801" y="328512"/>
            <a:ext cx="4778387" cy="1628970"/>
          </a:xfrm>
        </p:spPr>
        <p:txBody>
          <a:bodyPr anchor="ctr">
            <a:normAutofit/>
          </a:bodyPr>
          <a:lstStyle/>
          <a:p>
            <a:endParaRPr lang="fr-FR" sz="4000"/>
          </a:p>
        </p:txBody>
      </p:sp>
      <p:sp>
        <p:nvSpPr>
          <p:cNvPr id="28" name="Espace réservé du contenu 2">
            <a:extLst>
              <a:ext uri="{FF2B5EF4-FFF2-40B4-BE49-F238E27FC236}">
                <a16:creationId xmlns:a16="http://schemas.microsoft.com/office/drawing/2014/main" id="{92DD58EC-DAB3-507B-6EAC-46EEE31D1B66}"/>
              </a:ext>
            </a:extLst>
          </p:cNvPr>
          <p:cNvSpPr>
            <a:spLocks noGrp="1"/>
          </p:cNvSpPr>
          <p:nvPr>
            <p:ph idx="1"/>
          </p:nvPr>
        </p:nvSpPr>
        <p:spPr>
          <a:xfrm>
            <a:off x="761801" y="2884929"/>
            <a:ext cx="4659756" cy="3374137"/>
          </a:xfrm>
        </p:spPr>
        <p:txBody>
          <a:bodyPr anchor="ctr">
            <a:normAutofit/>
          </a:bodyPr>
          <a:lstStyle/>
          <a:p>
            <a:r>
              <a:rPr lang="fr-FR" sz="1600" b="0" i="0">
                <a:effectLst/>
                <a:latin typeface="Arial" panose="020B0604020202020204" pitchFamily="34" charset="0"/>
              </a:rPr>
              <a:t>Dans un second temps, le système d’information agit sur les performances externes de l’entreprise. Par exemple, il permet de mettre en place un dialogue entre l’entreprise et ses partenaires et de </a:t>
            </a:r>
            <a:r>
              <a:rPr lang="fr-FR" sz="1600" b="1" i="0">
                <a:effectLst/>
                <a:latin typeface="Arial" panose="020B0604020202020204" pitchFamily="34" charset="0"/>
              </a:rPr>
              <a:t>fluidifier la transmission d’informations</a:t>
            </a:r>
            <a:r>
              <a:rPr lang="fr-FR" sz="1600" b="0" i="0">
                <a:effectLst/>
                <a:latin typeface="Arial" panose="020B0604020202020204" pitchFamily="34" charset="0"/>
              </a:rPr>
              <a:t>.</a:t>
            </a:r>
          </a:p>
          <a:p>
            <a:r>
              <a:rPr lang="fr-FR" sz="1600" b="0" i="0">
                <a:effectLst/>
                <a:latin typeface="Arial" panose="020B0604020202020204" pitchFamily="34" charset="0"/>
              </a:rPr>
              <a:t>En permettant une meilleure communication externe, le système d’information est un soutien précieux dans la prise de décision au sein de l’entreprise. Le directeur d’entreprise ou le décideur attitré dispose de toutes les données nécessaires pour faire les choix les plus judicieux !</a:t>
            </a:r>
          </a:p>
          <a:p>
            <a:endParaRPr lang="fr-FR" sz="1600"/>
          </a:p>
        </p:txBody>
      </p:sp>
    </p:spTree>
    <p:extLst>
      <p:ext uri="{BB962C8B-B14F-4D97-AF65-F5344CB8AC3E}">
        <p14:creationId xmlns:p14="http://schemas.microsoft.com/office/powerpoint/2010/main" val="3906947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EA76EDE-07D0-893B-3E54-8CC24951B25D}"/>
              </a:ext>
            </a:extLst>
          </p:cNvPr>
          <p:cNvSpPr>
            <a:spLocks noGrp="1"/>
          </p:cNvSpPr>
          <p:nvPr>
            <p:ph type="title"/>
          </p:nvPr>
        </p:nvSpPr>
        <p:spPr>
          <a:xfrm>
            <a:off x="838200" y="365125"/>
            <a:ext cx="10515600" cy="1325563"/>
          </a:xfrm>
        </p:spPr>
        <p:txBody>
          <a:bodyPr>
            <a:normAutofit/>
          </a:bodyPr>
          <a:lstStyle/>
          <a:p>
            <a:r>
              <a:rPr lang="fr-FR" sz="5400"/>
              <a:t>Changement entraines par les NTIC</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732ED0F0-B343-851C-337C-6BC67630B4F8}"/>
              </a:ext>
            </a:extLst>
          </p:cNvPr>
          <p:cNvGraphicFramePr>
            <a:graphicFrameLocks noGrp="1"/>
          </p:cNvGraphicFramePr>
          <p:nvPr>
            <p:ph idx="1"/>
            <p:extLst>
              <p:ext uri="{D42A27DB-BD31-4B8C-83A1-F6EECF244321}">
                <p14:modId xmlns:p14="http://schemas.microsoft.com/office/powerpoint/2010/main" val="31093716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0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6D6D2F7-53B1-0CAB-743B-DAB76CE3118A}"/>
              </a:ext>
            </a:extLst>
          </p:cNvPr>
          <p:cNvSpPr>
            <a:spLocks noGrp="1"/>
          </p:cNvSpPr>
          <p:nvPr>
            <p:ph type="title"/>
          </p:nvPr>
        </p:nvSpPr>
        <p:spPr>
          <a:xfrm>
            <a:off x="630936" y="640080"/>
            <a:ext cx="4818888" cy="1481328"/>
          </a:xfrm>
        </p:spPr>
        <p:txBody>
          <a:bodyPr anchor="b">
            <a:normAutofit/>
          </a:bodyPr>
          <a:lstStyle/>
          <a:p>
            <a:r>
              <a:rPr lang="fr-FR" sz="5000"/>
              <a:t>Le management du SI</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5C1EABC-92CD-6811-2AE1-A99971339FE6}"/>
              </a:ext>
            </a:extLst>
          </p:cNvPr>
          <p:cNvSpPr>
            <a:spLocks noGrp="1"/>
          </p:cNvSpPr>
          <p:nvPr>
            <p:ph idx="1"/>
          </p:nvPr>
        </p:nvSpPr>
        <p:spPr>
          <a:xfrm>
            <a:off x="630936" y="2660904"/>
            <a:ext cx="5612846" cy="3547872"/>
          </a:xfrm>
        </p:spPr>
        <p:txBody>
          <a:bodyPr anchor="t">
            <a:normAutofit/>
          </a:bodyPr>
          <a:lstStyle/>
          <a:p>
            <a:r>
              <a:rPr lang="fr-FR" sz="1900" b="0" i="0" dirty="0">
                <a:effectLst/>
                <a:latin typeface="Helvetica Neue LT Std"/>
              </a:rPr>
              <a:t>Le management des systèmes d’information (MSI) est une discipline qui se concentre sur </a:t>
            </a:r>
            <a:r>
              <a:rPr lang="fr-FR" sz="1900" b="1" i="0" dirty="0">
                <a:effectLst/>
                <a:latin typeface="Helvetica Neue LT Std"/>
              </a:rPr>
              <a:t>la gestion et l’utilisation efficace des technologies de l’information (TI) au sein d’une entreprise ou d’une organisation</a:t>
            </a:r>
            <a:r>
              <a:rPr lang="fr-FR" sz="1900" b="0" i="0" dirty="0">
                <a:effectLst/>
                <a:latin typeface="Helvetica Neue LT Std"/>
              </a:rPr>
              <a:t>.</a:t>
            </a:r>
          </a:p>
          <a:p>
            <a:r>
              <a:rPr lang="fr-FR" sz="1900" b="0" i="0" dirty="0">
                <a:effectLst/>
                <a:latin typeface="Helvetica Neue LT Std"/>
              </a:rPr>
              <a:t>Le MSI implique la planification, la mise en œuvre et la gestion des systèmes d’information et des technologies connexes, telles que les réseaux, les bases de données, les applications et les systèmes de sécurité.</a:t>
            </a:r>
          </a:p>
          <a:p>
            <a:endParaRPr lang="fr-FR" sz="1900" dirty="0"/>
          </a:p>
        </p:txBody>
      </p:sp>
      <p:pic>
        <p:nvPicPr>
          <p:cNvPr id="7" name="Graphic 6" descr="Questions">
            <a:extLst>
              <a:ext uri="{FF2B5EF4-FFF2-40B4-BE49-F238E27FC236}">
                <a16:creationId xmlns:a16="http://schemas.microsoft.com/office/drawing/2014/main" id="{74446075-36B0-5F66-D2D7-9159840B8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881101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B69FBC9-67F0-E751-94F1-809DA3458DA9}"/>
              </a:ext>
            </a:extLst>
          </p:cNvPr>
          <p:cNvSpPr>
            <a:spLocks noGrp="1"/>
          </p:cNvSpPr>
          <p:nvPr>
            <p:ph type="title"/>
          </p:nvPr>
        </p:nvSpPr>
        <p:spPr>
          <a:xfrm>
            <a:off x="630936" y="640080"/>
            <a:ext cx="4818888" cy="1481328"/>
          </a:xfrm>
        </p:spPr>
        <p:txBody>
          <a:bodyPr anchor="b">
            <a:normAutofit/>
          </a:bodyPr>
          <a:lstStyle/>
          <a:p>
            <a:endParaRPr lang="fr-FR" sz="5400" dirty="0"/>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7DCE10E-4D52-1978-B653-1894460CC959}"/>
              </a:ext>
            </a:extLst>
          </p:cNvPr>
          <p:cNvSpPr>
            <a:spLocks noGrp="1"/>
          </p:cNvSpPr>
          <p:nvPr>
            <p:ph idx="1"/>
          </p:nvPr>
        </p:nvSpPr>
        <p:spPr>
          <a:xfrm>
            <a:off x="630936" y="2660904"/>
            <a:ext cx="5714446" cy="3547872"/>
          </a:xfrm>
        </p:spPr>
        <p:txBody>
          <a:bodyPr anchor="t">
            <a:normAutofit/>
          </a:bodyPr>
          <a:lstStyle/>
          <a:p>
            <a:r>
              <a:rPr lang="fr-FR" sz="2000" b="0" i="0" dirty="0">
                <a:effectLst/>
                <a:latin typeface="Helvetica Neue LT Std"/>
              </a:rPr>
              <a:t>Les responsabilités du MSI comprennent la définition des stratégies de technologie de l’information, la gestion des projets informatiques, la coordination des opérations informatiques quotidiennes, la gestion des ressources humaines et financières, la gestion de la sécurité des données et la conformité réglementaire, ainsi que la supervision des équipes techniques et de support.</a:t>
            </a:r>
            <a:endParaRPr lang="fr-FR" sz="2000" dirty="0"/>
          </a:p>
        </p:txBody>
      </p:sp>
      <p:pic>
        <p:nvPicPr>
          <p:cNvPr id="7" name="Graphic 6" descr="Hiérarchie">
            <a:extLst>
              <a:ext uri="{FF2B5EF4-FFF2-40B4-BE49-F238E27FC236}">
                <a16:creationId xmlns:a16="http://schemas.microsoft.com/office/drawing/2014/main" id="{97593F66-9EA0-4C33-74F9-798D2BD55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46802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1E1DB19-DF2B-B676-426C-77F047393D2E}"/>
              </a:ext>
            </a:extLst>
          </p:cNvPr>
          <p:cNvSpPr>
            <a:spLocks noGrp="1"/>
          </p:cNvSpPr>
          <p:nvPr>
            <p:ph type="title"/>
          </p:nvPr>
        </p:nvSpPr>
        <p:spPr>
          <a:xfrm>
            <a:off x="5297762" y="329184"/>
            <a:ext cx="6251110" cy="1783080"/>
          </a:xfrm>
        </p:spPr>
        <p:txBody>
          <a:bodyPr anchor="b">
            <a:normAutofit/>
          </a:bodyPr>
          <a:lstStyle/>
          <a:p>
            <a:r>
              <a:rPr lang="fr-FR" sz="5000"/>
              <a:t>Et l’informaticien dans tout ça que fait-il?</a:t>
            </a:r>
          </a:p>
        </p:txBody>
      </p:sp>
      <p:pic>
        <p:nvPicPr>
          <p:cNvPr id="5" name="Picture 4" descr="Sphère de filet et boutons">
            <a:extLst>
              <a:ext uri="{FF2B5EF4-FFF2-40B4-BE49-F238E27FC236}">
                <a16:creationId xmlns:a16="http://schemas.microsoft.com/office/drawing/2014/main" id="{30F7FDFC-4A64-7BDD-78E6-6BA6ADF5FF59}"/>
              </a:ext>
            </a:extLst>
          </p:cNvPr>
          <p:cNvPicPr>
            <a:picLocks noChangeAspect="1"/>
          </p:cNvPicPr>
          <p:nvPr/>
        </p:nvPicPr>
        <p:blipFill rotWithShape="1">
          <a:blip r:embed="rId2"/>
          <a:srcRect l="40239" r="882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C1F62CB-9A7E-668A-149F-DA597846F1E2}"/>
              </a:ext>
            </a:extLst>
          </p:cNvPr>
          <p:cNvSpPr>
            <a:spLocks noGrp="1"/>
          </p:cNvSpPr>
          <p:nvPr>
            <p:ph idx="1"/>
          </p:nvPr>
        </p:nvSpPr>
        <p:spPr>
          <a:xfrm>
            <a:off x="5297762" y="2706624"/>
            <a:ext cx="6251110" cy="3483864"/>
          </a:xfrm>
        </p:spPr>
        <p:txBody>
          <a:bodyPr>
            <a:normAutofit/>
          </a:bodyPr>
          <a:lstStyle/>
          <a:p>
            <a:r>
              <a:rPr lang="fr-FR" sz="2200" b="0" i="0">
                <a:effectLst/>
                <a:latin typeface="Noto Sans" panose="020B0502040504020204" pitchFamily="34" charset="0"/>
              </a:rPr>
              <a:t>Si l'informaticien gérait autrefois tout ce qui concernait l'informatique, son rôle a désormais évolué, puisqu'il a dû s'adapter à l'expansion fulgurante des technologies. Aujourd'hui, l'informatique rassemble de nombreuses activités, technologies et outils, et dès lors il est nécessaire de faire appel à des professionnels spécialisés dans leur domaine d'application. C'est pourquoi l'appellation d'informaticien regroupe en réalité de nombreux métiers.</a:t>
            </a:r>
            <a:endParaRPr lang="fr-FR" sz="2200"/>
          </a:p>
        </p:txBody>
      </p:sp>
    </p:spTree>
    <p:extLst>
      <p:ext uri="{BB962C8B-B14F-4D97-AF65-F5344CB8AC3E}">
        <p14:creationId xmlns:p14="http://schemas.microsoft.com/office/powerpoint/2010/main" val="385433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AB6C8B-B251-0E3A-2D92-DA533C7A2A6A}"/>
              </a:ext>
            </a:extLst>
          </p:cNvPr>
          <p:cNvSpPr>
            <a:spLocks noGrp="1"/>
          </p:cNvSpPr>
          <p:nvPr>
            <p:ph type="title"/>
          </p:nvPr>
        </p:nvSpPr>
        <p:spPr>
          <a:xfrm>
            <a:off x="8643193" y="489507"/>
            <a:ext cx="3091607" cy="1655483"/>
          </a:xfrm>
        </p:spPr>
        <p:txBody>
          <a:bodyPr anchor="b">
            <a:normAutofit/>
          </a:bodyPr>
          <a:lstStyle/>
          <a:p>
            <a:r>
              <a:rPr lang="fr-FR" sz="4000"/>
              <a:t>Programme</a:t>
            </a:r>
          </a:p>
        </p:txBody>
      </p:sp>
      <p:pic>
        <p:nvPicPr>
          <p:cNvPr id="7" name="Picture 4" descr="Puzzle blanc avec une pièce rouge">
            <a:extLst>
              <a:ext uri="{FF2B5EF4-FFF2-40B4-BE49-F238E27FC236}">
                <a16:creationId xmlns:a16="http://schemas.microsoft.com/office/drawing/2014/main" id="{BA6E3909-EAB0-AF1C-E054-BA2E8A8A170C}"/>
              </a:ext>
            </a:extLst>
          </p:cNvPr>
          <p:cNvPicPr>
            <a:picLocks noChangeAspect="1"/>
          </p:cNvPicPr>
          <p:nvPr/>
        </p:nvPicPr>
        <p:blipFill rotWithShape="1">
          <a:blip r:embed="rId2"/>
          <a:srcRect l="15186" r="13580" b="-1"/>
          <a:stretch/>
        </p:blipFill>
        <p:spPr>
          <a:xfrm>
            <a:off x="20" y="431"/>
            <a:ext cx="8115280" cy="6408311"/>
          </a:xfrm>
          <a:prstGeom prst="rect">
            <a:avLst/>
          </a:prstGeom>
        </p:spPr>
      </p:pic>
      <p:sp>
        <p:nvSpPr>
          <p:cNvPr id="3" name="Espace réservé du contenu 2">
            <a:extLst>
              <a:ext uri="{FF2B5EF4-FFF2-40B4-BE49-F238E27FC236}">
                <a16:creationId xmlns:a16="http://schemas.microsoft.com/office/drawing/2014/main" id="{915C75C1-02DF-68BF-355D-1449FA629413}"/>
              </a:ext>
            </a:extLst>
          </p:cNvPr>
          <p:cNvSpPr>
            <a:spLocks noGrp="1"/>
          </p:cNvSpPr>
          <p:nvPr>
            <p:ph idx="1"/>
          </p:nvPr>
        </p:nvSpPr>
        <p:spPr>
          <a:xfrm>
            <a:off x="8643193" y="2418408"/>
            <a:ext cx="2942813" cy="3540265"/>
          </a:xfrm>
        </p:spPr>
        <p:txBody>
          <a:bodyPr>
            <a:normAutofit/>
          </a:bodyPr>
          <a:lstStyle/>
          <a:p>
            <a:endParaRPr lang="fr-FR" sz="2000"/>
          </a:p>
          <a:p>
            <a:r>
              <a:rPr lang="fr-FR" sz="2000"/>
              <a:t>Introduction</a:t>
            </a:r>
          </a:p>
          <a:p>
            <a:pPr marL="0" indent="0">
              <a:buNone/>
            </a:pPr>
            <a:endParaRPr lang="fr-FR" sz="2000"/>
          </a:p>
          <a:p>
            <a:r>
              <a:rPr lang="fr-FR" sz="2000"/>
              <a:t>Gouvernance des SI</a:t>
            </a:r>
          </a:p>
          <a:p>
            <a:endParaRPr lang="fr-FR" sz="2000"/>
          </a:p>
          <a:p>
            <a:r>
              <a:rPr lang="fr-FR" sz="2000"/>
              <a:t>Performance des SI</a:t>
            </a:r>
          </a:p>
          <a:p>
            <a:endParaRPr lang="fr-FR" sz="2000"/>
          </a:p>
          <a:p>
            <a:r>
              <a:rPr lang="fr-FR" sz="2000"/>
              <a:t>Alignement avec la stratégie globale</a:t>
            </a: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ACE48-922B-FC0A-B0F5-6F08AAEC1CEA}"/>
              </a:ext>
            </a:extLst>
          </p:cNvPr>
          <p:cNvSpPr>
            <a:spLocks noGrp="1"/>
          </p:cNvSpPr>
          <p:nvPr>
            <p:ph type="title"/>
          </p:nvPr>
        </p:nvSpPr>
        <p:spPr/>
        <p:txBody>
          <a:bodyPr/>
          <a:lstStyle/>
          <a:p>
            <a:r>
              <a:rPr lang="fr-FR" dirty="0"/>
              <a:t>Planning</a:t>
            </a:r>
          </a:p>
        </p:txBody>
      </p:sp>
      <p:graphicFrame>
        <p:nvGraphicFramePr>
          <p:cNvPr id="4" name="Espace réservé du contenu 3">
            <a:extLst>
              <a:ext uri="{FF2B5EF4-FFF2-40B4-BE49-F238E27FC236}">
                <a16:creationId xmlns:a16="http://schemas.microsoft.com/office/drawing/2014/main" id="{F0899127-9DFC-F80A-5387-8F0A63E998B3}"/>
              </a:ext>
            </a:extLst>
          </p:cNvPr>
          <p:cNvGraphicFramePr>
            <a:graphicFrameLocks noGrp="1"/>
          </p:cNvGraphicFramePr>
          <p:nvPr>
            <p:ph idx="1"/>
            <p:extLst>
              <p:ext uri="{D42A27DB-BD31-4B8C-83A1-F6EECF244321}">
                <p14:modId xmlns:p14="http://schemas.microsoft.com/office/powerpoint/2010/main" val="689654501"/>
              </p:ext>
            </p:extLst>
          </p:nvPr>
        </p:nvGraphicFramePr>
        <p:xfrm>
          <a:off x="838200" y="1825625"/>
          <a:ext cx="10515600" cy="4399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19435700"/>
                    </a:ext>
                  </a:extLst>
                </a:gridCol>
                <a:gridCol w="5257800">
                  <a:extLst>
                    <a:ext uri="{9D8B030D-6E8A-4147-A177-3AD203B41FA5}">
                      <a16:colId xmlns:a16="http://schemas.microsoft.com/office/drawing/2014/main" val="967220467"/>
                    </a:ext>
                  </a:extLst>
                </a:gridCol>
              </a:tblGrid>
              <a:tr h="370840">
                <a:tc>
                  <a:txBody>
                    <a:bodyPr/>
                    <a:lstStyle/>
                    <a:p>
                      <a:endParaRPr lang="fr-FR"/>
                    </a:p>
                  </a:txBody>
                  <a:tcPr/>
                </a:tc>
                <a:tc>
                  <a:txBody>
                    <a:bodyPr/>
                    <a:lstStyle/>
                    <a:p>
                      <a:endParaRPr lang="fr-FR"/>
                    </a:p>
                  </a:txBody>
                  <a:tcPr/>
                </a:tc>
                <a:extLst>
                  <a:ext uri="{0D108BD9-81ED-4DB2-BD59-A6C34878D82A}">
                    <a16:rowId xmlns:a16="http://schemas.microsoft.com/office/drawing/2014/main" val="451363740"/>
                  </a:ext>
                </a:extLst>
              </a:tr>
              <a:tr h="370840">
                <a:tc>
                  <a:txBody>
                    <a:bodyPr/>
                    <a:lstStyle/>
                    <a:p>
                      <a:r>
                        <a:rPr lang="fr-FR" dirty="0"/>
                        <a:t>Jour 1: Introduction&amp; Gouvernance des SI</a:t>
                      </a:r>
                    </a:p>
                  </a:txBody>
                  <a:tcPr/>
                </a:tc>
                <a:tc>
                  <a:txBody>
                    <a:bodyPr/>
                    <a:lstStyle/>
                    <a:p>
                      <a:r>
                        <a:rPr lang="fr-FR" dirty="0"/>
                        <a:t>Partie A : Introduction Qu'est-ce qu'un système ? Se représenter l'Organisation/Entreprise comme un système. Les systèmes dans une Organisation/Entreprise Le Système d'Information et le Système informatique Les changements entrainés par les NTIC (ou TIC) Le rôle de l'Informaticien dans un S.I. Qu'est-ce que le Management des S.I. ? </a:t>
                      </a:r>
                    </a:p>
                    <a:p>
                      <a:r>
                        <a:rPr lang="fr-FR" dirty="0"/>
                        <a:t>Partie 1 - La Gouvernance du S.I. 1.1- La Fonction Informatique dans l'Organisation/Entreprise - La D.S.I. (Direction des Systèmes d'Information) - Les différents métiers dans la D.S.I. 1.2- La Gouvernance - Qu'est-ce que la Gouvernance ? - Mise en place d'une gouvernance de S.I</a:t>
                      </a:r>
                    </a:p>
                  </a:txBody>
                  <a:tcPr/>
                </a:tc>
                <a:extLst>
                  <a:ext uri="{0D108BD9-81ED-4DB2-BD59-A6C34878D82A}">
                    <a16:rowId xmlns:a16="http://schemas.microsoft.com/office/drawing/2014/main" val="2173113853"/>
                  </a:ext>
                </a:extLst>
              </a:tr>
              <a:tr h="370840">
                <a:tc gridSpan="2">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4087719045"/>
                  </a:ext>
                </a:extLst>
              </a:tr>
            </a:tbl>
          </a:graphicData>
        </a:graphic>
      </p:graphicFrame>
    </p:spTree>
    <p:extLst>
      <p:ext uri="{BB962C8B-B14F-4D97-AF65-F5344CB8AC3E}">
        <p14:creationId xmlns:p14="http://schemas.microsoft.com/office/powerpoint/2010/main" val="145807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ACE48-922B-FC0A-B0F5-6F08AAEC1CEA}"/>
              </a:ext>
            </a:extLst>
          </p:cNvPr>
          <p:cNvSpPr>
            <a:spLocks noGrp="1"/>
          </p:cNvSpPr>
          <p:nvPr>
            <p:ph type="title"/>
          </p:nvPr>
        </p:nvSpPr>
        <p:spPr/>
        <p:txBody>
          <a:bodyPr/>
          <a:lstStyle/>
          <a:p>
            <a:r>
              <a:rPr lang="fr-FR" dirty="0"/>
              <a:t>Planning</a:t>
            </a:r>
            <a:br>
              <a:rPr lang="fr-FR" dirty="0"/>
            </a:br>
            <a:endParaRPr lang="fr-FR" dirty="0"/>
          </a:p>
        </p:txBody>
      </p:sp>
      <p:graphicFrame>
        <p:nvGraphicFramePr>
          <p:cNvPr id="4" name="Espace réservé du contenu 3">
            <a:extLst>
              <a:ext uri="{FF2B5EF4-FFF2-40B4-BE49-F238E27FC236}">
                <a16:creationId xmlns:a16="http://schemas.microsoft.com/office/drawing/2014/main" id="{F0899127-9DFC-F80A-5387-8F0A63E998B3}"/>
              </a:ext>
            </a:extLst>
          </p:cNvPr>
          <p:cNvGraphicFramePr>
            <a:graphicFrameLocks noGrp="1"/>
          </p:cNvGraphicFramePr>
          <p:nvPr>
            <p:ph idx="1"/>
            <p:extLst>
              <p:ext uri="{D42A27DB-BD31-4B8C-83A1-F6EECF244321}">
                <p14:modId xmlns:p14="http://schemas.microsoft.com/office/powerpoint/2010/main" val="1781439993"/>
              </p:ext>
            </p:extLst>
          </p:nvPr>
        </p:nvGraphicFramePr>
        <p:xfrm>
          <a:off x="838200" y="1152764"/>
          <a:ext cx="10515600" cy="472410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19435700"/>
                    </a:ext>
                  </a:extLst>
                </a:gridCol>
                <a:gridCol w="5257800">
                  <a:extLst>
                    <a:ext uri="{9D8B030D-6E8A-4147-A177-3AD203B41FA5}">
                      <a16:colId xmlns:a16="http://schemas.microsoft.com/office/drawing/2014/main" val="967220467"/>
                    </a:ext>
                  </a:extLst>
                </a:gridCol>
              </a:tblGrid>
              <a:tr h="317176">
                <a:tc>
                  <a:txBody>
                    <a:bodyPr/>
                    <a:lstStyle/>
                    <a:p>
                      <a:endParaRPr lang="fr-FR" dirty="0"/>
                    </a:p>
                  </a:txBody>
                  <a:tcPr/>
                </a:tc>
                <a:tc>
                  <a:txBody>
                    <a:bodyPr/>
                    <a:lstStyle/>
                    <a:p>
                      <a:endParaRPr lang="fr-FR"/>
                    </a:p>
                  </a:txBody>
                  <a:tcPr/>
                </a:tc>
                <a:extLst>
                  <a:ext uri="{0D108BD9-81ED-4DB2-BD59-A6C34878D82A}">
                    <a16:rowId xmlns:a16="http://schemas.microsoft.com/office/drawing/2014/main" val="451363740"/>
                  </a:ext>
                </a:extLst>
              </a:tr>
              <a:tr h="3992583">
                <a:tc>
                  <a:txBody>
                    <a:bodyPr/>
                    <a:lstStyle/>
                    <a:p>
                      <a:r>
                        <a:rPr lang="fr-FR" dirty="0"/>
                        <a:t>Jour 2:Performance SI</a:t>
                      </a:r>
                    </a:p>
                  </a:txBody>
                  <a:tcPr/>
                </a:tc>
                <a:tc>
                  <a:txBody>
                    <a:bodyPr/>
                    <a:lstStyle/>
                    <a:p>
                      <a:r>
                        <a:rPr lang="fr-FR" dirty="0"/>
                        <a:t>2.1- Les Indicateurs et Tableaux de Bord </a:t>
                      </a:r>
                    </a:p>
                    <a:p>
                      <a:r>
                        <a:rPr lang="fr-FR" dirty="0"/>
                        <a:t> 2.2- Evaluation de la performance : les Coûts et Indicateurs-clés de performance Les différents coûts : - Coûts des outils - Coûts de développement, de production et de maintenance - Coûts de possession du poste de travail (TCO) : Coûts visibles et coûts caché</a:t>
                      </a:r>
                    </a:p>
                  </a:txBody>
                  <a:tcPr/>
                </a:tc>
                <a:extLst>
                  <a:ext uri="{0D108BD9-81ED-4DB2-BD59-A6C34878D82A}">
                    <a16:rowId xmlns:a16="http://schemas.microsoft.com/office/drawing/2014/main" val="2173113853"/>
                  </a:ext>
                </a:extLst>
              </a:tr>
              <a:tr h="317176">
                <a:tc gridSpan="2">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4087719045"/>
                  </a:ext>
                </a:extLst>
              </a:tr>
            </a:tbl>
          </a:graphicData>
        </a:graphic>
      </p:graphicFrame>
    </p:spTree>
    <p:extLst>
      <p:ext uri="{BB962C8B-B14F-4D97-AF65-F5344CB8AC3E}">
        <p14:creationId xmlns:p14="http://schemas.microsoft.com/office/powerpoint/2010/main" val="69559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ACE48-922B-FC0A-B0F5-6F08AAEC1CEA}"/>
              </a:ext>
            </a:extLst>
          </p:cNvPr>
          <p:cNvSpPr>
            <a:spLocks noGrp="1"/>
          </p:cNvSpPr>
          <p:nvPr>
            <p:ph type="title"/>
          </p:nvPr>
        </p:nvSpPr>
        <p:spPr/>
        <p:txBody>
          <a:bodyPr/>
          <a:lstStyle/>
          <a:p>
            <a:r>
              <a:rPr lang="fr-FR" dirty="0"/>
              <a:t>Planning</a:t>
            </a:r>
            <a:br>
              <a:rPr lang="fr-FR" dirty="0"/>
            </a:br>
            <a:endParaRPr lang="fr-FR" dirty="0"/>
          </a:p>
        </p:txBody>
      </p:sp>
      <p:graphicFrame>
        <p:nvGraphicFramePr>
          <p:cNvPr id="4" name="Espace réservé du contenu 3">
            <a:extLst>
              <a:ext uri="{FF2B5EF4-FFF2-40B4-BE49-F238E27FC236}">
                <a16:creationId xmlns:a16="http://schemas.microsoft.com/office/drawing/2014/main" id="{F0899127-9DFC-F80A-5387-8F0A63E998B3}"/>
              </a:ext>
            </a:extLst>
          </p:cNvPr>
          <p:cNvGraphicFramePr>
            <a:graphicFrameLocks noGrp="1"/>
          </p:cNvGraphicFramePr>
          <p:nvPr>
            <p:ph idx="1"/>
            <p:extLst>
              <p:ext uri="{D42A27DB-BD31-4B8C-83A1-F6EECF244321}">
                <p14:modId xmlns:p14="http://schemas.microsoft.com/office/powerpoint/2010/main" val="2024547015"/>
              </p:ext>
            </p:extLst>
          </p:nvPr>
        </p:nvGraphicFramePr>
        <p:xfrm>
          <a:off x="838200" y="1152764"/>
          <a:ext cx="10515600" cy="472410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19435700"/>
                    </a:ext>
                  </a:extLst>
                </a:gridCol>
                <a:gridCol w="5257800">
                  <a:extLst>
                    <a:ext uri="{9D8B030D-6E8A-4147-A177-3AD203B41FA5}">
                      <a16:colId xmlns:a16="http://schemas.microsoft.com/office/drawing/2014/main" val="967220467"/>
                    </a:ext>
                  </a:extLst>
                </a:gridCol>
              </a:tblGrid>
              <a:tr h="317176">
                <a:tc>
                  <a:txBody>
                    <a:bodyPr/>
                    <a:lstStyle/>
                    <a:p>
                      <a:endParaRPr lang="fr-FR" dirty="0"/>
                    </a:p>
                  </a:txBody>
                  <a:tcPr/>
                </a:tc>
                <a:tc>
                  <a:txBody>
                    <a:bodyPr/>
                    <a:lstStyle/>
                    <a:p>
                      <a:endParaRPr lang="fr-FR"/>
                    </a:p>
                  </a:txBody>
                  <a:tcPr/>
                </a:tc>
                <a:extLst>
                  <a:ext uri="{0D108BD9-81ED-4DB2-BD59-A6C34878D82A}">
                    <a16:rowId xmlns:a16="http://schemas.microsoft.com/office/drawing/2014/main" val="451363740"/>
                  </a:ext>
                </a:extLst>
              </a:tr>
              <a:tr h="3992583">
                <a:tc>
                  <a:txBody>
                    <a:bodyPr/>
                    <a:lstStyle/>
                    <a:p>
                      <a:r>
                        <a:rPr lang="fr-FR" dirty="0"/>
                        <a:t>Jour 2:Alignement stratégique des SI</a:t>
                      </a:r>
                    </a:p>
                  </a:txBody>
                  <a:tcPr/>
                </a:tc>
                <a:tc>
                  <a:txBody>
                    <a:bodyPr/>
                    <a:lstStyle/>
                    <a:p>
                      <a:r>
                        <a:rPr lang="fr-FR" dirty="0"/>
                        <a:t>3- L'Alignement stratégique du S.I. - La relation S.I. et Stratégie - Mise en pratique via le Diagramme d'Ishikawa ou Diagramme par Objectifs - Le S.I. = Une réponse aux enjeux stratégiques ?</a:t>
                      </a:r>
                    </a:p>
                  </a:txBody>
                  <a:tcPr/>
                </a:tc>
                <a:extLst>
                  <a:ext uri="{0D108BD9-81ED-4DB2-BD59-A6C34878D82A}">
                    <a16:rowId xmlns:a16="http://schemas.microsoft.com/office/drawing/2014/main" val="2173113853"/>
                  </a:ext>
                </a:extLst>
              </a:tr>
              <a:tr h="317176">
                <a:tc gridSpan="2">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4087719045"/>
                  </a:ext>
                </a:extLst>
              </a:tr>
            </a:tbl>
          </a:graphicData>
        </a:graphic>
      </p:graphicFrame>
    </p:spTree>
    <p:extLst>
      <p:ext uri="{BB962C8B-B14F-4D97-AF65-F5344CB8AC3E}">
        <p14:creationId xmlns:p14="http://schemas.microsoft.com/office/powerpoint/2010/main" val="50984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Graphique">
            <a:extLst>
              <a:ext uri="{FF2B5EF4-FFF2-40B4-BE49-F238E27FC236}">
                <a16:creationId xmlns:a16="http://schemas.microsoft.com/office/drawing/2014/main" id="{D3AE3287-D662-D127-803D-269C7696C54A}"/>
              </a:ext>
            </a:extLst>
          </p:cNvPr>
          <p:cNvPicPr>
            <a:picLocks noChangeAspect="1"/>
          </p:cNvPicPr>
          <p:nvPr/>
        </p:nvPicPr>
        <p:blipFill rotWithShape="1">
          <a:blip r:embed="rId2">
            <a:duotone>
              <a:prstClr val="black"/>
              <a:schemeClr val="tx2">
                <a:tint val="45000"/>
                <a:satMod val="400000"/>
              </a:schemeClr>
            </a:duotone>
            <a:alphaModFix amt="25000"/>
          </a:blip>
          <a:srcRect t="3674" b="6326"/>
          <a:stretch/>
        </p:blipFill>
        <p:spPr>
          <a:xfrm>
            <a:off x="20" y="1"/>
            <a:ext cx="12191980" cy="6857999"/>
          </a:xfrm>
          <a:prstGeom prst="rect">
            <a:avLst/>
          </a:prstGeom>
        </p:spPr>
      </p:pic>
      <p:sp>
        <p:nvSpPr>
          <p:cNvPr id="2" name="Titre 1">
            <a:extLst>
              <a:ext uri="{FF2B5EF4-FFF2-40B4-BE49-F238E27FC236}">
                <a16:creationId xmlns:a16="http://schemas.microsoft.com/office/drawing/2014/main" id="{70399821-FD12-8676-660B-5D61D79704FA}"/>
              </a:ext>
            </a:extLst>
          </p:cNvPr>
          <p:cNvSpPr>
            <a:spLocks noGrp="1"/>
          </p:cNvSpPr>
          <p:nvPr>
            <p:ph type="title"/>
          </p:nvPr>
        </p:nvSpPr>
        <p:spPr>
          <a:xfrm>
            <a:off x="1524000" y="1122363"/>
            <a:ext cx="9144000" cy="2777852"/>
          </a:xfrm>
        </p:spPr>
        <p:txBody>
          <a:bodyPr vert="horz" lIns="91440" tIns="45720" rIns="91440" bIns="45720" rtlCol="0" anchor="b">
            <a:normAutofit/>
          </a:bodyPr>
          <a:lstStyle/>
          <a:p>
            <a:pPr algn="ctr"/>
            <a:r>
              <a:rPr lang="en-US"/>
              <a:t>Introduction</a:t>
            </a:r>
          </a:p>
        </p:txBody>
      </p:sp>
      <p:sp>
        <p:nvSpPr>
          <p:cNvPr id="3" name="Espace réservé du texte 2">
            <a:extLst>
              <a:ext uri="{FF2B5EF4-FFF2-40B4-BE49-F238E27FC236}">
                <a16:creationId xmlns:a16="http://schemas.microsoft.com/office/drawing/2014/main" id="{E40529CC-F9C8-F1B9-08CA-C83196ADD157}"/>
              </a:ext>
            </a:extLst>
          </p:cNvPr>
          <p:cNvSpPr>
            <a:spLocks noGrp="1"/>
          </p:cNvSpPr>
          <p:nvPr>
            <p:ph type="body" idx="1"/>
          </p:nvPr>
        </p:nvSpPr>
        <p:spPr>
          <a:xfrm>
            <a:off x="1524000" y="4036740"/>
            <a:ext cx="9144000" cy="1221059"/>
          </a:xfrm>
        </p:spPr>
        <p:txBody>
          <a:bodyPr vert="horz" lIns="91440" tIns="45720" rIns="91440" bIns="45720" rtlCol="0">
            <a:normAutofit/>
          </a:bodyPr>
          <a:lstStyle/>
          <a:p>
            <a:pPr algn="ctr"/>
            <a:r>
              <a:rPr lang="en-US" dirty="0">
                <a:solidFill>
                  <a:schemeClr val="tx1"/>
                </a:solidFill>
              </a:rPr>
              <a:t>Information, </a:t>
            </a:r>
            <a:r>
              <a:rPr lang="en-US" dirty="0" err="1">
                <a:solidFill>
                  <a:schemeClr val="tx1"/>
                </a:solidFill>
              </a:rPr>
              <a:t>système</a:t>
            </a:r>
            <a:r>
              <a:rPr lang="en-US" dirty="0">
                <a:solidFill>
                  <a:schemeClr val="tx1"/>
                </a:solidFill>
              </a:rPr>
              <a:t> </a:t>
            </a:r>
            <a:r>
              <a:rPr lang="en-US" dirty="0" err="1">
                <a:solidFill>
                  <a:schemeClr val="tx1"/>
                </a:solidFill>
              </a:rPr>
              <a:t>d’information</a:t>
            </a:r>
            <a:r>
              <a:rPr lang="en-US" dirty="0">
                <a:solidFill>
                  <a:schemeClr val="tx1"/>
                </a:solidFill>
              </a:rPr>
              <a:t>, direction des </a:t>
            </a:r>
            <a:r>
              <a:rPr lang="en-US" dirty="0" err="1">
                <a:solidFill>
                  <a:schemeClr val="tx1"/>
                </a:solidFill>
              </a:rPr>
              <a:t>systèmes</a:t>
            </a:r>
            <a:r>
              <a:rPr lang="en-US" dirty="0">
                <a:solidFill>
                  <a:schemeClr val="tx1"/>
                </a:solidFill>
              </a:rPr>
              <a:t> </a:t>
            </a:r>
            <a:r>
              <a:rPr lang="en-US" dirty="0" err="1">
                <a:solidFill>
                  <a:schemeClr val="tx1"/>
                </a:solidFill>
              </a:rPr>
              <a:t>d’information</a:t>
            </a:r>
            <a:r>
              <a:rPr lang="en-US" dirty="0">
                <a:solidFill>
                  <a:schemeClr val="tx1"/>
                </a:solidFill>
              </a:rPr>
              <a:t>: </a:t>
            </a:r>
          </a:p>
          <a:p>
            <a:pPr algn="ctr"/>
            <a:r>
              <a:rPr lang="en-US" dirty="0">
                <a:solidFill>
                  <a:schemeClr val="tx1"/>
                </a:solidFill>
              </a:rPr>
              <a:t>le </a:t>
            </a:r>
            <a:r>
              <a:rPr lang="en-US" dirty="0" err="1">
                <a:solidFill>
                  <a:schemeClr val="tx1"/>
                </a:solidFill>
              </a:rPr>
              <a:t>contexte,le</a:t>
            </a:r>
            <a:r>
              <a:rPr lang="en-US" dirty="0">
                <a:solidFill>
                  <a:schemeClr val="tx1"/>
                </a:solidFill>
              </a:rPr>
              <a:t> </a:t>
            </a:r>
            <a:r>
              <a:rPr lang="en-US" dirty="0" err="1">
                <a:solidFill>
                  <a:schemeClr val="tx1"/>
                </a:solidFill>
              </a:rPr>
              <a:t>vocabulaire</a:t>
            </a:r>
            <a:r>
              <a:rPr lang="en-US" dirty="0">
                <a:solidFill>
                  <a:schemeClr val="tx1"/>
                </a:solidFill>
              </a:rPr>
              <a:t>, les </a:t>
            </a:r>
            <a:r>
              <a:rPr lang="en-US" dirty="0" err="1">
                <a:solidFill>
                  <a:schemeClr val="tx1"/>
                </a:solidFill>
              </a:rPr>
              <a:t>problématiques</a:t>
            </a:r>
            <a:endParaRPr lang="en-US" dirty="0">
              <a:solidFill>
                <a:schemeClr val="tx1"/>
              </a:solidFill>
            </a:endParaRPr>
          </a:p>
        </p:txBody>
      </p:sp>
    </p:spTree>
    <p:extLst>
      <p:ext uri="{BB962C8B-B14F-4D97-AF65-F5344CB8AC3E}">
        <p14:creationId xmlns:p14="http://schemas.microsoft.com/office/powerpoint/2010/main" val="6328117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47C287D-F3FB-F55C-540B-DA0E601C8928}"/>
              </a:ext>
            </a:extLst>
          </p:cNvPr>
          <p:cNvSpPr>
            <a:spLocks noGrp="1"/>
          </p:cNvSpPr>
          <p:nvPr>
            <p:ph type="title"/>
          </p:nvPr>
        </p:nvSpPr>
        <p:spPr/>
        <p:txBody>
          <a:bodyPr/>
          <a:lstStyle/>
          <a:p>
            <a:r>
              <a:rPr lang="fr-FR"/>
              <a:t>Information?</a:t>
            </a:r>
            <a:endParaRPr lang="fr-FR" dirty="0"/>
          </a:p>
        </p:txBody>
      </p:sp>
      <p:graphicFrame>
        <p:nvGraphicFramePr>
          <p:cNvPr id="7" name="Espace réservé du contenu 4">
            <a:extLst>
              <a:ext uri="{FF2B5EF4-FFF2-40B4-BE49-F238E27FC236}">
                <a16:creationId xmlns:a16="http://schemas.microsoft.com/office/drawing/2014/main" id="{8D290888-90F2-2887-C16F-DE0BFBEB1C6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06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D8928-1188-DE9A-F665-0319197AAF5A}"/>
              </a:ext>
            </a:extLst>
          </p:cNvPr>
          <p:cNvSpPr>
            <a:spLocks noGrp="1"/>
          </p:cNvSpPr>
          <p:nvPr>
            <p:ph type="title"/>
          </p:nvPr>
        </p:nvSpPr>
        <p:spPr/>
        <p:txBody>
          <a:bodyPr/>
          <a:lstStyle/>
          <a:p>
            <a:r>
              <a:rPr lang="fr-FR" dirty="0"/>
              <a:t>Exemple de donnée</a:t>
            </a:r>
          </a:p>
        </p:txBody>
      </p:sp>
      <p:sp>
        <p:nvSpPr>
          <p:cNvPr id="3" name="Espace réservé du contenu 2">
            <a:extLst>
              <a:ext uri="{FF2B5EF4-FFF2-40B4-BE49-F238E27FC236}">
                <a16:creationId xmlns:a16="http://schemas.microsoft.com/office/drawing/2014/main" id="{33AE5BBE-A9B3-939E-6D1A-9A7FE14BCEF0}"/>
              </a:ext>
            </a:extLst>
          </p:cNvPr>
          <p:cNvSpPr>
            <a:spLocks noGrp="1"/>
          </p:cNvSpPr>
          <p:nvPr>
            <p:ph idx="1"/>
          </p:nvPr>
        </p:nvSpPr>
        <p:spPr/>
        <p:txBody>
          <a:bodyPr/>
          <a:lstStyle/>
          <a:p>
            <a:pPr marL="0" indent="0">
              <a:buNone/>
            </a:pPr>
            <a:r>
              <a:rPr lang="fr-FR" dirty="0"/>
              <a:t>Que peut signifier cette donnée?</a:t>
            </a:r>
          </a:p>
          <a:p>
            <a:pPr marL="0" indent="0">
              <a:buNone/>
            </a:pPr>
            <a:endParaRPr lang="fr-FR" dirty="0"/>
          </a:p>
          <a:p>
            <a:pPr marL="0" indent="0">
              <a:buNone/>
            </a:pPr>
            <a:r>
              <a:rPr lang="fr-FR" dirty="0"/>
              <a:t>175095916303388</a:t>
            </a:r>
          </a:p>
        </p:txBody>
      </p:sp>
    </p:spTree>
    <p:extLst>
      <p:ext uri="{BB962C8B-B14F-4D97-AF65-F5344CB8AC3E}">
        <p14:creationId xmlns:p14="http://schemas.microsoft.com/office/powerpoint/2010/main" val="8745014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1258</Words>
  <Application>Microsoft Office PowerPoint</Application>
  <PresentationFormat>Grand écran</PresentationFormat>
  <Paragraphs>90</Paragraphs>
  <Slides>29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29</vt:i4>
      </vt:variant>
    </vt:vector>
  </HeadingPairs>
  <TitlesOfParts>
    <vt:vector size="37" baseType="lpstr">
      <vt:lpstr>Arial</vt:lpstr>
      <vt:lpstr>Calibri</vt:lpstr>
      <vt:lpstr>Calibri Light</vt:lpstr>
      <vt:lpstr>Georgia</vt:lpstr>
      <vt:lpstr>Helvetica Neue LT Std</vt:lpstr>
      <vt:lpstr>Noto Sans</vt:lpstr>
      <vt:lpstr>Open Sans</vt:lpstr>
      <vt:lpstr>Thème Office</vt:lpstr>
      <vt:lpstr>Gouvernance et performance des SI</vt:lpstr>
      <vt:lpstr>Objectifs de la formation</vt:lpstr>
      <vt:lpstr>Programme</vt:lpstr>
      <vt:lpstr>Planning</vt:lpstr>
      <vt:lpstr>Planning </vt:lpstr>
      <vt:lpstr>Planning </vt:lpstr>
      <vt:lpstr>Introduction</vt:lpstr>
      <vt:lpstr>Information?</vt:lpstr>
      <vt:lpstr>Exemple de donnée</vt:lpstr>
      <vt:lpstr>Organisation des données en base</vt:lpstr>
      <vt:lpstr>Exemple de base de données relationnelles</vt:lpstr>
      <vt:lpstr>Circuit du traitement de l’information(états)</vt:lpstr>
      <vt:lpstr>Présentation PowerPoint</vt:lpstr>
      <vt:lpstr>Modélisation des données</vt:lpstr>
      <vt:lpstr>Organisation de l’information</vt:lpstr>
      <vt:lpstr>Présentation PowerPoint</vt:lpstr>
      <vt:lpstr>Présentation PowerPoint</vt:lpstr>
      <vt:lpstr>Le système d’information</vt:lpstr>
      <vt:lpstr>Organisation et information</vt:lpstr>
      <vt:lpstr>Présentation PowerPoint</vt:lpstr>
      <vt:lpstr>Le système d’information dans l’entreprise</vt:lpstr>
      <vt:lpstr>Système d’information/ système informatique</vt:lpstr>
      <vt:lpstr>Présentation PowerPoint</vt:lpstr>
      <vt:lpstr>Présentation PowerPoint</vt:lpstr>
      <vt:lpstr>Présentation PowerPoint</vt:lpstr>
      <vt:lpstr>Changement entraines par les NTIC</vt:lpstr>
      <vt:lpstr>Le management du SI</vt:lpstr>
      <vt:lpstr>Présentation PowerPoint</vt:lpstr>
      <vt:lpstr>Et l’informaticien dans tout ça que fait-il?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Gouvernance et performance des SI</dc:title>
  <dc:creator>samuel desseaux</dc:creator>
  <cp:lastModifiedBy>samuel desseaux</cp:lastModifiedBy>
  <cp:revision>32</cp:revision>
  <dcterms:created xsi:type="dcterms:W3CDTF">2023-12-06T10:28:29Z</dcterms:created>
  <dcterms:modified xsi:type="dcterms:W3CDTF">2023-12-06T22:45:36Z</dcterms:modified>
</cp:coreProperties>
</file>