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A_200D1E0B.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5" r:id="rId4"/>
    <p:sldId id="266" r:id="rId5"/>
    <p:sldId id="267" r:id="rId6"/>
    <p:sldId id="268" r:id="rId7"/>
    <p:sldId id="270" r:id="rId8"/>
    <p:sldId id="271" r:id="rId9"/>
    <p:sldId id="272" r:id="rId10"/>
    <p:sldId id="269" r:id="rId11"/>
    <p:sldId id="273" r:id="rId12"/>
    <p:sldId id="274" r:id="rId13"/>
    <p:sldId id="275" r:id="rId14"/>
    <p:sldId id="276" r:id="rId15"/>
    <p:sldId id="277" r:id="rId16"/>
    <p:sldId id="278" r:id="rId17"/>
    <p:sldId id="279" r:id="rId18"/>
    <p:sldId id="280" r:id="rId19"/>
    <p:sldId id="281" r:id="rId20"/>
    <p:sldId id="282" r:id="rId21"/>
    <p:sldId id="258" r:id="rId22"/>
    <p:sldId id="259" r:id="rId23"/>
    <p:sldId id="260" r:id="rId24"/>
    <p:sldId id="261" r:id="rId25"/>
    <p:sldId id="262" r:id="rId26"/>
    <p:sldId id="263" r:id="rId27"/>
    <p:sldId id="264"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B6F47A9C-7D33-BB6C-4921-5158BFC9B557}" name="samuel desseaux" initials="sd" userId="S::sdesseaux@eyes4it.tech::ec6476e1-f0ef-46d3-9a26-eb0c1bbb7fd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omments/modernComment_11A_200D1E0B.xml><?xml version="1.0" encoding="utf-8"?>
<p188:cmLst xmlns:a="http://schemas.openxmlformats.org/drawingml/2006/main" xmlns:r="http://schemas.openxmlformats.org/officeDocument/2006/relationships" xmlns:p188="http://schemas.microsoft.com/office/powerpoint/2018/8/main">
  <p188:cm id="{64D00A53-A8F8-4180-B484-EE9107F0CBD7}" authorId="{B6F47A9C-7D33-BB6C-4921-5158BFC9B557}" created="2023-12-07T21:01:31.400">
    <pc:sldMkLst xmlns:pc="http://schemas.microsoft.com/office/powerpoint/2013/main/command">
      <pc:docMk/>
      <pc:sldMk cId="537730571" sldId="282"/>
    </pc:sldMkLst>
    <p188:txBody>
      <a:bodyPr/>
      <a:lstStyle/>
      <a:p>
        <a:r>
          <a:rPr lang="fr-FR"/>
          <a:t>https://blog.enioka.com/2012/09/15/introduction-a-la-performance-des-systemes-dinformation/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12/7/2023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‹N°›</a:t>
            </a:fld>
            <a:endParaRPr lang="en-US"/>
          </a:p>
        </p:txBody>
      </p:sp>
    </p:spTree>
    <p:extLst>
      <p:ext uri="{BB962C8B-B14F-4D97-AF65-F5344CB8AC3E}">
        <p14:creationId xmlns:p14="http://schemas.microsoft.com/office/powerpoint/2010/main" val="244147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12/7/2023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04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12/7/2023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98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12/7/2023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36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12/7/2023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23519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12/7/2023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5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12/7/2023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34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12/7/2023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10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12/7/2023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339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12/7/2023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172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12/7/2023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53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12/7/2023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‹N°›</a:t>
            </a:fld>
            <a:endParaRPr lang="en-US"/>
          </a:p>
        </p:txBody>
      </p:sp>
    </p:spTree>
    <p:extLst>
      <p:ext uri="{BB962C8B-B14F-4D97-AF65-F5344CB8AC3E}">
        <p14:creationId xmlns:p14="http://schemas.microsoft.com/office/powerpoint/2010/main" val="4027585385"/>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ournaldunet.fr/business/dictionnaire-du-marketing/1198247-sourcing-definition-traduc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1A_200D1E0B.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9C53B7-2048-202D-8F24-03F8806944EE}"/>
              </a:ext>
            </a:extLst>
          </p:cNvPr>
          <p:cNvSpPr>
            <a:spLocks noGrp="1"/>
          </p:cNvSpPr>
          <p:nvPr>
            <p:ph type="ctrTitle"/>
          </p:nvPr>
        </p:nvSpPr>
        <p:spPr>
          <a:xfrm>
            <a:off x="8018633" y="1247140"/>
            <a:ext cx="3608208" cy="3450844"/>
          </a:xfrm>
        </p:spPr>
        <p:txBody>
          <a:bodyPr>
            <a:normAutofit/>
          </a:bodyPr>
          <a:lstStyle/>
          <a:p>
            <a:r>
              <a:rPr lang="fr-FR" sz="4100"/>
              <a:t>Gouvernance des SI</a:t>
            </a:r>
          </a:p>
        </p:txBody>
      </p:sp>
      <p:sp>
        <p:nvSpPr>
          <p:cNvPr id="3" name="Sous-titre 2">
            <a:extLst>
              <a:ext uri="{FF2B5EF4-FFF2-40B4-BE49-F238E27FC236}">
                <a16:creationId xmlns:a16="http://schemas.microsoft.com/office/drawing/2014/main" id="{5C031F97-1B69-FAB6-6F6F-32A6A4F32C36}"/>
              </a:ext>
            </a:extLst>
          </p:cNvPr>
          <p:cNvSpPr>
            <a:spLocks noGrp="1"/>
          </p:cNvSpPr>
          <p:nvPr>
            <p:ph type="subTitle" idx="1"/>
          </p:nvPr>
        </p:nvSpPr>
        <p:spPr>
          <a:xfrm>
            <a:off x="7824669" y="3100162"/>
            <a:ext cx="4127185" cy="1268984"/>
          </a:xfrm>
        </p:spPr>
        <p:txBody>
          <a:bodyPr>
            <a:normAutofit/>
          </a:bodyPr>
          <a:lstStyle/>
          <a:p>
            <a:r>
              <a:rPr lang="fr-FR" dirty="0"/>
              <a:t>2eme partie: </a:t>
            </a:r>
          </a:p>
          <a:p>
            <a:r>
              <a:rPr lang="fr-FR" dirty="0"/>
              <a:t>La performance du SI</a:t>
            </a:r>
          </a:p>
        </p:txBody>
      </p:sp>
      <p:pic>
        <p:nvPicPr>
          <p:cNvPr id="23" name="Picture 3">
            <a:extLst>
              <a:ext uri="{FF2B5EF4-FFF2-40B4-BE49-F238E27FC236}">
                <a16:creationId xmlns:a16="http://schemas.microsoft.com/office/drawing/2014/main" id="{D509E772-498A-CDE7-349B-74137A9DBA2D}"/>
              </a:ext>
            </a:extLst>
          </p:cNvPr>
          <p:cNvPicPr>
            <a:picLocks noChangeAspect="1"/>
          </p:cNvPicPr>
          <p:nvPr/>
        </p:nvPicPr>
        <p:blipFill rotWithShape="1">
          <a:blip r:embed="rId2"/>
          <a:srcRect l="15809" r="18955"/>
          <a:stretch/>
        </p:blipFill>
        <p:spPr>
          <a:xfrm>
            <a:off x="-1" y="10"/>
            <a:ext cx="7456513" cy="6857990"/>
          </a:xfrm>
          <a:prstGeom prst="rect">
            <a:avLst/>
          </a:pr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55643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3ABEDB6-1477-4D82-A6A1-1E60277438FC}"/>
              </a:ext>
            </a:extLst>
          </p:cNvPr>
          <p:cNvSpPr>
            <a:spLocks noGrp="1"/>
          </p:cNvSpPr>
          <p:nvPr>
            <p:ph type="title"/>
          </p:nvPr>
        </p:nvSpPr>
        <p:spPr>
          <a:xfrm>
            <a:off x="1587710" y="455362"/>
            <a:ext cx="4067909" cy="1550419"/>
          </a:xfrm>
        </p:spPr>
        <p:txBody>
          <a:bodyPr>
            <a:normAutofit/>
          </a:bodyPr>
          <a:lstStyle/>
          <a:p>
            <a:endParaRPr lang="fr-FR"/>
          </a:p>
        </p:txBody>
      </p:sp>
      <p:sp>
        <p:nvSpPr>
          <p:cNvPr id="1030" name="Content Placeholder 1029">
            <a:extLst>
              <a:ext uri="{FF2B5EF4-FFF2-40B4-BE49-F238E27FC236}">
                <a16:creationId xmlns:a16="http://schemas.microsoft.com/office/drawing/2014/main" id="{33EDA2AD-A220-11D3-BF7F-1EF34D8A1708}"/>
              </a:ext>
            </a:extLst>
          </p:cNvPr>
          <p:cNvSpPr>
            <a:spLocks noGrp="1"/>
          </p:cNvSpPr>
          <p:nvPr>
            <p:ph idx="1"/>
          </p:nvPr>
        </p:nvSpPr>
        <p:spPr>
          <a:xfrm>
            <a:off x="1587710" y="2160016"/>
            <a:ext cx="4067909" cy="3926152"/>
          </a:xfrm>
        </p:spPr>
        <p:txBody>
          <a:bodyPr>
            <a:normAutofit/>
          </a:bodyPr>
          <a:lstStyle/>
          <a:p>
            <a:endParaRPr lang="en-US" dirty="0"/>
          </a:p>
        </p:txBody>
      </p:sp>
      <p:pic>
        <p:nvPicPr>
          <p:cNvPr id="1026" name="Picture 2" descr="Figure 10 from L'innovation comme levier de la performance durable dans la  profession comptable libérale en France | Semantic Scholar">
            <a:extLst>
              <a:ext uri="{FF2B5EF4-FFF2-40B4-BE49-F238E27FC236}">
                <a16:creationId xmlns:a16="http://schemas.microsoft.com/office/drawing/2014/main" id="{9D1E759F-155C-46BE-5C8B-DA3DC18606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4325" y="896153"/>
            <a:ext cx="5199575" cy="490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86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261DEA-EA64-ECCA-F1B6-2582213CC6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2C092717-C627-2BE4-5996-C77D7E795DDB}"/>
              </a:ext>
            </a:extLst>
          </p:cNvPr>
          <p:cNvSpPr>
            <a:spLocks noGrp="1"/>
          </p:cNvSpPr>
          <p:nvPr>
            <p:ph idx="1"/>
          </p:nvPr>
        </p:nvSpPr>
        <p:spPr/>
        <p:txBody>
          <a:bodyPr/>
          <a:lstStyle/>
          <a:p>
            <a:r>
              <a:rPr lang="fr-FR" dirty="0"/>
              <a:t>Le segment entre objectifs et résultats définit l’efficacité et permet de savoir si l'entreprise est suffisamment efficace pour atteindre ses objectifs. Le segment entre résultats et moyens défini l’efficience et permet de savoir si l'entreprise arrive à atteindre ses objectifs avec moins de coûts et de moyens. Le segment entre moyens et objectifs désigne la pertinence et permet de savoir si l'entreprise s'est munie des bons moyens pour atteindre ses objectifs. Ce système est dit en « boucle courte » et permet une représentation simplifiée de l'approche rationnelle en accordant une place importante aux notions de base de l'analyse classique.</a:t>
            </a:r>
          </a:p>
        </p:txBody>
      </p:sp>
    </p:spTree>
    <p:extLst>
      <p:ext uri="{BB962C8B-B14F-4D97-AF65-F5344CB8AC3E}">
        <p14:creationId xmlns:p14="http://schemas.microsoft.com/office/powerpoint/2010/main" val="298734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64E81C3-041F-CC13-072B-AD8CA201D6D0}"/>
              </a:ext>
            </a:extLst>
          </p:cNvPr>
          <p:cNvSpPr>
            <a:spLocks noGrp="1"/>
          </p:cNvSpPr>
          <p:nvPr>
            <p:ph type="title"/>
          </p:nvPr>
        </p:nvSpPr>
        <p:spPr>
          <a:xfrm>
            <a:off x="5127362" y="455362"/>
            <a:ext cx="6881728" cy="1550419"/>
          </a:xfrm>
        </p:spPr>
        <p:txBody>
          <a:bodyPr>
            <a:normAutofit/>
          </a:bodyPr>
          <a:lstStyle/>
          <a:p>
            <a:r>
              <a:rPr lang="fr-FR" dirty="0"/>
              <a:t>Performance….SI</a:t>
            </a:r>
          </a:p>
        </p:txBody>
      </p:sp>
      <p:pic>
        <p:nvPicPr>
          <p:cNvPr id="5" name="Picture 4" descr="Trois flèches dans le mille">
            <a:extLst>
              <a:ext uri="{FF2B5EF4-FFF2-40B4-BE49-F238E27FC236}">
                <a16:creationId xmlns:a16="http://schemas.microsoft.com/office/drawing/2014/main" id="{C8B8E8BC-CCC1-E57B-2685-9405E7E061E5}"/>
              </a:ext>
            </a:extLst>
          </p:cNvPr>
          <p:cNvPicPr>
            <a:picLocks noChangeAspect="1"/>
          </p:cNvPicPr>
          <p:nvPr/>
        </p:nvPicPr>
        <p:blipFill rotWithShape="1">
          <a:blip r:embed="rId2"/>
          <a:srcRect l="11114" r="44463" b="2"/>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3B9D715-7946-B52C-A773-294C69E89C5A}"/>
              </a:ext>
            </a:extLst>
          </p:cNvPr>
          <p:cNvSpPr>
            <a:spLocks noGrp="1"/>
          </p:cNvSpPr>
          <p:nvPr>
            <p:ph idx="1"/>
          </p:nvPr>
        </p:nvSpPr>
        <p:spPr>
          <a:xfrm>
            <a:off x="5127362" y="2160016"/>
            <a:ext cx="6881728" cy="3926152"/>
          </a:xfrm>
        </p:spPr>
        <p:txBody>
          <a:bodyPr>
            <a:normAutofit lnSpcReduction="10000"/>
          </a:bodyPr>
          <a:lstStyle/>
          <a:p>
            <a:pPr>
              <a:lnSpc>
                <a:spcPct val="100000"/>
              </a:lnSpc>
            </a:pPr>
            <a:r>
              <a:rPr lang="fr-FR" sz="1700" b="1" i="0" dirty="0">
                <a:effectLst/>
                <a:latin typeface="Poppins" panose="00000500000000000000" pitchFamily="2" charset="0"/>
              </a:rPr>
              <a:t>Performance "du" SI ou "par" le SI ? </a:t>
            </a:r>
            <a:r>
              <a:rPr lang="fr-FR" sz="1700" b="0" i="0" dirty="0">
                <a:effectLst/>
                <a:latin typeface="Poppins" panose="00000500000000000000" pitchFamily="2" charset="0"/>
              </a:rPr>
              <a:t>Le SI est devenu dans toutes les organisations  un outil stratégique fondamental à la base de leur activité. Le développement du numérique et son intégration dans toutes les couches de la vie sociale et économique, la mondialisation et l'immédiateté des communications, ont fait que leur propre performance est devenue de plus en plus tributaire de la performance de leur SI. </a:t>
            </a:r>
          </a:p>
          <a:p>
            <a:pPr>
              <a:lnSpc>
                <a:spcPct val="100000"/>
              </a:lnSpc>
            </a:pPr>
            <a:r>
              <a:rPr lang="fr-FR" sz="1700" b="0" i="0" dirty="0">
                <a:effectLst/>
                <a:latin typeface="Poppins" panose="00000500000000000000" pitchFamily="2" charset="0"/>
              </a:rPr>
              <a:t>De facto, la performance d'un SI ne peut s'apprécier que dans le contexte de la performance globale de l'organisation utilisatrice de ce SI que l'on peut définir comme "</a:t>
            </a:r>
            <a:r>
              <a:rPr lang="fr-FR" sz="1700" b="1" i="0" dirty="0">
                <a:effectLst/>
                <a:latin typeface="Poppins" panose="00000500000000000000" pitchFamily="2" charset="0"/>
              </a:rPr>
              <a:t>l'adéquation entre le résultat des efforts consentis par cette organisation et les objectifs qu'elle s'était fixés</a:t>
            </a:r>
            <a:r>
              <a:rPr lang="fr-FR" sz="1700" b="0" i="0" dirty="0">
                <a:effectLst/>
                <a:latin typeface="Poppins" panose="00000500000000000000" pitchFamily="2" charset="0"/>
              </a:rPr>
              <a:t>". Plutôt que de parler de "performance du SI", il conviendrait de parler de "performance par le SI".</a:t>
            </a:r>
            <a:endParaRPr lang="fr-FR" sz="1700" dirty="0"/>
          </a:p>
        </p:txBody>
      </p:sp>
    </p:spTree>
    <p:extLst>
      <p:ext uri="{BB962C8B-B14F-4D97-AF65-F5344CB8AC3E}">
        <p14:creationId xmlns:p14="http://schemas.microsoft.com/office/powerpoint/2010/main" val="106606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74F8AFC-DDE2-1EAD-F4BC-E535922C6FF4}"/>
              </a:ext>
            </a:extLst>
          </p:cNvPr>
          <p:cNvSpPr>
            <a:spLocks noGrp="1"/>
          </p:cNvSpPr>
          <p:nvPr>
            <p:ph type="title"/>
          </p:nvPr>
        </p:nvSpPr>
        <p:spPr>
          <a:xfrm>
            <a:off x="5127362" y="455362"/>
            <a:ext cx="6881728" cy="1550419"/>
          </a:xfrm>
        </p:spPr>
        <p:txBody>
          <a:bodyPr>
            <a:normAutofit/>
          </a:bodyPr>
          <a:lstStyle/>
          <a:p>
            <a:r>
              <a:rPr lang="fr-FR" dirty="0"/>
              <a:t>Performance et création de valeur</a:t>
            </a:r>
          </a:p>
        </p:txBody>
      </p:sp>
      <p:pic>
        <p:nvPicPr>
          <p:cNvPr id="5" name="Picture 4" descr="Chiffres du marché boursier sur écran digital">
            <a:extLst>
              <a:ext uri="{FF2B5EF4-FFF2-40B4-BE49-F238E27FC236}">
                <a16:creationId xmlns:a16="http://schemas.microsoft.com/office/drawing/2014/main" id="{3FB09235-F211-37FE-BD8D-4E7B7DF46075}"/>
              </a:ext>
            </a:extLst>
          </p:cNvPr>
          <p:cNvPicPr>
            <a:picLocks noChangeAspect="1"/>
          </p:cNvPicPr>
          <p:nvPr/>
        </p:nvPicPr>
        <p:blipFill rotWithShape="1">
          <a:blip r:embed="rId2"/>
          <a:srcRect l="42023" r="18470" b="-1"/>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7DDD6414-D3D0-9649-45FA-B405EF4CC82D}"/>
              </a:ext>
            </a:extLst>
          </p:cNvPr>
          <p:cNvSpPr>
            <a:spLocks noGrp="1"/>
          </p:cNvSpPr>
          <p:nvPr>
            <p:ph idx="1"/>
          </p:nvPr>
        </p:nvSpPr>
        <p:spPr>
          <a:xfrm>
            <a:off x="5127362" y="2160016"/>
            <a:ext cx="6881728" cy="3926152"/>
          </a:xfrm>
        </p:spPr>
        <p:txBody>
          <a:bodyPr>
            <a:normAutofit/>
          </a:bodyPr>
          <a:lstStyle/>
          <a:p>
            <a:pPr>
              <a:lnSpc>
                <a:spcPct val="100000"/>
              </a:lnSpc>
            </a:pPr>
            <a:r>
              <a:rPr lang="fr-FR" sz="1900" b="0" i="0" dirty="0">
                <a:effectLst/>
                <a:latin typeface="Poppins" panose="00000500000000000000" pitchFamily="2" charset="0"/>
              </a:rPr>
              <a:t>Cette première définition est celle des actionnaires, </a:t>
            </a:r>
            <a:r>
              <a:rPr lang="fr-FR" sz="1900" b="0" i="0" u="sng" dirty="0">
                <a:effectLst/>
                <a:latin typeface="Poppins" panose="00000500000000000000" pitchFamily="2" charset="0"/>
              </a:rPr>
              <a:t>investisseurs</a:t>
            </a:r>
            <a:r>
              <a:rPr lang="fr-FR" sz="1900" b="0" i="0" dirty="0">
                <a:effectLst/>
                <a:latin typeface="Poppins" panose="00000500000000000000" pitchFamily="2" charset="0"/>
              </a:rPr>
              <a:t>, dirigeants et autres donneurs d'ordres. Elle doit être complétée par d'autres vues tout aussi fondamentales mais qui peuvent s'avérer très différentes : celles des marchés, des clients, des régulateurs, des concurrents, des banques, des analystes, des agences de notation... Autrement dit l'ensemble de ses parties prenantes. Une organisation est dite performante si elle obtient par ses efforts une croissance régulière et durable de la valeur globale qu'elle créé, c'est-à-dire de la valeur pour l'ensemble de ses parties prenantes.</a:t>
            </a:r>
            <a:endParaRPr lang="fr-FR" sz="1900" dirty="0"/>
          </a:p>
        </p:txBody>
      </p:sp>
    </p:spTree>
    <p:extLst>
      <p:ext uri="{BB962C8B-B14F-4D97-AF65-F5344CB8AC3E}">
        <p14:creationId xmlns:p14="http://schemas.microsoft.com/office/powerpoint/2010/main" val="412141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149DC0-5AD0-21C1-4B9A-525CEA39D26A}"/>
              </a:ext>
            </a:extLst>
          </p:cNvPr>
          <p:cNvSpPr>
            <a:spLocks noGrp="1"/>
          </p:cNvSpPr>
          <p:nvPr>
            <p:ph type="title"/>
          </p:nvPr>
        </p:nvSpPr>
        <p:spPr>
          <a:xfrm>
            <a:off x="565151" y="455362"/>
            <a:ext cx="6881728" cy="1550419"/>
          </a:xfrm>
        </p:spPr>
        <p:txBody>
          <a:bodyPr>
            <a:normAutofit/>
          </a:bodyPr>
          <a:lstStyle/>
          <a:p>
            <a:endParaRPr lang="fr-FR"/>
          </a:p>
        </p:txBody>
      </p:sp>
      <p:sp>
        <p:nvSpPr>
          <p:cNvPr id="3" name="Espace réservé du contenu 2">
            <a:extLst>
              <a:ext uri="{FF2B5EF4-FFF2-40B4-BE49-F238E27FC236}">
                <a16:creationId xmlns:a16="http://schemas.microsoft.com/office/drawing/2014/main" id="{F786273A-2AE1-38A4-CEAE-65B874214600}"/>
              </a:ext>
            </a:extLst>
          </p:cNvPr>
          <p:cNvSpPr>
            <a:spLocks noGrp="1"/>
          </p:cNvSpPr>
          <p:nvPr>
            <p:ph idx="1"/>
          </p:nvPr>
        </p:nvSpPr>
        <p:spPr>
          <a:xfrm>
            <a:off x="565151" y="2160016"/>
            <a:ext cx="6881728" cy="3926152"/>
          </a:xfrm>
        </p:spPr>
        <p:txBody>
          <a:bodyPr>
            <a:normAutofit/>
          </a:bodyPr>
          <a:lstStyle/>
          <a:p>
            <a:pPr>
              <a:lnSpc>
                <a:spcPct val="100000"/>
              </a:lnSpc>
            </a:pPr>
            <a:r>
              <a:rPr lang="fr-FR" sz="1500" b="0" i="0" dirty="0">
                <a:effectLst/>
                <a:latin typeface="Poppins" panose="00000500000000000000" pitchFamily="2" charset="0"/>
              </a:rPr>
              <a:t>Le concept de valeur globale est fondamental pour apprécier la performance. Il permet d'étendre la signification restrictive habituelle de valeur du seul point de vue économico-financier à des axes multiples qui prennent en compte à des degrés divers les attentes de l'ensemble des parties prenantes. Les exemples sont nombreux d'entreprises financièrement performantes mais au détriment de la vie sociale de leurs employés, de l'environnement, du respect des réglementations, voire même de leur réputation.</a:t>
            </a:r>
            <a:br>
              <a:rPr lang="fr-FR" sz="1500" dirty="0"/>
            </a:br>
            <a:br>
              <a:rPr lang="fr-FR" sz="1500" dirty="0"/>
            </a:br>
            <a:r>
              <a:rPr lang="fr-FR" sz="1500" b="0" i="0" dirty="0">
                <a:effectLst/>
                <a:latin typeface="Poppins" panose="00000500000000000000" pitchFamily="2" charset="0"/>
              </a:rPr>
              <a:t>Le caractère </a:t>
            </a:r>
            <a:r>
              <a:rPr lang="fr-FR" sz="1500" b="1" i="0" dirty="0">
                <a:effectLst/>
                <a:latin typeface="Poppins" panose="00000500000000000000" pitchFamily="2" charset="0"/>
              </a:rPr>
              <a:t>régulier et durable</a:t>
            </a:r>
            <a:r>
              <a:rPr lang="fr-FR" sz="1500" b="0" i="0" dirty="0">
                <a:effectLst/>
                <a:latin typeface="Poppins" panose="00000500000000000000" pitchFamily="2" charset="0"/>
              </a:rPr>
              <a:t> de cette création de valeur est aussi important : la performance s'obtient dans le temps et dans la durée, et doit donc être vue dans une perspective </a:t>
            </a:r>
            <a:r>
              <a:rPr lang="fr-FR" sz="1500" b="1" i="0" dirty="0">
                <a:effectLst/>
                <a:latin typeface="Poppins" panose="00000500000000000000" pitchFamily="2" charset="0"/>
              </a:rPr>
              <a:t>d'amélioration continue</a:t>
            </a:r>
            <a:r>
              <a:rPr lang="fr-FR" sz="1500" b="0" i="0" dirty="0">
                <a:effectLst/>
                <a:latin typeface="Poppins" panose="00000500000000000000" pitchFamily="2" charset="0"/>
              </a:rPr>
              <a:t> des efforts de l'organisation pour atteindre le niveau qu'elle ambitionne. Cela est particulièrement crucial pour les organisations dont les challenges sont l'innovation et la différentiation.</a:t>
            </a:r>
            <a:endParaRPr lang="fr-FR" sz="1500" dirty="0"/>
          </a:p>
        </p:txBody>
      </p:sp>
      <p:pic>
        <p:nvPicPr>
          <p:cNvPr id="5" name="Picture 4" descr="Graphique sur un document avec stylet">
            <a:extLst>
              <a:ext uri="{FF2B5EF4-FFF2-40B4-BE49-F238E27FC236}">
                <a16:creationId xmlns:a16="http://schemas.microsoft.com/office/drawing/2014/main" id="{0E4F9CC9-1E60-EF5B-14C8-19919FFDCCF7}"/>
              </a:ext>
            </a:extLst>
          </p:cNvPr>
          <p:cNvPicPr>
            <a:picLocks noChangeAspect="1"/>
          </p:cNvPicPr>
          <p:nvPr/>
        </p:nvPicPr>
        <p:blipFill rotWithShape="1">
          <a:blip r:embed="rId2"/>
          <a:srcRect l="36551" r="22828" b="-1"/>
          <a:stretch/>
        </p:blipFill>
        <p:spPr>
          <a:xfrm>
            <a:off x="8018632" y="10"/>
            <a:ext cx="417336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823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40FA38F-2887-4286-BD47-9CFFA7D330EB}"/>
              </a:ext>
            </a:extLst>
          </p:cNvPr>
          <p:cNvSpPr>
            <a:spLocks noGrp="1"/>
          </p:cNvSpPr>
          <p:nvPr>
            <p:ph type="title"/>
          </p:nvPr>
        </p:nvSpPr>
        <p:spPr>
          <a:xfrm>
            <a:off x="5127362" y="455362"/>
            <a:ext cx="6881728" cy="1550419"/>
          </a:xfrm>
        </p:spPr>
        <p:txBody>
          <a:bodyPr>
            <a:normAutofit/>
          </a:bodyPr>
          <a:lstStyle/>
          <a:p>
            <a:endParaRPr lang="fr-FR"/>
          </a:p>
        </p:txBody>
      </p:sp>
      <p:pic>
        <p:nvPicPr>
          <p:cNvPr id="5" name="Picture 4" descr="Chiffres du marché boursier">
            <a:extLst>
              <a:ext uri="{FF2B5EF4-FFF2-40B4-BE49-F238E27FC236}">
                <a16:creationId xmlns:a16="http://schemas.microsoft.com/office/drawing/2014/main" id="{2080A907-F027-F0AA-FD00-67449546A37F}"/>
              </a:ext>
            </a:extLst>
          </p:cNvPr>
          <p:cNvPicPr>
            <a:picLocks noChangeAspect="1"/>
          </p:cNvPicPr>
          <p:nvPr/>
        </p:nvPicPr>
        <p:blipFill rotWithShape="1">
          <a:blip r:embed="rId2"/>
          <a:srcRect l="28105" r="26623" b="-1"/>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CA1386E-DB4B-5FD5-1D9E-48290F19F2FB}"/>
              </a:ext>
            </a:extLst>
          </p:cNvPr>
          <p:cNvSpPr>
            <a:spLocks noGrp="1"/>
          </p:cNvSpPr>
          <p:nvPr>
            <p:ph idx="1"/>
          </p:nvPr>
        </p:nvSpPr>
        <p:spPr>
          <a:xfrm>
            <a:off x="5127362" y="2160016"/>
            <a:ext cx="6881728" cy="3926152"/>
          </a:xfrm>
        </p:spPr>
        <p:txBody>
          <a:bodyPr>
            <a:normAutofit/>
          </a:bodyPr>
          <a:lstStyle/>
          <a:p>
            <a:pPr>
              <a:lnSpc>
                <a:spcPct val="100000"/>
              </a:lnSpc>
            </a:pPr>
            <a:r>
              <a:rPr lang="fr-FR" sz="1400" b="1" i="0" dirty="0">
                <a:effectLst/>
                <a:latin typeface="Poppins" panose="00000500000000000000" pitchFamily="2" charset="0"/>
              </a:rPr>
              <a:t>Les deux types de valeur SI </a:t>
            </a:r>
            <a:r>
              <a:rPr lang="fr-FR" sz="1400" b="0" i="0" dirty="0">
                <a:effectLst/>
                <a:latin typeface="Poppins" panose="00000500000000000000" pitchFamily="2" charset="0"/>
              </a:rPr>
              <a:t>Les travaux sur la performance du SI3 ont mis en évidence la double contribution des valeurs dites "patrimoniales" (valeur des actifs matériels et immatériels associés au SI) et "d'usage" (diffusion et utilisation de ces actifs dans les métiers) à la performance des organisations. Il importe donc, dans la recherche des leviers de performance, de s'assurer que :</a:t>
            </a:r>
            <a:br>
              <a:rPr lang="fr-FR" sz="1400" dirty="0"/>
            </a:br>
            <a:endParaRPr lang="fr-FR" sz="1400" b="0" i="0" dirty="0">
              <a:effectLst/>
              <a:latin typeface="Poppins" panose="00000500000000000000" pitchFamily="2" charset="0"/>
            </a:endParaRPr>
          </a:p>
          <a:p>
            <a:pPr marL="0" indent="0">
              <a:lnSpc>
                <a:spcPct val="100000"/>
              </a:lnSpc>
              <a:buNone/>
            </a:pPr>
            <a:br>
              <a:rPr lang="fr-FR" sz="1400" dirty="0"/>
            </a:br>
            <a:r>
              <a:rPr lang="fr-FR" sz="1400" b="0" i="0" dirty="0">
                <a:effectLst/>
                <a:latin typeface="Poppins" panose="00000500000000000000" pitchFamily="2" charset="0"/>
              </a:rPr>
              <a:t>- Le "</a:t>
            </a:r>
            <a:r>
              <a:rPr lang="fr-FR" sz="1400" b="0" i="0" u="sng" dirty="0">
                <a:effectLst/>
                <a:latin typeface="Poppins" panose="00000500000000000000" pitchFamily="2" charset="0"/>
              </a:rPr>
              <a:t>patrimoine</a:t>
            </a:r>
            <a:r>
              <a:rPr lang="fr-FR" sz="1400" b="0" i="0" dirty="0">
                <a:effectLst/>
                <a:latin typeface="Poppins" panose="00000500000000000000" pitchFamily="2" charset="0"/>
              </a:rPr>
              <a:t> SI" est géré au mieux. Cela signifie qu'il doit être maîtrisé tant dans sa constitution (tout nouveau projet crée du patrimoine) que dans son entretien (gestion de l'obsolescence du patrimoine applicatif ou de celle de certaines technologies par exemple)</a:t>
            </a:r>
          </a:p>
          <a:p>
            <a:pPr marL="0" indent="0">
              <a:lnSpc>
                <a:spcPct val="100000"/>
              </a:lnSpc>
              <a:buNone/>
            </a:pPr>
            <a:br>
              <a:rPr lang="fr-FR" sz="1400" dirty="0"/>
            </a:br>
            <a:r>
              <a:rPr lang="fr-FR" sz="1400" b="0" i="0" dirty="0">
                <a:effectLst/>
                <a:latin typeface="Poppins" panose="00000500000000000000" pitchFamily="2" charset="0"/>
              </a:rPr>
              <a:t>- L'usage qui est fait de ce patrimoine par l'organisation est adapté aux leviers de création de valeur définis.</a:t>
            </a:r>
            <a:endParaRPr lang="fr-FR" sz="1400" dirty="0"/>
          </a:p>
        </p:txBody>
      </p:sp>
    </p:spTree>
    <p:extLst>
      <p:ext uri="{BB962C8B-B14F-4D97-AF65-F5344CB8AC3E}">
        <p14:creationId xmlns:p14="http://schemas.microsoft.com/office/powerpoint/2010/main" val="996653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164B596-FA3C-A639-700B-32A7C496A7D6}"/>
              </a:ext>
            </a:extLst>
          </p:cNvPr>
          <p:cNvSpPr>
            <a:spLocks noGrp="1"/>
          </p:cNvSpPr>
          <p:nvPr>
            <p:ph type="title"/>
          </p:nvPr>
        </p:nvSpPr>
        <p:spPr>
          <a:xfrm>
            <a:off x="4635040" y="455362"/>
            <a:ext cx="6991800" cy="1550419"/>
          </a:xfrm>
        </p:spPr>
        <p:txBody>
          <a:bodyPr>
            <a:normAutofit/>
          </a:bodyPr>
          <a:lstStyle/>
          <a:p>
            <a:endParaRPr lang="fr-FR"/>
          </a:p>
        </p:txBody>
      </p:sp>
      <p:pic>
        <p:nvPicPr>
          <p:cNvPr id="16" name="Picture 4" descr="Graphique sur un document avec stylet">
            <a:extLst>
              <a:ext uri="{FF2B5EF4-FFF2-40B4-BE49-F238E27FC236}">
                <a16:creationId xmlns:a16="http://schemas.microsoft.com/office/drawing/2014/main" id="{214D6A04-6F5B-92F0-E87E-83ADAD015599}"/>
              </a:ext>
            </a:extLst>
          </p:cNvPr>
          <p:cNvPicPr>
            <a:picLocks noChangeAspect="1"/>
          </p:cNvPicPr>
          <p:nvPr/>
        </p:nvPicPr>
        <p:blipFill rotWithShape="1">
          <a:blip r:embed="rId2"/>
          <a:srcRect l="36551" r="22828" b="-1"/>
          <a:stretch/>
        </p:blipFill>
        <p:spPr>
          <a:xfrm>
            <a:off x="20" y="10"/>
            <a:ext cx="4173348" cy="6857990"/>
          </a:xfrm>
          <a:custGeom>
            <a:avLst/>
            <a:gdLst/>
            <a:ahLst/>
            <a:cxnLst/>
            <a:rect l="l" t="t" r="r" b="b"/>
            <a:pathLst>
              <a:path w="4173368" h="6858000">
                <a:moveTo>
                  <a:pt x="0" y="0"/>
                </a:moveTo>
                <a:lnTo>
                  <a:pt x="3603641" y="0"/>
                </a:lnTo>
                <a:lnTo>
                  <a:pt x="3603641" y="565149"/>
                </a:lnTo>
                <a:lnTo>
                  <a:pt x="4173368" y="565149"/>
                </a:lnTo>
                <a:lnTo>
                  <a:pt x="4173368" y="6858000"/>
                </a:lnTo>
                <a:lnTo>
                  <a:pt x="0" y="6858000"/>
                </a:lnTo>
                <a:close/>
              </a:path>
            </a:pathLst>
          </a:custGeom>
        </p:spPr>
      </p:pic>
      <p:sp>
        <p:nvSpPr>
          <p:cNvPr id="17" name="Rectangle 1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2F14983-343C-B2F8-A3FF-9BFBF6BAB691}"/>
              </a:ext>
            </a:extLst>
          </p:cNvPr>
          <p:cNvSpPr>
            <a:spLocks noGrp="1"/>
          </p:cNvSpPr>
          <p:nvPr>
            <p:ph idx="1"/>
          </p:nvPr>
        </p:nvSpPr>
        <p:spPr>
          <a:xfrm>
            <a:off x="4635040" y="2160016"/>
            <a:ext cx="6991800" cy="3926152"/>
          </a:xfrm>
        </p:spPr>
        <p:txBody>
          <a:bodyPr>
            <a:normAutofit/>
          </a:bodyPr>
          <a:lstStyle/>
          <a:p>
            <a:pPr>
              <a:lnSpc>
                <a:spcPct val="100000"/>
              </a:lnSpc>
            </a:pPr>
            <a:r>
              <a:rPr lang="fr-FR" sz="1000" b="0" i="0" dirty="0">
                <a:effectLst/>
                <a:latin typeface="Poppins" panose="00000500000000000000" pitchFamily="2" charset="0"/>
              </a:rPr>
              <a:t>En ce qui concerne </a:t>
            </a:r>
            <a:r>
              <a:rPr lang="fr-FR" sz="1000" b="1" i="0" dirty="0">
                <a:effectLst/>
                <a:latin typeface="Poppins" panose="00000500000000000000" pitchFamily="2" charset="0"/>
              </a:rPr>
              <a:t>la valeur patrimoniale SI,</a:t>
            </a:r>
            <a:r>
              <a:rPr lang="fr-FR" sz="1000" b="0" i="0" dirty="0">
                <a:effectLst/>
                <a:latin typeface="Poppins" panose="00000500000000000000" pitchFamily="2" charset="0"/>
              </a:rPr>
              <a:t> six domaines doivent être pris en compte pour disposer d'une vision complète de la fonction SI :</a:t>
            </a:r>
          </a:p>
          <a:p>
            <a:pPr>
              <a:lnSpc>
                <a:spcPct val="100000"/>
              </a:lnSpc>
              <a:buFont typeface="+mj-lt"/>
              <a:buAutoNum type="arabicPeriod"/>
            </a:pPr>
            <a:r>
              <a:rPr lang="fr-FR" sz="1000" b="0" i="0" dirty="0">
                <a:effectLst/>
                <a:latin typeface="Poppins" panose="00000500000000000000" pitchFamily="2" charset="0"/>
              </a:rPr>
              <a:t>Le </a:t>
            </a:r>
            <a:r>
              <a:rPr lang="fr-FR" sz="1000" b="1" i="0" u="sng" dirty="0">
                <a:effectLst/>
                <a:latin typeface="Poppins" panose="00000500000000000000" pitchFamily="2" charset="0"/>
              </a:rPr>
              <a:t>capital SI</a:t>
            </a:r>
            <a:r>
              <a:rPr lang="fr-FR" sz="1000" b="0" i="0" dirty="0">
                <a:effectLst/>
                <a:latin typeface="Poppins" panose="00000500000000000000" pitchFamily="2" charset="0"/>
              </a:rPr>
              <a:t> qui est composé des patrimoines informationnels, applicatifs et techniques, ainsi que les méthodes et bonnes pratiques. Il s'agit de maîtriser les délais, les coûts, la qualité, la disponibilité afin de fournir la bonne information à la bonne personne au bon moment et au meilleur coût.</a:t>
            </a:r>
          </a:p>
          <a:p>
            <a:pPr>
              <a:lnSpc>
                <a:spcPct val="100000"/>
              </a:lnSpc>
              <a:buFont typeface="+mj-lt"/>
              <a:buAutoNum type="arabicPeriod"/>
            </a:pPr>
            <a:r>
              <a:rPr lang="fr-FR" sz="1000" b="0" i="0" dirty="0">
                <a:effectLst/>
                <a:latin typeface="Poppins" panose="00000500000000000000" pitchFamily="2" charset="0"/>
              </a:rPr>
              <a:t>Les </a:t>
            </a:r>
            <a:r>
              <a:rPr lang="fr-FR" sz="1000" b="1" i="0" u="sng" dirty="0">
                <a:effectLst/>
                <a:latin typeface="Poppins" panose="00000500000000000000" pitchFamily="2" charset="0"/>
              </a:rPr>
              <a:t>finances SI</a:t>
            </a:r>
            <a:r>
              <a:rPr lang="fr-FR" sz="1000" b="0" i="0" dirty="0">
                <a:effectLst/>
                <a:latin typeface="Poppins" panose="00000500000000000000" pitchFamily="2" charset="0"/>
              </a:rPr>
              <a:t> intégrant les processus de gestion des actifs financiers (gestion d'un portefeuille d'investissements et de projets SI, stratégie de facturation interne...) et de gestion des dépenses (budgets et contrôle des dépenses).</a:t>
            </a:r>
          </a:p>
          <a:p>
            <a:pPr>
              <a:lnSpc>
                <a:spcPct val="100000"/>
              </a:lnSpc>
              <a:buFont typeface="+mj-lt"/>
              <a:buAutoNum type="arabicPeriod"/>
            </a:pPr>
            <a:r>
              <a:rPr lang="fr-FR" sz="1000" b="0" i="0" dirty="0">
                <a:effectLst/>
                <a:latin typeface="Poppins" panose="00000500000000000000" pitchFamily="2" charset="0"/>
              </a:rPr>
              <a:t>Le </a:t>
            </a:r>
            <a:r>
              <a:rPr lang="fr-FR" sz="1000" b="1" i="0" u="sng" dirty="0">
                <a:effectLst/>
                <a:latin typeface="Poppins" panose="00000500000000000000" pitchFamily="2" charset="0"/>
              </a:rPr>
              <a:t>capital humain SI</a:t>
            </a:r>
            <a:r>
              <a:rPr lang="fr-FR" sz="1000" b="0" i="0" dirty="0">
                <a:effectLst/>
                <a:latin typeface="Poppins" panose="00000500000000000000" pitchFamily="2" charset="0"/>
              </a:rPr>
              <a:t> impliquant le maintien d'un niveau de compétences adapté aux évolutions des métiers et technologies associés au SI.</a:t>
            </a:r>
          </a:p>
          <a:p>
            <a:pPr>
              <a:lnSpc>
                <a:spcPct val="100000"/>
              </a:lnSpc>
            </a:pPr>
            <a:endParaRPr lang="fr-FR" sz="1000" dirty="0"/>
          </a:p>
        </p:txBody>
      </p:sp>
    </p:spTree>
    <p:extLst>
      <p:ext uri="{BB962C8B-B14F-4D97-AF65-F5344CB8AC3E}">
        <p14:creationId xmlns:p14="http://schemas.microsoft.com/office/powerpoint/2010/main" val="284749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DD9F9-01F3-C127-74D8-05F5E652130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FF3F03D-13AA-58B8-AC11-D216B64484D7}"/>
              </a:ext>
            </a:extLst>
          </p:cNvPr>
          <p:cNvSpPr>
            <a:spLocks noGrp="1"/>
          </p:cNvSpPr>
          <p:nvPr>
            <p:ph idx="1"/>
          </p:nvPr>
        </p:nvSpPr>
        <p:spPr/>
        <p:txBody>
          <a:bodyPr>
            <a:normAutofit fontScale="92500" lnSpcReduction="20000"/>
          </a:bodyPr>
          <a:lstStyle/>
          <a:p>
            <a:pPr>
              <a:lnSpc>
                <a:spcPct val="100000"/>
              </a:lnSpc>
              <a:buFont typeface="+mj-lt"/>
              <a:buAutoNum type="arabicPeriod"/>
            </a:pPr>
            <a:r>
              <a:rPr lang="fr-FR" sz="2400" b="0" i="0" dirty="0">
                <a:effectLst/>
                <a:latin typeface="Poppins" panose="00000500000000000000" pitchFamily="2" charset="0"/>
              </a:rPr>
              <a:t>La </a:t>
            </a:r>
            <a:r>
              <a:rPr lang="fr-FR" sz="2400" b="1" i="0" u="sng" dirty="0">
                <a:effectLst/>
                <a:latin typeface="Poppins" panose="00000500000000000000" pitchFamily="2" charset="0"/>
              </a:rPr>
              <a:t>maîtrise des risques SI</a:t>
            </a:r>
            <a:r>
              <a:rPr lang="fr-FR" sz="2400" b="0" i="0" dirty="0">
                <a:effectLst/>
                <a:latin typeface="Poppins" panose="00000500000000000000" pitchFamily="2" charset="0"/>
              </a:rPr>
              <a:t> en mettant en œuvre à tous les niveaux de l'organisation des contrôles de conformité (réglementaire, juridique, fiscale), une politique de sécurité et une gestion des risques environnementaux.</a:t>
            </a:r>
          </a:p>
          <a:p>
            <a:pPr>
              <a:lnSpc>
                <a:spcPct val="100000"/>
              </a:lnSpc>
              <a:buFont typeface="+mj-lt"/>
              <a:buAutoNum type="arabicPeriod"/>
            </a:pPr>
            <a:r>
              <a:rPr lang="fr-FR" sz="2400" b="0" i="0" dirty="0">
                <a:effectLst/>
                <a:latin typeface="Poppins" panose="00000500000000000000" pitchFamily="2" charset="0"/>
              </a:rPr>
              <a:t>La </a:t>
            </a:r>
            <a:r>
              <a:rPr lang="fr-FR" sz="2400" b="1" i="0" u="sng" dirty="0">
                <a:effectLst/>
                <a:latin typeface="Poppins" panose="00000500000000000000" pitchFamily="2" charset="0"/>
              </a:rPr>
              <a:t>logistique SI</a:t>
            </a:r>
            <a:r>
              <a:rPr lang="fr-FR" sz="2400" b="0" i="0" dirty="0">
                <a:effectLst/>
                <a:latin typeface="Poppins" panose="00000500000000000000" pitchFamily="2" charset="0"/>
              </a:rPr>
              <a:t> par la mise en œuvre de stratégies immobilières (ex. green </a:t>
            </a:r>
            <a:r>
              <a:rPr lang="fr-FR" sz="2400" b="0" i="0" dirty="0" err="1">
                <a:effectLst/>
                <a:latin typeface="Poppins" panose="00000500000000000000" pitchFamily="2" charset="0"/>
              </a:rPr>
              <a:t>computing</a:t>
            </a:r>
            <a:r>
              <a:rPr lang="fr-FR" sz="2400" b="0" i="0" dirty="0">
                <a:effectLst/>
                <a:latin typeface="Poppins" panose="00000500000000000000" pitchFamily="2" charset="0"/>
              </a:rPr>
              <a:t>), d'achat (fournisseurs stratégiques) et de </a:t>
            </a:r>
            <a:r>
              <a:rPr lang="fr-FR" sz="2400" b="0" i="0" u="sng" dirty="0" err="1">
                <a:effectLst/>
                <a:latin typeface="Poppins" panose="00000500000000000000" pitchFamily="2" charset="0"/>
                <a:hlinkClick r:id="rId2"/>
              </a:rPr>
              <a:t>sourcing</a:t>
            </a:r>
            <a:r>
              <a:rPr lang="fr-FR" sz="2400" b="0" i="0" dirty="0">
                <a:effectLst/>
                <a:latin typeface="Poppins" panose="00000500000000000000" pitchFamily="2" charset="0"/>
              </a:rPr>
              <a:t> (x-</a:t>
            </a:r>
            <a:r>
              <a:rPr lang="fr-FR" sz="2400" b="0" i="0" dirty="0" err="1">
                <a:effectLst/>
                <a:latin typeface="Poppins" panose="00000500000000000000" pitchFamily="2" charset="0"/>
              </a:rPr>
              <a:t>shoring</a:t>
            </a:r>
            <a:r>
              <a:rPr lang="fr-FR" sz="2400" b="0" i="0" dirty="0">
                <a:effectLst/>
                <a:latin typeface="Poppins" panose="00000500000000000000" pitchFamily="2" charset="0"/>
              </a:rPr>
              <a:t>, cloud </a:t>
            </a:r>
            <a:r>
              <a:rPr lang="fr-FR" sz="2400" b="0" i="0" dirty="0" err="1">
                <a:effectLst/>
                <a:latin typeface="Poppins" panose="00000500000000000000" pitchFamily="2" charset="0"/>
              </a:rPr>
              <a:t>computing</a:t>
            </a:r>
            <a:r>
              <a:rPr lang="fr-FR" sz="2400" b="0" i="0" dirty="0">
                <a:effectLst/>
                <a:latin typeface="Poppins" panose="00000500000000000000" pitchFamily="2" charset="0"/>
              </a:rPr>
              <a:t>...).</a:t>
            </a:r>
          </a:p>
          <a:p>
            <a:pPr>
              <a:lnSpc>
                <a:spcPct val="100000"/>
              </a:lnSpc>
              <a:buFont typeface="+mj-lt"/>
              <a:buAutoNum type="arabicPeriod"/>
            </a:pPr>
            <a:r>
              <a:rPr lang="fr-FR" sz="2400" b="0" i="0" dirty="0">
                <a:effectLst/>
                <a:latin typeface="Poppins" panose="00000500000000000000" pitchFamily="2" charset="0"/>
              </a:rPr>
              <a:t>Le </a:t>
            </a:r>
            <a:r>
              <a:rPr lang="fr-FR" sz="2400" b="1" i="0" u="sng" dirty="0">
                <a:effectLst/>
                <a:latin typeface="Poppins" panose="00000500000000000000" pitchFamily="2" charset="0"/>
              </a:rPr>
              <a:t>capital relationnel SI</a:t>
            </a:r>
            <a:r>
              <a:rPr lang="fr-FR" sz="2400" b="0" i="0" dirty="0">
                <a:effectLst/>
                <a:latin typeface="Poppins" panose="00000500000000000000" pitchFamily="2" charset="0"/>
              </a:rPr>
              <a:t> par la mise en place d'une communication fluide et enrichissante en interne mais aussi avec l'extérieur (fournisseurs, communautés d'usagers...).  </a:t>
            </a:r>
            <a:br>
              <a:rPr lang="fr-FR" sz="2400" b="0" i="0" dirty="0">
                <a:effectLst/>
                <a:latin typeface="Poppins" panose="00000500000000000000" pitchFamily="2" charset="0"/>
              </a:rPr>
            </a:br>
            <a:r>
              <a:rPr lang="fr-FR" sz="2400" b="0" i="0" dirty="0">
                <a:effectLst/>
                <a:latin typeface="Poppins" panose="00000500000000000000" pitchFamily="2" charset="0"/>
              </a:rPr>
              <a:t>Par exemple par des outils de type collaboratif ou de réseautage social (entreprise 2.0).</a:t>
            </a:r>
          </a:p>
          <a:p>
            <a:endParaRPr lang="fr-FR" dirty="0"/>
          </a:p>
        </p:txBody>
      </p:sp>
    </p:spTree>
    <p:extLst>
      <p:ext uri="{BB962C8B-B14F-4D97-AF65-F5344CB8AC3E}">
        <p14:creationId xmlns:p14="http://schemas.microsoft.com/office/powerpoint/2010/main" val="4273239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9910247-5B25-95D2-5094-A8081B7A92B7}"/>
              </a:ext>
            </a:extLst>
          </p:cNvPr>
          <p:cNvSpPr>
            <a:spLocks noGrp="1"/>
          </p:cNvSpPr>
          <p:nvPr>
            <p:ph type="title"/>
          </p:nvPr>
        </p:nvSpPr>
        <p:spPr>
          <a:xfrm>
            <a:off x="565151" y="455362"/>
            <a:ext cx="6881728" cy="1550419"/>
          </a:xfrm>
        </p:spPr>
        <p:txBody>
          <a:bodyPr>
            <a:normAutofit/>
          </a:bodyPr>
          <a:lstStyle/>
          <a:p>
            <a:endParaRPr lang="fr-FR"/>
          </a:p>
        </p:txBody>
      </p:sp>
      <p:sp>
        <p:nvSpPr>
          <p:cNvPr id="3" name="Espace réservé du contenu 2">
            <a:extLst>
              <a:ext uri="{FF2B5EF4-FFF2-40B4-BE49-F238E27FC236}">
                <a16:creationId xmlns:a16="http://schemas.microsoft.com/office/drawing/2014/main" id="{2FF7F14B-B809-A615-7C9D-965DBF7E8579}"/>
              </a:ext>
            </a:extLst>
          </p:cNvPr>
          <p:cNvSpPr>
            <a:spLocks noGrp="1"/>
          </p:cNvSpPr>
          <p:nvPr>
            <p:ph idx="1"/>
          </p:nvPr>
        </p:nvSpPr>
        <p:spPr>
          <a:xfrm>
            <a:off x="565151" y="2160016"/>
            <a:ext cx="6881728" cy="3926152"/>
          </a:xfrm>
        </p:spPr>
        <p:txBody>
          <a:bodyPr>
            <a:normAutofit/>
          </a:bodyPr>
          <a:lstStyle/>
          <a:p>
            <a:pPr>
              <a:lnSpc>
                <a:spcPct val="100000"/>
              </a:lnSpc>
            </a:pPr>
            <a:r>
              <a:rPr lang="fr-FR" sz="1200" b="0" i="0" dirty="0">
                <a:effectLst/>
                <a:latin typeface="Poppins" panose="00000500000000000000" pitchFamily="2" charset="0"/>
              </a:rPr>
              <a:t>Elle présente cependant des caractéristiques fortes :</a:t>
            </a:r>
          </a:p>
          <a:p>
            <a:pPr marL="0" indent="0">
              <a:lnSpc>
                <a:spcPct val="100000"/>
              </a:lnSpc>
              <a:buNone/>
            </a:pPr>
            <a:r>
              <a:rPr lang="fr-FR" sz="1200" b="0" i="0" dirty="0">
                <a:effectLst/>
                <a:latin typeface="Poppins" panose="00000500000000000000" pitchFamily="2" charset="0"/>
              </a:rPr>
              <a:t>·         Elle ne peut être appréciée que par rapport à une notion </a:t>
            </a:r>
            <a:r>
              <a:rPr lang="fr-FR" sz="1200" b="0" i="0" u="sng" dirty="0">
                <a:effectLst/>
                <a:latin typeface="Poppins" panose="00000500000000000000" pitchFamily="2" charset="0"/>
              </a:rPr>
              <a:t>de valeur métier</a:t>
            </a:r>
            <a:r>
              <a:rPr lang="fr-FR" sz="1200" b="0" i="0" dirty="0">
                <a:effectLst/>
                <a:latin typeface="Poppins" panose="00000500000000000000" pitchFamily="2" charset="0"/>
              </a:rPr>
              <a:t> dont elle n'est qu'une des composantes. Elle doit donc être évaluée à partir d'indicateurs métiers eux-mêmes définis à partir des leviers stratégiques qui figurent dans la matrice de la valeur.</a:t>
            </a:r>
          </a:p>
          <a:p>
            <a:pPr marL="0" indent="0">
              <a:lnSpc>
                <a:spcPct val="100000"/>
              </a:lnSpc>
              <a:spcAft>
                <a:spcPts val="0"/>
              </a:spcAft>
              <a:buNone/>
            </a:pPr>
            <a:r>
              <a:rPr lang="fr-FR" sz="1200" b="0" i="0" dirty="0">
                <a:effectLst/>
                <a:latin typeface="Poppins" panose="00000500000000000000" pitchFamily="2" charset="0"/>
              </a:rPr>
              <a:t>       Dans certaines circonstances, la performance effective (celle qui a un impact réelle sur la performance de l'entreprise) peut être non pas celle mesurée en interne mais celle perçue par des parties prenantes majeures, ce qui rend complexe son évaluation réelle pour l'organisation. La perception interne doit donc être complétée par des études de la perception externe (enquêtes de satisfaction, d'image...).</a:t>
            </a:r>
            <a:br>
              <a:rPr lang="fr-FR" sz="1200" b="0" i="0" dirty="0">
                <a:effectLst/>
                <a:latin typeface="Poppins" panose="00000500000000000000" pitchFamily="2" charset="0"/>
              </a:rPr>
            </a:br>
            <a:r>
              <a:rPr lang="fr-FR" sz="1200" b="0" i="0" dirty="0">
                <a:effectLst/>
                <a:latin typeface="Poppins" panose="00000500000000000000" pitchFamily="2" charset="0"/>
              </a:rPr>
              <a:t>La valeur d'usage du SI est celle qui participe le plus directement à la performance de l'organisation puisque c'est elle qui permet la mesure de l'atteinte des objectifs. Pour autant, le soin apporté à la constitution et à l'entretien du patrimoine SI est fondamental car </a:t>
            </a:r>
            <a:r>
              <a:rPr lang="fr-FR" sz="1200" b="1" i="0" dirty="0">
                <a:effectLst/>
                <a:latin typeface="Poppins" panose="00000500000000000000" pitchFamily="2" charset="0"/>
              </a:rPr>
              <a:t>le patrimoine supporte l'usage</a:t>
            </a:r>
            <a:r>
              <a:rPr lang="fr-FR" sz="1200" b="0" i="0" dirty="0">
                <a:effectLst/>
                <a:latin typeface="Poppins" panose="00000500000000000000" pitchFamily="2" charset="0"/>
              </a:rPr>
              <a:t> du SI dans le temps, et ne pas le laisser péricliter mais au contraire l'améliorer en le gérant dans les règles de l'art est l'une des tâches fondamentales du DSI.</a:t>
            </a:r>
          </a:p>
          <a:p>
            <a:pPr>
              <a:lnSpc>
                <a:spcPct val="100000"/>
              </a:lnSpc>
              <a:spcAft>
                <a:spcPts val="0"/>
              </a:spcAft>
            </a:pPr>
            <a:r>
              <a:rPr lang="fr-FR" sz="1200" b="0" i="0" dirty="0">
                <a:effectLst/>
                <a:latin typeface="Poppins" panose="00000500000000000000" pitchFamily="2" charset="0"/>
              </a:rPr>
              <a:t>Il apparaît donc que pour participer pleinement à la performance de l'organisation, le SI doit être vu </a:t>
            </a:r>
            <a:r>
              <a:rPr lang="fr-FR" sz="1200" b="1" i="0" dirty="0">
                <a:effectLst/>
                <a:latin typeface="Poppins" panose="00000500000000000000" pitchFamily="2" charset="0"/>
              </a:rPr>
              <a:t>dans sa globalité</a:t>
            </a:r>
            <a:r>
              <a:rPr lang="fr-FR" sz="1200" b="0" i="0" dirty="0">
                <a:effectLst/>
                <a:latin typeface="Poppins" panose="00000500000000000000" pitchFamily="2" charset="0"/>
              </a:rPr>
              <a:t>.</a:t>
            </a:r>
          </a:p>
          <a:p>
            <a:pPr>
              <a:lnSpc>
                <a:spcPct val="100000"/>
              </a:lnSpc>
            </a:pPr>
            <a:endParaRPr lang="fr-FR" sz="1200" dirty="0"/>
          </a:p>
        </p:txBody>
      </p:sp>
      <p:pic>
        <p:nvPicPr>
          <p:cNvPr id="5" name="Picture 4" descr="Graphique sur un document avec stylet">
            <a:extLst>
              <a:ext uri="{FF2B5EF4-FFF2-40B4-BE49-F238E27FC236}">
                <a16:creationId xmlns:a16="http://schemas.microsoft.com/office/drawing/2014/main" id="{52AA5D0A-D7A0-37C1-FF2B-35A567112240}"/>
              </a:ext>
            </a:extLst>
          </p:cNvPr>
          <p:cNvPicPr>
            <a:picLocks noChangeAspect="1"/>
          </p:cNvPicPr>
          <p:nvPr/>
        </p:nvPicPr>
        <p:blipFill rotWithShape="1">
          <a:blip r:embed="rId2"/>
          <a:srcRect l="36551" r="22828" b="-1"/>
          <a:stretch/>
        </p:blipFill>
        <p:spPr>
          <a:xfrm>
            <a:off x="8018632" y="10"/>
            <a:ext cx="417336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5319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7679A67-AEE5-C712-9D87-DB6069576E55}"/>
              </a:ext>
            </a:extLst>
          </p:cNvPr>
          <p:cNvSpPr>
            <a:spLocks noGrp="1"/>
          </p:cNvSpPr>
          <p:nvPr>
            <p:ph type="title"/>
          </p:nvPr>
        </p:nvSpPr>
        <p:spPr>
          <a:xfrm>
            <a:off x="5127362" y="455362"/>
            <a:ext cx="6881728" cy="1550419"/>
          </a:xfrm>
        </p:spPr>
        <p:txBody>
          <a:bodyPr>
            <a:normAutofit/>
          </a:bodyPr>
          <a:lstStyle/>
          <a:p>
            <a:endParaRPr lang="fr-FR"/>
          </a:p>
        </p:txBody>
      </p:sp>
      <p:pic>
        <p:nvPicPr>
          <p:cNvPr id="5" name="Picture 4" descr="Loupe montrant des performances en baisse">
            <a:extLst>
              <a:ext uri="{FF2B5EF4-FFF2-40B4-BE49-F238E27FC236}">
                <a16:creationId xmlns:a16="http://schemas.microsoft.com/office/drawing/2014/main" id="{A74FB728-1A5C-A7AD-3B06-6F384E4B9686}"/>
              </a:ext>
            </a:extLst>
          </p:cNvPr>
          <p:cNvPicPr>
            <a:picLocks noChangeAspect="1"/>
          </p:cNvPicPr>
          <p:nvPr/>
        </p:nvPicPr>
        <p:blipFill rotWithShape="1">
          <a:blip r:embed="rId2"/>
          <a:srcRect l="12082" r="42646" b="-1"/>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39922747-439F-6CA4-6AE6-6F1FBC919142}"/>
              </a:ext>
            </a:extLst>
          </p:cNvPr>
          <p:cNvSpPr>
            <a:spLocks noGrp="1"/>
          </p:cNvSpPr>
          <p:nvPr>
            <p:ph idx="1"/>
          </p:nvPr>
        </p:nvSpPr>
        <p:spPr>
          <a:xfrm>
            <a:off x="5127362" y="2160016"/>
            <a:ext cx="6881728" cy="3926152"/>
          </a:xfrm>
        </p:spPr>
        <p:txBody>
          <a:bodyPr>
            <a:normAutofit/>
          </a:bodyPr>
          <a:lstStyle/>
          <a:p>
            <a:pPr>
              <a:lnSpc>
                <a:spcPct val="100000"/>
              </a:lnSpc>
            </a:pPr>
            <a:r>
              <a:rPr lang="fr-FR" sz="2000" dirty="0"/>
              <a:t>Evaluer la performance pour la piloter</a:t>
            </a:r>
          </a:p>
          <a:p>
            <a:pPr>
              <a:lnSpc>
                <a:spcPct val="100000"/>
              </a:lnSpc>
            </a:pPr>
            <a:endParaRPr lang="fr-FR" sz="2000" dirty="0"/>
          </a:p>
          <a:p>
            <a:pPr>
              <a:lnSpc>
                <a:spcPct val="100000"/>
              </a:lnSpc>
            </a:pPr>
            <a:r>
              <a:rPr lang="fr-FR" sz="2000" dirty="0"/>
              <a:t>Evaluer l'impact du SI dans la performance d'une organisation est donc une opération complexe, et d'autant plus que ces organisations n'ont pas intégré le SI au même niveau de préoccupation par rapport à leur </a:t>
            </a:r>
            <a:r>
              <a:rPr lang="fr-FR" sz="2000" dirty="0" err="1"/>
              <a:t>coeur</a:t>
            </a:r>
            <a:r>
              <a:rPr lang="fr-FR" sz="2000" dirty="0"/>
              <a:t> d'activité, leur vision stratégique et leur gouvernance</a:t>
            </a:r>
          </a:p>
          <a:p>
            <a:pPr marL="0" indent="0">
              <a:lnSpc>
                <a:spcPct val="100000"/>
              </a:lnSpc>
              <a:buNone/>
            </a:pPr>
            <a:r>
              <a:rPr lang="fr-FR" sz="2000" dirty="0"/>
              <a:t> </a:t>
            </a:r>
          </a:p>
          <a:p>
            <a:pPr>
              <a:lnSpc>
                <a:spcPct val="100000"/>
              </a:lnSpc>
            </a:pPr>
            <a:endParaRPr lang="fr-FR" sz="700" dirty="0"/>
          </a:p>
        </p:txBody>
      </p:sp>
    </p:spTree>
    <p:extLst>
      <p:ext uri="{BB962C8B-B14F-4D97-AF65-F5344CB8AC3E}">
        <p14:creationId xmlns:p14="http://schemas.microsoft.com/office/powerpoint/2010/main" val="236403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316BE3-D75A-BFFE-3105-7FCAB6FF5D5D}"/>
              </a:ext>
            </a:extLst>
          </p:cNvPr>
          <p:cNvSpPr>
            <a:spLocks noGrp="1"/>
          </p:cNvSpPr>
          <p:nvPr>
            <p:ph type="title"/>
          </p:nvPr>
        </p:nvSpPr>
        <p:spPr/>
        <p:txBody>
          <a:bodyPr/>
          <a:lstStyle/>
          <a:p>
            <a:r>
              <a:rPr lang="fr-FR" dirty="0"/>
              <a:t>Programme</a:t>
            </a:r>
          </a:p>
        </p:txBody>
      </p:sp>
      <p:sp>
        <p:nvSpPr>
          <p:cNvPr id="3" name="Espace réservé du contenu 2">
            <a:extLst>
              <a:ext uri="{FF2B5EF4-FFF2-40B4-BE49-F238E27FC236}">
                <a16:creationId xmlns:a16="http://schemas.microsoft.com/office/drawing/2014/main" id="{C2BEBB9E-351C-643F-D9D7-009A3425CA33}"/>
              </a:ext>
            </a:extLst>
          </p:cNvPr>
          <p:cNvSpPr>
            <a:spLocks noGrp="1"/>
          </p:cNvSpPr>
          <p:nvPr>
            <p:ph idx="1"/>
          </p:nvPr>
        </p:nvSpPr>
        <p:spPr/>
        <p:txBody>
          <a:bodyPr/>
          <a:lstStyle/>
          <a:p>
            <a:pPr marL="0" indent="0">
              <a:buNone/>
            </a:pPr>
            <a:r>
              <a:rPr lang="fr-FR" dirty="0"/>
              <a:t>Introduction: Qu’est-ce que la performance d’un SI</a:t>
            </a:r>
          </a:p>
          <a:p>
            <a:pPr marL="0" indent="0">
              <a:buNone/>
            </a:pPr>
            <a:endParaRPr lang="fr-FR" dirty="0"/>
          </a:p>
          <a:p>
            <a:pPr marL="0" indent="0">
              <a:buNone/>
            </a:pPr>
            <a:r>
              <a:rPr lang="fr-FR" dirty="0"/>
              <a:t>1ere partie: Les indicateurs et les tableaux de bord</a:t>
            </a:r>
          </a:p>
          <a:p>
            <a:pPr marL="0" indent="0">
              <a:buNone/>
            </a:pPr>
            <a:endParaRPr lang="fr-FR" dirty="0"/>
          </a:p>
          <a:p>
            <a:pPr marL="0" indent="0">
              <a:buNone/>
            </a:pPr>
            <a:r>
              <a:rPr lang="fr-FR" dirty="0"/>
              <a:t>2</a:t>
            </a:r>
            <a:r>
              <a:rPr lang="fr-FR" baseline="30000" dirty="0"/>
              <a:t>ème</a:t>
            </a:r>
            <a:r>
              <a:rPr lang="fr-FR" dirty="0"/>
              <a:t> partie: Evaluation de la performance: les coûts et les indicateurs clés de la performance </a:t>
            </a:r>
          </a:p>
        </p:txBody>
      </p:sp>
    </p:spTree>
    <p:extLst>
      <p:ext uri="{BB962C8B-B14F-4D97-AF65-F5344CB8AC3E}">
        <p14:creationId xmlns:p14="http://schemas.microsoft.com/office/powerpoint/2010/main" val="2662847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ADFD42-24EE-8163-B9CD-CB7BFA31A4B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B81F9EE-87B1-7E69-0F89-AFE4F9E626F0}"/>
              </a:ext>
            </a:extLst>
          </p:cNvPr>
          <p:cNvSpPr>
            <a:spLocks noGrp="1"/>
          </p:cNvSpPr>
          <p:nvPr>
            <p:ph idx="1"/>
          </p:nvPr>
        </p:nvSpPr>
        <p:spPr/>
        <p:txBody>
          <a:bodyPr>
            <a:normAutofit fontScale="32500" lnSpcReduction="20000"/>
          </a:bodyPr>
          <a:lstStyle/>
          <a:p>
            <a:pPr marL="0" indent="0">
              <a:lnSpc>
                <a:spcPct val="100000"/>
              </a:lnSpc>
              <a:buNone/>
            </a:pPr>
            <a:r>
              <a:rPr lang="fr-FR" sz="4300" dirty="0"/>
              <a:t>Pour celles chez lesquelles le SI est considéré comme un outil stratégique, l'évaluation de la performance SI est intégrée au processus de pilotage de leur performance globale dont les principales étapes sont résumées ci-dessous :</a:t>
            </a:r>
          </a:p>
          <a:p>
            <a:pPr>
              <a:lnSpc>
                <a:spcPct val="100000"/>
              </a:lnSpc>
            </a:pPr>
            <a:endParaRPr lang="fr-FR" sz="4300" dirty="0"/>
          </a:p>
          <a:p>
            <a:pPr>
              <a:lnSpc>
                <a:spcPct val="100000"/>
              </a:lnSpc>
            </a:pPr>
            <a:r>
              <a:rPr lang="fr-FR" sz="4300" dirty="0"/>
              <a:t>Construire la matrice de la valeur, au plus haut niveau possible que le permet le niveau d'intégration du SI dans la gouvernance et la stratégie de l'organisation ;</a:t>
            </a:r>
          </a:p>
          <a:p>
            <a:pPr>
              <a:lnSpc>
                <a:spcPct val="100000"/>
              </a:lnSpc>
            </a:pPr>
            <a:r>
              <a:rPr lang="fr-FR" sz="4300" dirty="0"/>
              <a:t>Décliner de façon opérationnelle conjointement par les métiers et par la DSI les objectifs de création de valeur contenus dans cette matrice et définir des indicateurs clefs de performance (l'usage a consacré le terme anglais de Key Performance Indicator - KPI).</a:t>
            </a:r>
          </a:p>
          <a:p>
            <a:pPr>
              <a:lnSpc>
                <a:spcPct val="100000"/>
              </a:lnSpc>
            </a:pPr>
            <a:r>
              <a:rPr lang="fr-FR" sz="4300" dirty="0"/>
              <a:t>Définir les variables quantitatives et qualitatives mesurables permettant de valoriser les KPI, et les systèmes de mesures associés (processus et outils).</a:t>
            </a:r>
          </a:p>
          <a:p>
            <a:pPr>
              <a:lnSpc>
                <a:spcPct val="100000"/>
              </a:lnSpc>
            </a:pPr>
            <a:r>
              <a:rPr lang="fr-FR" sz="4300" dirty="0"/>
              <a:t>Capter les mesures correspondantes suivant une périodicité définie et construire les KPI en y adjoignant éventuellement des données exogènes.</a:t>
            </a:r>
          </a:p>
          <a:p>
            <a:pPr>
              <a:lnSpc>
                <a:spcPct val="100000"/>
              </a:lnSpc>
            </a:pPr>
            <a:r>
              <a:rPr lang="fr-FR" sz="4300" dirty="0"/>
              <a:t>Fixer de nouveaux objectifs de performance dans le cadre de l'amélioration continue et les actions correspondantes.</a:t>
            </a:r>
          </a:p>
          <a:p>
            <a:endParaRPr lang="fr-FR" dirty="0"/>
          </a:p>
        </p:txBody>
      </p:sp>
    </p:spTree>
    <p:extLst>
      <p:ext uri="{BB962C8B-B14F-4D97-AF65-F5344CB8AC3E}">
        <p14:creationId xmlns:p14="http://schemas.microsoft.com/office/powerpoint/2010/main" val="537730571"/>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A5E8344-0E50-73F5-AAE3-250FE26B5208}"/>
              </a:ext>
            </a:extLst>
          </p:cNvPr>
          <p:cNvSpPr>
            <a:spLocks noGrp="1"/>
          </p:cNvSpPr>
          <p:nvPr>
            <p:ph type="title"/>
          </p:nvPr>
        </p:nvSpPr>
        <p:spPr/>
        <p:txBody>
          <a:bodyPr/>
          <a:lstStyle/>
          <a:p>
            <a:r>
              <a:rPr lang="fr-FR" dirty="0"/>
              <a:t>Performance des SI</a:t>
            </a:r>
          </a:p>
        </p:txBody>
      </p:sp>
      <p:sp>
        <p:nvSpPr>
          <p:cNvPr id="5" name="Espace réservé du texte 4">
            <a:extLst>
              <a:ext uri="{FF2B5EF4-FFF2-40B4-BE49-F238E27FC236}">
                <a16:creationId xmlns:a16="http://schemas.microsoft.com/office/drawing/2014/main" id="{D54AFCA4-7214-23F6-3264-1DEB2C11D325}"/>
              </a:ext>
            </a:extLst>
          </p:cNvPr>
          <p:cNvSpPr>
            <a:spLocks noGrp="1"/>
          </p:cNvSpPr>
          <p:nvPr>
            <p:ph type="body" idx="1"/>
          </p:nvPr>
        </p:nvSpPr>
        <p:spPr/>
        <p:txBody>
          <a:bodyPr/>
          <a:lstStyle/>
          <a:p>
            <a:r>
              <a:rPr lang="fr-FR" dirty="0"/>
              <a:t>1</a:t>
            </a:r>
            <a:r>
              <a:rPr lang="fr-FR" baseline="30000" dirty="0"/>
              <a:t>re</a:t>
            </a:r>
            <a:r>
              <a:rPr lang="fr-FR" dirty="0"/>
              <a:t> partie: les indicateurs et tableaux de bord</a:t>
            </a:r>
          </a:p>
        </p:txBody>
      </p:sp>
    </p:spTree>
    <p:extLst>
      <p:ext uri="{BB962C8B-B14F-4D97-AF65-F5344CB8AC3E}">
        <p14:creationId xmlns:p14="http://schemas.microsoft.com/office/powerpoint/2010/main" val="2463656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6104DBBB-D151-7810-5157-74C5E52C7305}"/>
              </a:ext>
            </a:extLst>
          </p:cNvPr>
          <p:cNvSpPr>
            <a:spLocks noGrp="1"/>
          </p:cNvSpPr>
          <p:nvPr>
            <p:ph type="title"/>
          </p:nvPr>
        </p:nvSpPr>
        <p:spPr>
          <a:xfrm>
            <a:off x="5127362" y="455362"/>
            <a:ext cx="6881728" cy="1550419"/>
          </a:xfrm>
        </p:spPr>
        <p:txBody>
          <a:bodyPr>
            <a:normAutofit/>
          </a:bodyPr>
          <a:lstStyle/>
          <a:p>
            <a:endParaRPr lang="fr-FR"/>
          </a:p>
        </p:txBody>
      </p:sp>
      <p:pic>
        <p:nvPicPr>
          <p:cNvPr id="18" name="Picture 6" descr="Chiffres du marché boursier">
            <a:extLst>
              <a:ext uri="{FF2B5EF4-FFF2-40B4-BE49-F238E27FC236}">
                <a16:creationId xmlns:a16="http://schemas.microsoft.com/office/drawing/2014/main" id="{50679E83-F7F0-FB30-D72C-FE88310F371D}"/>
              </a:ext>
            </a:extLst>
          </p:cNvPr>
          <p:cNvPicPr>
            <a:picLocks noChangeAspect="1"/>
          </p:cNvPicPr>
          <p:nvPr/>
        </p:nvPicPr>
        <p:blipFill rotWithShape="1">
          <a:blip r:embed="rId2"/>
          <a:srcRect l="28105" r="26623" b="-1"/>
          <a:stretch/>
        </p:blipFill>
        <p:spPr>
          <a:xfrm>
            <a:off x="20" y="10"/>
            <a:ext cx="4651228" cy="6857990"/>
          </a:xfrm>
          <a:prstGeom prst="rect">
            <a:avLst/>
          </a:prstGeom>
        </p:spPr>
      </p:pic>
      <p:sp>
        <p:nvSpPr>
          <p:cNvPr id="19" name="Rectangle 18">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3F24F740-97CB-826A-006D-31BA2D656F24}"/>
              </a:ext>
            </a:extLst>
          </p:cNvPr>
          <p:cNvSpPr>
            <a:spLocks noGrp="1"/>
          </p:cNvSpPr>
          <p:nvPr>
            <p:ph idx="1"/>
          </p:nvPr>
        </p:nvSpPr>
        <p:spPr>
          <a:xfrm>
            <a:off x="5127362" y="2160016"/>
            <a:ext cx="6881728" cy="3926152"/>
          </a:xfrm>
        </p:spPr>
        <p:txBody>
          <a:bodyPr>
            <a:normAutofit/>
          </a:bodyPr>
          <a:lstStyle/>
          <a:p>
            <a:r>
              <a:rPr lang="fr-FR" b="0" i="0" dirty="0">
                <a:effectLst/>
                <a:latin typeface="Open Sans" panose="020B0606030504020204" pitchFamily="34" charset="0"/>
              </a:rPr>
              <a:t>De par la criticité de son rôle et de l’importance des budgets qui lui sont consacrés, mesurer la performance de son informatique est devenu une obligation pour toutes les entreprises. Ce qui n’est pas mesuré ne peut être amélioré !</a:t>
            </a:r>
            <a:endParaRPr lang="fr-FR" dirty="0"/>
          </a:p>
        </p:txBody>
      </p:sp>
    </p:spTree>
    <p:extLst>
      <p:ext uri="{BB962C8B-B14F-4D97-AF65-F5344CB8AC3E}">
        <p14:creationId xmlns:p14="http://schemas.microsoft.com/office/powerpoint/2010/main" val="2752624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BF9010E-FD1F-873F-DF5A-D16004C1BDD1}"/>
              </a:ext>
            </a:extLst>
          </p:cNvPr>
          <p:cNvSpPr>
            <a:spLocks noGrp="1"/>
          </p:cNvSpPr>
          <p:nvPr>
            <p:ph type="title"/>
          </p:nvPr>
        </p:nvSpPr>
        <p:spPr>
          <a:xfrm>
            <a:off x="565151" y="455362"/>
            <a:ext cx="6881728" cy="1550419"/>
          </a:xfrm>
        </p:spPr>
        <p:txBody>
          <a:bodyPr>
            <a:normAutofit/>
          </a:bodyPr>
          <a:lstStyle/>
          <a:p>
            <a:endParaRPr lang="fr-FR"/>
          </a:p>
        </p:txBody>
      </p:sp>
      <p:sp>
        <p:nvSpPr>
          <p:cNvPr id="3" name="Espace réservé du contenu 2">
            <a:extLst>
              <a:ext uri="{FF2B5EF4-FFF2-40B4-BE49-F238E27FC236}">
                <a16:creationId xmlns:a16="http://schemas.microsoft.com/office/drawing/2014/main" id="{BCC124BC-0D7B-5289-F724-9D485DBCA83F}"/>
              </a:ext>
            </a:extLst>
          </p:cNvPr>
          <p:cNvSpPr>
            <a:spLocks noGrp="1"/>
          </p:cNvSpPr>
          <p:nvPr>
            <p:ph idx="1"/>
          </p:nvPr>
        </p:nvSpPr>
        <p:spPr>
          <a:xfrm>
            <a:off x="565151" y="2160016"/>
            <a:ext cx="6881728" cy="3926152"/>
          </a:xfrm>
        </p:spPr>
        <p:txBody>
          <a:bodyPr>
            <a:normAutofit/>
          </a:bodyPr>
          <a:lstStyle/>
          <a:p>
            <a:pPr marL="0" indent="0">
              <a:lnSpc>
                <a:spcPct val="100000"/>
              </a:lnSpc>
              <a:buNone/>
            </a:pPr>
            <a:r>
              <a:rPr lang="fr-FR" sz="1700" b="0" i="0" dirty="0">
                <a:effectLst/>
                <a:latin typeface="Open Sans" panose="020B0606030504020204" pitchFamily="34" charset="0"/>
              </a:rPr>
              <a:t>Les indicateurs de performance (KPI) que l’on retrouve habituellement sur les tableaux de bord informatique sont :</a:t>
            </a:r>
          </a:p>
          <a:p>
            <a:pPr>
              <a:lnSpc>
                <a:spcPct val="100000"/>
              </a:lnSpc>
              <a:buFont typeface="Arial" panose="020B0604020202020204" pitchFamily="34" charset="0"/>
              <a:buChar char="•"/>
            </a:pPr>
            <a:r>
              <a:rPr lang="fr-FR" sz="1700" b="0" i="0" dirty="0">
                <a:effectLst/>
                <a:latin typeface="Open Sans" panose="020B0606030504020204" pitchFamily="34" charset="0"/>
              </a:rPr>
              <a:t>Pourcentage de disponibilité des systèmes et des applications</a:t>
            </a:r>
          </a:p>
          <a:p>
            <a:pPr>
              <a:lnSpc>
                <a:spcPct val="100000"/>
              </a:lnSpc>
              <a:buFont typeface="Arial" panose="020B0604020202020204" pitchFamily="34" charset="0"/>
              <a:buChar char="•"/>
            </a:pPr>
            <a:r>
              <a:rPr lang="fr-FR" sz="1700" b="0" i="0" dirty="0">
                <a:effectLst/>
                <a:latin typeface="Open Sans" panose="020B0606030504020204" pitchFamily="34" charset="0"/>
              </a:rPr>
              <a:t>Nombre d’incidents</a:t>
            </a:r>
          </a:p>
          <a:p>
            <a:pPr>
              <a:lnSpc>
                <a:spcPct val="100000"/>
              </a:lnSpc>
              <a:buFont typeface="Arial" panose="020B0604020202020204" pitchFamily="34" charset="0"/>
              <a:buChar char="•"/>
            </a:pPr>
            <a:r>
              <a:rPr lang="fr-FR" sz="1700" b="0" i="0" dirty="0">
                <a:effectLst/>
                <a:latin typeface="Open Sans" panose="020B0606030504020204" pitchFamily="34" charset="0"/>
              </a:rPr>
              <a:t>Temps moyen de résolution des incidents</a:t>
            </a:r>
          </a:p>
          <a:p>
            <a:pPr>
              <a:lnSpc>
                <a:spcPct val="100000"/>
              </a:lnSpc>
              <a:buFont typeface="Arial" panose="020B0604020202020204" pitchFamily="34" charset="0"/>
              <a:buChar char="•"/>
            </a:pPr>
            <a:r>
              <a:rPr lang="fr-FR" sz="1700" b="0" i="0" dirty="0">
                <a:effectLst/>
                <a:latin typeface="Open Sans" panose="020B0606030504020204" pitchFamily="34" charset="0"/>
              </a:rPr>
              <a:t>Suivi des projets : respect des délais, des budgets</a:t>
            </a:r>
          </a:p>
          <a:p>
            <a:pPr>
              <a:lnSpc>
                <a:spcPct val="100000"/>
              </a:lnSpc>
              <a:buFont typeface="Arial" panose="020B0604020202020204" pitchFamily="34" charset="0"/>
              <a:buChar char="•"/>
            </a:pPr>
            <a:r>
              <a:rPr lang="fr-FR" sz="1700" b="0" i="0" dirty="0">
                <a:effectLst/>
                <a:latin typeface="Open Sans" panose="020B0606030504020204" pitchFamily="34" charset="0"/>
              </a:rPr>
              <a:t>Indicateurs financiers : budgets, coût total de possession (CTO)</a:t>
            </a:r>
          </a:p>
          <a:p>
            <a:pPr>
              <a:lnSpc>
                <a:spcPct val="100000"/>
              </a:lnSpc>
              <a:buFont typeface="Arial" panose="020B0604020202020204" pitchFamily="34" charset="0"/>
              <a:buChar char="•"/>
            </a:pPr>
            <a:r>
              <a:rPr lang="fr-FR" sz="1700" b="0" i="0" dirty="0">
                <a:effectLst/>
                <a:latin typeface="Open Sans" panose="020B0606030504020204" pitchFamily="34" charset="0"/>
              </a:rPr>
              <a:t>Etc.</a:t>
            </a:r>
          </a:p>
          <a:p>
            <a:pPr>
              <a:lnSpc>
                <a:spcPct val="100000"/>
              </a:lnSpc>
            </a:pPr>
            <a:endParaRPr lang="fr-FR" sz="1700" dirty="0"/>
          </a:p>
        </p:txBody>
      </p:sp>
      <p:pic>
        <p:nvPicPr>
          <p:cNvPr id="5" name="Picture 4" descr="Chiffres du marché boursier">
            <a:extLst>
              <a:ext uri="{FF2B5EF4-FFF2-40B4-BE49-F238E27FC236}">
                <a16:creationId xmlns:a16="http://schemas.microsoft.com/office/drawing/2014/main" id="{B8F9CF48-48C7-5DA7-F7C7-C23C25756986}"/>
              </a:ext>
            </a:extLst>
          </p:cNvPr>
          <p:cNvPicPr>
            <a:picLocks noChangeAspect="1"/>
          </p:cNvPicPr>
          <p:nvPr/>
        </p:nvPicPr>
        <p:blipFill rotWithShape="1">
          <a:blip r:embed="rId2"/>
          <a:srcRect l="30430" r="28949" b="-1"/>
          <a:stretch/>
        </p:blipFill>
        <p:spPr>
          <a:xfrm>
            <a:off x="8018632" y="10"/>
            <a:ext cx="417336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592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4DCB471-4811-0ED1-AD27-2CDC7337F661}"/>
              </a:ext>
            </a:extLst>
          </p:cNvPr>
          <p:cNvSpPr>
            <a:spLocks noGrp="1"/>
          </p:cNvSpPr>
          <p:nvPr>
            <p:ph type="title"/>
          </p:nvPr>
        </p:nvSpPr>
        <p:spPr>
          <a:xfrm>
            <a:off x="565151" y="455362"/>
            <a:ext cx="6881728" cy="1550419"/>
          </a:xfrm>
        </p:spPr>
        <p:txBody>
          <a:bodyPr>
            <a:normAutofit/>
          </a:bodyPr>
          <a:lstStyle/>
          <a:p>
            <a:endParaRPr lang="fr-FR"/>
          </a:p>
        </p:txBody>
      </p:sp>
      <p:sp>
        <p:nvSpPr>
          <p:cNvPr id="3" name="Espace réservé du contenu 2">
            <a:extLst>
              <a:ext uri="{FF2B5EF4-FFF2-40B4-BE49-F238E27FC236}">
                <a16:creationId xmlns:a16="http://schemas.microsoft.com/office/drawing/2014/main" id="{0A028CF3-CB19-BFA2-149A-5DF02F230701}"/>
              </a:ext>
            </a:extLst>
          </p:cNvPr>
          <p:cNvSpPr>
            <a:spLocks noGrp="1"/>
          </p:cNvSpPr>
          <p:nvPr>
            <p:ph idx="1"/>
          </p:nvPr>
        </p:nvSpPr>
        <p:spPr>
          <a:xfrm>
            <a:off x="565151" y="2160016"/>
            <a:ext cx="6881728" cy="3926152"/>
          </a:xfrm>
        </p:spPr>
        <p:txBody>
          <a:bodyPr>
            <a:normAutofit/>
          </a:bodyPr>
          <a:lstStyle/>
          <a:p>
            <a:pPr>
              <a:lnSpc>
                <a:spcPct val="100000"/>
              </a:lnSpc>
            </a:pPr>
            <a:r>
              <a:rPr lang="fr-FR" sz="1500" b="0" i="0" dirty="0">
                <a:effectLst/>
                <a:latin typeface="Open Sans" panose="020B0606030504020204" pitchFamily="34" charset="0"/>
              </a:rPr>
              <a:t>Bien que ces indicateurs restent en général pertinents à ce jour, </a:t>
            </a:r>
            <a:r>
              <a:rPr lang="fr-FR" sz="1500" b="1" i="0" dirty="0">
                <a:effectLst/>
                <a:latin typeface="Open Sans" panose="020B0606030504020204" pitchFamily="34" charset="0"/>
              </a:rPr>
              <a:t>ils sont néanmoins le reflet d’une perception de l’informatique comme un service administratif, un outil de soutien aux autres services, et donc un centre de coûts.</a:t>
            </a:r>
            <a:endParaRPr lang="fr-FR" sz="1500" b="0" i="0" dirty="0">
              <a:effectLst/>
              <a:latin typeface="Open Sans" panose="020B0606030504020204" pitchFamily="34" charset="0"/>
            </a:endParaRPr>
          </a:p>
          <a:p>
            <a:pPr>
              <a:lnSpc>
                <a:spcPct val="100000"/>
              </a:lnSpc>
            </a:pPr>
            <a:r>
              <a:rPr lang="fr-FR" sz="1500" b="1" i="0" dirty="0">
                <a:effectLst/>
                <a:latin typeface="Open Sans" panose="020B0606030504020204" pitchFamily="34" charset="0"/>
              </a:rPr>
              <a:t>Cette vision de l’informatique est aujourd’hui obsolète : un énorme potentiel de création de valeur se trouve à l’intersection du numérique et des autres disciplines de l’entreprise. Le digital doit jouer un rôle proactif dans la création de valeur et dans l’innovation.</a:t>
            </a:r>
            <a:endParaRPr lang="fr-FR" sz="1500" b="0" i="0" dirty="0">
              <a:effectLst/>
              <a:latin typeface="Open Sans" panose="020B0606030504020204" pitchFamily="34" charset="0"/>
            </a:endParaRPr>
          </a:p>
          <a:p>
            <a:pPr>
              <a:lnSpc>
                <a:spcPct val="100000"/>
              </a:lnSpc>
            </a:pPr>
            <a:r>
              <a:rPr lang="fr-FR" sz="1500" b="0" i="0" dirty="0">
                <a:effectLst/>
                <a:latin typeface="Open Sans" panose="020B0606030504020204" pitchFamily="34" charset="0"/>
              </a:rPr>
              <a:t>La plupart des grandes entreprises l’ont compris et ont commencé voire même terminé cette transition. Malheureusement, ce n’est pas le cas des PME et ETI, creusant ainsi un gouffre numérique entre les leaders et les suiveurs et qui tôt ou tard deviendra impossible à franchir.</a:t>
            </a:r>
          </a:p>
          <a:p>
            <a:pPr>
              <a:lnSpc>
                <a:spcPct val="100000"/>
              </a:lnSpc>
            </a:pPr>
            <a:endParaRPr lang="fr-FR" sz="1500" dirty="0"/>
          </a:p>
        </p:txBody>
      </p:sp>
      <p:pic>
        <p:nvPicPr>
          <p:cNvPr id="5" name="Picture 4" descr="Point d’exclamation sur un arrière-plan jaune">
            <a:extLst>
              <a:ext uri="{FF2B5EF4-FFF2-40B4-BE49-F238E27FC236}">
                <a16:creationId xmlns:a16="http://schemas.microsoft.com/office/drawing/2014/main" id="{01901F66-9DC3-F063-07E2-83F971FFD4FB}"/>
              </a:ext>
            </a:extLst>
          </p:cNvPr>
          <p:cNvPicPr>
            <a:picLocks noChangeAspect="1"/>
          </p:cNvPicPr>
          <p:nvPr/>
        </p:nvPicPr>
        <p:blipFill rotWithShape="1">
          <a:blip r:embed="rId2"/>
          <a:srcRect l="33638" r="20721"/>
          <a:stretch/>
        </p:blipFill>
        <p:spPr>
          <a:xfrm>
            <a:off x="8018632" y="10"/>
            <a:ext cx="417336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56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77706D4-415C-66AC-3D36-42534F280EDB}"/>
              </a:ext>
            </a:extLst>
          </p:cNvPr>
          <p:cNvSpPr>
            <a:spLocks noGrp="1"/>
          </p:cNvSpPr>
          <p:nvPr>
            <p:ph type="title"/>
          </p:nvPr>
        </p:nvSpPr>
        <p:spPr>
          <a:xfrm>
            <a:off x="565151" y="455362"/>
            <a:ext cx="6881728" cy="1550419"/>
          </a:xfrm>
        </p:spPr>
        <p:txBody>
          <a:bodyPr>
            <a:normAutofit/>
          </a:bodyPr>
          <a:lstStyle/>
          <a:p>
            <a:endParaRPr lang="fr-FR"/>
          </a:p>
        </p:txBody>
      </p:sp>
      <p:sp>
        <p:nvSpPr>
          <p:cNvPr id="3" name="Espace réservé du contenu 2">
            <a:extLst>
              <a:ext uri="{FF2B5EF4-FFF2-40B4-BE49-F238E27FC236}">
                <a16:creationId xmlns:a16="http://schemas.microsoft.com/office/drawing/2014/main" id="{B2E16376-4372-338F-27B4-8072EA8CCE00}"/>
              </a:ext>
            </a:extLst>
          </p:cNvPr>
          <p:cNvSpPr>
            <a:spLocks noGrp="1"/>
          </p:cNvSpPr>
          <p:nvPr>
            <p:ph idx="1"/>
          </p:nvPr>
        </p:nvSpPr>
        <p:spPr>
          <a:xfrm>
            <a:off x="565151" y="2160016"/>
            <a:ext cx="6881728" cy="3926152"/>
          </a:xfrm>
        </p:spPr>
        <p:txBody>
          <a:bodyPr>
            <a:normAutofit/>
          </a:bodyPr>
          <a:lstStyle/>
          <a:p>
            <a:r>
              <a:rPr lang="fr-FR" b="1" i="0" dirty="0">
                <a:effectLst/>
                <a:latin typeface="Open Sans" panose="020B0606030504020204" pitchFamily="34" charset="0"/>
              </a:rPr>
              <a:t>L’utilisation de nouveaux indicateurs de performance permettront de mettre en lumière cette transition vers une informatique alignée sur les besoins de l’entreprise, créatrice de valeur, et motrice dans l’innovation.</a:t>
            </a:r>
            <a:r>
              <a:rPr lang="fr-FR" b="0" i="0" dirty="0">
                <a:effectLst/>
                <a:latin typeface="Open Sans" panose="020B0606030504020204" pitchFamily="34" charset="0"/>
              </a:rPr>
              <a:t> Ces indicateurs peuvent par exemple être :</a:t>
            </a:r>
            <a:endParaRPr lang="fr-FR" dirty="0"/>
          </a:p>
        </p:txBody>
      </p:sp>
      <p:pic>
        <p:nvPicPr>
          <p:cNvPr id="5" name="Picture 4" descr="Ampoule sur arrière-plan jaune avec faisceaux de lumière et câble">
            <a:extLst>
              <a:ext uri="{FF2B5EF4-FFF2-40B4-BE49-F238E27FC236}">
                <a16:creationId xmlns:a16="http://schemas.microsoft.com/office/drawing/2014/main" id="{827EF8DA-1330-99D8-3E93-A627FA960CDB}"/>
              </a:ext>
            </a:extLst>
          </p:cNvPr>
          <p:cNvPicPr>
            <a:picLocks noChangeAspect="1"/>
          </p:cNvPicPr>
          <p:nvPr/>
        </p:nvPicPr>
        <p:blipFill rotWithShape="1">
          <a:blip r:embed="rId2"/>
          <a:srcRect l="53416" r="9158"/>
          <a:stretch/>
        </p:blipFill>
        <p:spPr>
          <a:xfrm>
            <a:off x="8018632" y="10"/>
            <a:ext cx="417336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558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AB259F4-5A24-4EF3-9877-60B546ABB79E}"/>
              </a:ext>
            </a:extLst>
          </p:cNvPr>
          <p:cNvSpPr>
            <a:spLocks noGrp="1"/>
          </p:cNvSpPr>
          <p:nvPr>
            <p:ph type="title"/>
          </p:nvPr>
        </p:nvSpPr>
        <p:spPr>
          <a:xfrm>
            <a:off x="4647362" y="455362"/>
            <a:ext cx="6427037" cy="1550419"/>
          </a:xfrm>
        </p:spPr>
        <p:txBody>
          <a:bodyPr>
            <a:normAutofit/>
          </a:bodyPr>
          <a:lstStyle/>
          <a:p>
            <a:endParaRPr lang="fr-FR"/>
          </a:p>
        </p:txBody>
      </p:sp>
      <p:sp>
        <p:nvSpPr>
          <p:cNvPr id="10" name="Rectangle 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4067325"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498619"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7BDDF64-8772-FE23-B3CC-918F210A8C62}"/>
              </a:ext>
            </a:extLst>
          </p:cNvPr>
          <p:cNvSpPr>
            <a:spLocks noGrp="1"/>
          </p:cNvSpPr>
          <p:nvPr>
            <p:ph idx="1"/>
          </p:nvPr>
        </p:nvSpPr>
        <p:spPr>
          <a:xfrm>
            <a:off x="4647362" y="2160016"/>
            <a:ext cx="6427037" cy="3926152"/>
          </a:xfrm>
        </p:spPr>
        <p:txBody>
          <a:bodyPr>
            <a:normAutofit/>
          </a:bodyPr>
          <a:lstStyle/>
          <a:p>
            <a:pPr>
              <a:lnSpc>
                <a:spcPct val="100000"/>
              </a:lnSpc>
              <a:buFont typeface="Arial" panose="020B0604020202020204" pitchFamily="34" charset="0"/>
              <a:buChar char="•"/>
            </a:pPr>
            <a:r>
              <a:rPr lang="fr-FR" sz="1300" b="0" i="0" dirty="0">
                <a:effectLst/>
                <a:latin typeface="Open Sans" panose="020B0606030504020204" pitchFamily="34" charset="0"/>
              </a:rPr>
              <a:t>Taux de pénétration cloud : pourcentage des applications, des briques logicielles ou de la puissance de calcul hébergée dans le cloud (y compris le SaaS). Le cloud permet à l’entreprise de se décharger partiellement ou totalement de l’administration des machines et des sous couches logicielles utilisées par vos applications. De plus, l’utilisation du cloud nécessite de repenser la conception « monolithique » du </a:t>
            </a:r>
            <a:r>
              <a:rPr lang="fr-FR" sz="1300" b="1" i="0" u="sng" dirty="0">
                <a:effectLst/>
                <a:latin typeface="Open Sans" panose="020B0606030504020204" pitchFamily="34" charset="0"/>
              </a:rPr>
              <a:t>système d’information</a:t>
            </a:r>
            <a:r>
              <a:rPr lang="fr-FR" sz="1300" b="0" i="0" dirty="0">
                <a:effectLst/>
                <a:latin typeface="Open Sans" panose="020B0606030504020204" pitchFamily="34" charset="0"/>
              </a:rPr>
              <a:t> vers une conception qui utilise massivement les </a:t>
            </a:r>
            <a:r>
              <a:rPr lang="fr-FR" sz="1300" b="0" i="0" dirty="0" err="1">
                <a:effectLst/>
                <a:latin typeface="Open Sans" panose="020B0606030504020204" pitchFamily="34" charset="0"/>
              </a:rPr>
              <a:t>microservices</a:t>
            </a:r>
            <a:r>
              <a:rPr lang="fr-FR" sz="1300" b="0" i="0" dirty="0">
                <a:effectLst/>
                <a:latin typeface="Open Sans" panose="020B0606030504020204" pitchFamily="34" charset="0"/>
              </a:rPr>
              <a:t> et les API, créant ainsi une informatique beaucoup plus agile et facile à faire évoluer.</a:t>
            </a:r>
          </a:p>
          <a:p>
            <a:pPr>
              <a:lnSpc>
                <a:spcPct val="100000"/>
              </a:lnSpc>
              <a:buFont typeface="Arial" panose="020B0604020202020204" pitchFamily="34" charset="0"/>
              <a:buChar char="•"/>
            </a:pPr>
            <a:r>
              <a:rPr lang="fr-FR" sz="1300" b="0" i="0" dirty="0">
                <a:effectLst/>
                <a:latin typeface="Open Sans" panose="020B0606030504020204" pitchFamily="34" charset="0"/>
              </a:rPr>
              <a:t>Répartition du budget : pourcentage consacré à :</a:t>
            </a:r>
          </a:p>
          <a:p>
            <a:pPr marL="742950" lvl="1" indent="-285750">
              <a:lnSpc>
                <a:spcPct val="100000"/>
              </a:lnSpc>
              <a:buFont typeface="Arial" panose="020B0604020202020204" pitchFamily="34" charset="0"/>
              <a:buChar char="•"/>
            </a:pPr>
            <a:r>
              <a:rPr lang="fr-FR" sz="1300" b="0" i="0" dirty="0">
                <a:effectLst/>
                <a:latin typeface="Open Sans" panose="020B0606030504020204" pitchFamily="34" charset="0"/>
              </a:rPr>
              <a:t>assurer la disponibilité des systèmes</a:t>
            </a:r>
          </a:p>
          <a:p>
            <a:pPr marL="742950" lvl="1" indent="-285750">
              <a:lnSpc>
                <a:spcPct val="100000"/>
              </a:lnSpc>
              <a:buFont typeface="Arial" panose="020B0604020202020204" pitchFamily="34" charset="0"/>
              <a:buChar char="•"/>
            </a:pPr>
            <a:r>
              <a:rPr lang="fr-FR" sz="1300" b="0" i="0" dirty="0">
                <a:effectLst/>
                <a:latin typeface="Open Sans" panose="020B0606030504020204" pitchFamily="34" charset="0"/>
              </a:rPr>
              <a:t>l’innovation</a:t>
            </a:r>
          </a:p>
          <a:p>
            <a:pPr marL="742950" lvl="1" indent="-285750">
              <a:lnSpc>
                <a:spcPct val="100000"/>
              </a:lnSpc>
              <a:buFont typeface="Arial" panose="020B0604020202020204" pitchFamily="34" charset="0"/>
              <a:buChar char="•"/>
            </a:pPr>
            <a:r>
              <a:rPr lang="fr-FR" sz="1300" b="0" i="0" dirty="0">
                <a:effectLst/>
                <a:latin typeface="Open Sans" panose="020B0606030504020204" pitchFamily="34" charset="0"/>
              </a:rPr>
              <a:t>la sécurité</a:t>
            </a:r>
          </a:p>
          <a:p>
            <a:pPr>
              <a:lnSpc>
                <a:spcPct val="100000"/>
              </a:lnSpc>
            </a:pPr>
            <a:endParaRPr lang="fr-FR" sz="1300" dirty="0"/>
          </a:p>
        </p:txBody>
      </p:sp>
    </p:spTree>
    <p:extLst>
      <p:ext uri="{BB962C8B-B14F-4D97-AF65-F5344CB8AC3E}">
        <p14:creationId xmlns:p14="http://schemas.microsoft.com/office/powerpoint/2010/main" val="1928165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95B1B98-5309-8E04-14A9-9066F546C66A}"/>
              </a:ext>
            </a:extLst>
          </p:cNvPr>
          <p:cNvSpPr>
            <a:spLocks noGrp="1"/>
          </p:cNvSpPr>
          <p:nvPr>
            <p:ph type="title"/>
          </p:nvPr>
        </p:nvSpPr>
        <p:spPr>
          <a:xfrm>
            <a:off x="5127362" y="455362"/>
            <a:ext cx="6881728" cy="1550419"/>
          </a:xfrm>
        </p:spPr>
        <p:txBody>
          <a:bodyPr>
            <a:normAutofit/>
          </a:bodyPr>
          <a:lstStyle/>
          <a:p>
            <a:endParaRPr lang="fr-FR"/>
          </a:p>
        </p:txBody>
      </p:sp>
      <p:pic>
        <p:nvPicPr>
          <p:cNvPr id="5" name="Picture 4" descr="Chiffres du marché boursier">
            <a:extLst>
              <a:ext uri="{FF2B5EF4-FFF2-40B4-BE49-F238E27FC236}">
                <a16:creationId xmlns:a16="http://schemas.microsoft.com/office/drawing/2014/main" id="{1E2CF64C-B07E-09BB-8366-CF2529B9867D}"/>
              </a:ext>
            </a:extLst>
          </p:cNvPr>
          <p:cNvPicPr>
            <a:picLocks noChangeAspect="1"/>
          </p:cNvPicPr>
          <p:nvPr/>
        </p:nvPicPr>
        <p:blipFill rotWithShape="1">
          <a:blip r:embed="rId2"/>
          <a:srcRect l="28105" r="26623" b="-1"/>
          <a:stretch/>
        </p:blipFill>
        <p:spPr>
          <a:xfrm>
            <a:off x="20" y="10"/>
            <a:ext cx="465122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38AB641-FEA4-F039-994A-89332A981AAB}"/>
              </a:ext>
            </a:extLst>
          </p:cNvPr>
          <p:cNvSpPr>
            <a:spLocks noGrp="1"/>
          </p:cNvSpPr>
          <p:nvPr>
            <p:ph idx="1"/>
          </p:nvPr>
        </p:nvSpPr>
        <p:spPr>
          <a:xfrm>
            <a:off x="5127362" y="2160016"/>
            <a:ext cx="6881728" cy="3926152"/>
          </a:xfrm>
        </p:spPr>
        <p:txBody>
          <a:bodyPr>
            <a:normAutofit/>
          </a:bodyPr>
          <a:lstStyle/>
          <a:p>
            <a:pPr>
              <a:lnSpc>
                <a:spcPct val="100000"/>
              </a:lnSpc>
              <a:buFont typeface="Arial" panose="020B0604020202020204" pitchFamily="34" charset="0"/>
              <a:buChar char="•"/>
            </a:pPr>
            <a:r>
              <a:rPr lang="fr-FR" sz="1400" b="0" i="0" dirty="0">
                <a:effectLst/>
                <a:latin typeface="Open Sans" panose="020B0606030504020204" pitchFamily="34" charset="0"/>
              </a:rPr>
              <a:t>Dans le cas de développement logiciel (interne ou sous traité) : fréquence de livraison des nouvelles versions (ou durée des « sprints »), fréquence des réunions entre développeurs et utilisateurs, etc. Au-delà de trois semaines pour ces indicateurs, vous êtes dans la rouge et vous n’avez probablement pas industrialisé votre développement logiciel.</a:t>
            </a:r>
          </a:p>
          <a:p>
            <a:pPr>
              <a:lnSpc>
                <a:spcPct val="100000"/>
              </a:lnSpc>
              <a:buFont typeface="Arial" panose="020B0604020202020204" pitchFamily="34" charset="0"/>
              <a:buChar char="•"/>
            </a:pPr>
            <a:r>
              <a:rPr lang="fr-FR" sz="1400" b="0" i="0" dirty="0">
                <a:effectLst/>
                <a:latin typeface="Open Sans" panose="020B0606030504020204" pitchFamily="34" charset="0"/>
              </a:rPr>
              <a:t>Nombre de partenariats stratégiques dans votre écosystème (clients, fournisseurs, startups, pairs, etc.)</a:t>
            </a:r>
          </a:p>
          <a:p>
            <a:pPr>
              <a:lnSpc>
                <a:spcPct val="100000"/>
              </a:lnSpc>
              <a:buFont typeface="Arial" panose="020B0604020202020204" pitchFamily="34" charset="0"/>
              <a:buChar char="•"/>
            </a:pPr>
            <a:r>
              <a:rPr lang="fr-FR" sz="1400" b="0" i="0" dirty="0">
                <a:effectLst/>
                <a:latin typeface="Open Sans" panose="020B0606030504020204" pitchFamily="34" charset="0"/>
              </a:rPr>
              <a:t>Nombre de projets d’innovation, c’est à dire la création de nouveaux produits ou services, initiés par l’informatique.</a:t>
            </a:r>
          </a:p>
          <a:p>
            <a:pPr>
              <a:lnSpc>
                <a:spcPct val="100000"/>
              </a:lnSpc>
              <a:buFont typeface="Arial" panose="020B0604020202020204" pitchFamily="34" charset="0"/>
              <a:buChar char="•"/>
            </a:pPr>
            <a:r>
              <a:rPr lang="fr-FR" sz="1400" b="0" i="0" dirty="0">
                <a:effectLst/>
                <a:latin typeface="Open Sans" panose="020B0606030504020204" pitchFamily="34" charset="0"/>
              </a:rPr>
              <a:t>Taux ou nombre d’applications non interfacées au reste du système d’information.</a:t>
            </a:r>
          </a:p>
          <a:p>
            <a:pPr>
              <a:lnSpc>
                <a:spcPct val="100000"/>
              </a:lnSpc>
              <a:buFont typeface="Arial" panose="020B0604020202020204" pitchFamily="34" charset="0"/>
              <a:buChar char="•"/>
            </a:pPr>
            <a:r>
              <a:rPr lang="fr-FR" sz="1400" b="0" i="0" dirty="0">
                <a:effectLst/>
                <a:latin typeface="Open Sans" panose="020B0606030504020204" pitchFamily="34" charset="0"/>
              </a:rPr>
              <a:t>Taux d’utilisation des API et </a:t>
            </a:r>
            <a:r>
              <a:rPr lang="fr-FR" sz="1400" b="0" i="0" dirty="0" err="1">
                <a:effectLst/>
                <a:latin typeface="Open Sans" panose="020B0606030504020204" pitchFamily="34" charset="0"/>
              </a:rPr>
              <a:t>microservices</a:t>
            </a:r>
            <a:r>
              <a:rPr lang="fr-FR" sz="1400" b="0" i="0" dirty="0">
                <a:effectLst/>
                <a:latin typeface="Open Sans" panose="020B0606030504020204" pitchFamily="34" charset="0"/>
              </a:rPr>
              <a:t> dans vos applications : les </a:t>
            </a:r>
            <a:r>
              <a:rPr lang="fr-FR" sz="1400" b="0" i="0" dirty="0" err="1">
                <a:effectLst/>
                <a:latin typeface="Open Sans" panose="020B0606030504020204" pitchFamily="34" charset="0"/>
              </a:rPr>
              <a:t>microservices</a:t>
            </a:r>
            <a:r>
              <a:rPr lang="fr-FR" sz="1400" b="0" i="0" dirty="0">
                <a:effectLst/>
                <a:latin typeface="Open Sans" panose="020B0606030504020204" pitchFamily="34" charset="0"/>
              </a:rPr>
              <a:t> offrent la possibilité de grandir tout en restant petits et agiles. Les API permettent de transmettre l’information au sein de votre entreprise (entre applications) et en dehors avec ses partenaires et clients.</a:t>
            </a:r>
          </a:p>
          <a:p>
            <a:pPr>
              <a:lnSpc>
                <a:spcPct val="100000"/>
              </a:lnSpc>
            </a:pPr>
            <a:endParaRPr lang="fr-FR" sz="1400" dirty="0"/>
          </a:p>
        </p:txBody>
      </p:sp>
    </p:spTree>
    <p:extLst>
      <p:ext uri="{BB962C8B-B14F-4D97-AF65-F5344CB8AC3E}">
        <p14:creationId xmlns:p14="http://schemas.microsoft.com/office/powerpoint/2010/main" val="3517277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1A13E6-F99E-35AE-B4BB-A776D4D31432}"/>
              </a:ext>
            </a:extLst>
          </p:cNvPr>
          <p:cNvSpPr>
            <a:spLocks noGrp="1"/>
          </p:cNvSpPr>
          <p:nvPr>
            <p:ph type="title"/>
          </p:nvPr>
        </p:nvSpPr>
        <p:spPr/>
        <p:txBody>
          <a:bodyPr/>
          <a:lstStyle/>
          <a:p>
            <a:r>
              <a:rPr lang="fr-FR" dirty="0"/>
              <a:t>IT </a:t>
            </a:r>
            <a:r>
              <a:rPr lang="fr-FR" dirty="0" err="1"/>
              <a:t>scorecard</a:t>
            </a:r>
            <a:endParaRPr lang="fr-FR" dirty="0"/>
          </a:p>
        </p:txBody>
      </p:sp>
      <p:sp>
        <p:nvSpPr>
          <p:cNvPr id="3" name="Espace réservé du contenu 2">
            <a:extLst>
              <a:ext uri="{FF2B5EF4-FFF2-40B4-BE49-F238E27FC236}">
                <a16:creationId xmlns:a16="http://schemas.microsoft.com/office/drawing/2014/main" id="{5DE8C6B8-2116-F45B-AC36-2466BBCE74F8}"/>
              </a:ext>
            </a:extLst>
          </p:cNvPr>
          <p:cNvSpPr>
            <a:spLocks noGrp="1"/>
          </p:cNvSpPr>
          <p:nvPr>
            <p:ph idx="1"/>
          </p:nvPr>
        </p:nvSpPr>
        <p:spPr/>
        <p:txBody>
          <a:bodyPr/>
          <a:lstStyle/>
          <a:p>
            <a:r>
              <a:rPr lang="fr-FR" dirty="0"/>
              <a:t>Le </a:t>
            </a:r>
            <a:r>
              <a:rPr lang="fr-FR" dirty="0" err="1"/>
              <a:t>Balanced</a:t>
            </a:r>
            <a:r>
              <a:rPr lang="fr-FR" dirty="0"/>
              <a:t> </a:t>
            </a:r>
            <a:r>
              <a:rPr lang="fr-FR" dirty="0" err="1"/>
              <a:t>Scorecard</a:t>
            </a:r>
            <a:r>
              <a:rPr lang="fr-FR" dirty="0"/>
              <a:t> (BSC), développé initialement par Kaplan et Norton, est un système de gestion de la performance, qui permet aux entreprises de piloter leur stratégie au moyen d´indicateurs de mesure. La démarche repose sur le principe suivant : l’évaluation de la performance d'une entreprise ne se limite pas aux seuls critères financiers ; elle doit être complétée par des critères opérationnels relatifs à la satisfaction des clients, la qualité des processus et la capacité d'innovation de l'entreprise</a:t>
            </a:r>
          </a:p>
        </p:txBody>
      </p:sp>
    </p:spTree>
    <p:extLst>
      <p:ext uri="{BB962C8B-B14F-4D97-AF65-F5344CB8AC3E}">
        <p14:creationId xmlns:p14="http://schemas.microsoft.com/office/powerpoint/2010/main" val="3126874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339D97-4C37-4B0B-4697-6AF562870D6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6AEDBA2-7AD7-B826-E987-FE6836E436A6}"/>
              </a:ext>
            </a:extLst>
          </p:cNvPr>
          <p:cNvSpPr>
            <a:spLocks noGrp="1"/>
          </p:cNvSpPr>
          <p:nvPr>
            <p:ph idx="1"/>
          </p:nvPr>
        </p:nvSpPr>
        <p:spPr/>
        <p:txBody>
          <a:bodyPr>
            <a:normAutofit/>
          </a:bodyPr>
          <a:lstStyle/>
          <a:p>
            <a:r>
              <a:rPr lang="fr-FR" dirty="0"/>
              <a:t>Par conséquent, la performance d’une entreprise s’évalue en mesurant les résultats obtenus sur ces 4 axes (financiers, clients, processus, innovation) au regard des objectifs fixés par la stratégie. Le concept de </a:t>
            </a:r>
            <a:r>
              <a:rPr lang="fr-FR" dirty="0" err="1"/>
              <a:t>Balanced</a:t>
            </a:r>
            <a:r>
              <a:rPr lang="fr-FR" dirty="0"/>
              <a:t> </a:t>
            </a:r>
            <a:r>
              <a:rPr lang="fr-FR" dirty="0" err="1"/>
              <a:t>Scorecard</a:t>
            </a:r>
            <a:r>
              <a:rPr lang="fr-FR" dirty="0"/>
              <a:t> est facilement transposable à la fonction IT. </a:t>
            </a:r>
          </a:p>
        </p:txBody>
      </p:sp>
    </p:spTree>
    <p:extLst>
      <p:ext uri="{BB962C8B-B14F-4D97-AF65-F5344CB8AC3E}">
        <p14:creationId xmlns:p14="http://schemas.microsoft.com/office/powerpoint/2010/main" val="3050570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AE123EA-E111-0C28-7C12-5B0249649951}"/>
              </a:ext>
            </a:extLst>
          </p:cNvPr>
          <p:cNvSpPr>
            <a:spLocks noGrp="1"/>
          </p:cNvSpPr>
          <p:nvPr>
            <p:ph type="title"/>
          </p:nvPr>
        </p:nvSpPr>
        <p:spPr/>
        <p:txBody>
          <a:bodyPr/>
          <a:lstStyle/>
          <a:p>
            <a:r>
              <a:rPr lang="fr-FR" dirty="0"/>
              <a:t>Performance d’un SI</a:t>
            </a:r>
          </a:p>
        </p:txBody>
      </p:sp>
      <p:sp>
        <p:nvSpPr>
          <p:cNvPr id="5" name="Espace réservé du texte 4">
            <a:extLst>
              <a:ext uri="{FF2B5EF4-FFF2-40B4-BE49-F238E27FC236}">
                <a16:creationId xmlns:a16="http://schemas.microsoft.com/office/drawing/2014/main" id="{BE14518C-56B9-6D5D-ABD2-27EE060888F4}"/>
              </a:ext>
            </a:extLst>
          </p:cNvPr>
          <p:cNvSpPr>
            <a:spLocks noGrp="1"/>
          </p:cNvSpPr>
          <p:nvPr>
            <p:ph type="body" idx="1"/>
          </p:nvPr>
        </p:nvSpPr>
        <p:spPr/>
        <p:txBody>
          <a:bodyPr/>
          <a:lstStyle/>
          <a:p>
            <a:r>
              <a:rPr lang="fr-FR" dirty="0"/>
              <a:t>Introduction: Qu’est-ce que la performance d’un  SI?</a:t>
            </a:r>
          </a:p>
        </p:txBody>
      </p:sp>
    </p:spTree>
    <p:extLst>
      <p:ext uri="{BB962C8B-B14F-4D97-AF65-F5344CB8AC3E}">
        <p14:creationId xmlns:p14="http://schemas.microsoft.com/office/powerpoint/2010/main" val="1641518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0E1781-B552-1565-6C47-D2CE93D39C2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5BF9E6E-9050-D696-7318-95B4586C5FF3}"/>
              </a:ext>
            </a:extLst>
          </p:cNvPr>
          <p:cNvSpPr>
            <a:spLocks noGrp="1"/>
          </p:cNvSpPr>
          <p:nvPr>
            <p:ph idx="1"/>
          </p:nvPr>
        </p:nvSpPr>
        <p:spPr/>
        <p:txBody>
          <a:bodyPr>
            <a:normAutofit fontScale="77500" lnSpcReduction="20000"/>
          </a:bodyPr>
          <a:lstStyle/>
          <a:p>
            <a:r>
              <a:rPr lang="fr-FR" dirty="0"/>
              <a:t>On peut en effet, aisément, traduire en objectifs et en critères cohérents et mesurables les missions d’une DSI : </a:t>
            </a:r>
          </a:p>
          <a:p>
            <a:r>
              <a:rPr lang="fr-FR" dirty="0"/>
              <a:t>Contribuer à créer de la valeur pour l’entreprise en réalisant les investissements IT appropriés dans une logique de maîtrise des coûts – vision Finance. </a:t>
            </a:r>
          </a:p>
          <a:p>
            <a:r>
              <a:rPr lang="fr-FR" dirty="0"/>
              <a:t>- Accroître la satisfaction des clients internes et externes au travers de la qualité des produits et des services délivrés – Vision clients.</a:t>
            </a:r>
          </a:p>
          <a:p>
            <a:r>
              <a:rPr lang="fr-FR" dirty="0"/>
              <a:t> - Viser l'excellence opérationnelle grâce au suivi des processus IT (efficience et efficacité) mis en œuvre pour délivrer ces produits et ces services</a:t>
            </a:r>
          </a:p>
          <a:p>
            <a:r>
              <a:rPr lang="fr-FR" dirty="0"/>
              <a:t> – Vision processus. - Développer la capacité de l’organisation IT à s’améliorer et à progresser dans le temps au travers de ses ressources humaines (apprentissage) et technologiques (veille) nécessaires pour fournir les services nécessaires </a:t>
            </a:r>
          </a:p>
          <a:p>
            <a:r>
              <a:rPr lang="fr-FR" dirty="0"/>
              <a:t>– Vision innovation ou management, RH et veille.</a:t>
            </a:r>
          </a:p>
        </p:txBody>
      </p:sp>
    </p:spTree>
    <p:extLst>
      <p:ext uri="{BB962C8B-B14F-4D97-AF65-F5344CB8AC3E}">
        <p14:creationId xmlns:p14="http://schemas.microsoft.com/office/powerpoint/2010/main" val="3056256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45C6B4-3A3F-75AB-0E06-C4079DFDB3B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8620599-5BED-D611-E5C0-383261D910B2}"/>
              </a:ext>
            </a:extLst>
          </p:cNvPr>
          <p:cNvSpPr>
            <a:spLocks noGrp="1"/>
          </p:cNvSpPr>
          <p:nvPr>
            <p:ph idx="1"/>
          </p:nvPr>
        </p:nvSpPr>
        <p:spPr/>
        <p:txBody>
          <a:bodyPr/>
          <a:lstStyle/>
          <a:p>
            <a:r>
              <a:rPr lang="fr-FR" dirty="0"/>
              <a:t>La construction d’un IT </a:t>
            </a:r>
            <a:r>
              <a:rPr lang="fr-FR" dirty="0" err="1"/>
              <a:t>Scorecard</a:t>
            </a:r>
            <a:r>
              <a:rPr lang="fr-FR" dirty="0"/>
              <a:t> est un travail qui s’inscrit dans la durée. Il nécessite en effet une démarche itérative, qui associe des méthodes variées : une analyse ABC-ABM, des enquêtes de satisfaction, des contrôles qualité, un Risk management, une analyse des ETP…</a:t>
            </a:r>
          </a:p>
        </p:txBody>
      </p:sp>
    </p:spTree>
    <p:extLst>
      <p:ext uri="{BB962C8B-B14F-4D97-AF65-F5344CB8AC3E}">
        <p14:creationId xmlns:p14="http://schemas.microsoft.com/office/powerpoint/2010/main" val="726977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F9A37E-E20E-BEC6-6849-4D17BEB8F7C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C8371A0-800D-2492-063F-30F77332A965}"/>
              </a:ext>
            </a:extLst>
          </p:cNvPr>
          <p:cNvSpPr>
            <a:spLocks noGrp="1"/>
          </p:cNvSpPr>
          <p:nvPr>
            <p:ph idx="1"/>
          </p:nvPr>
        </p:nvSpPr>
        <p:spPr/>
        <p:txBody>
          <a:bodyPr/>
          <a:lstStyle/>
          <a:p>
            <a:r>
              <a:rPr lang="fr-FR" dirty="0"/>
              <a:t>Pour garantir son succès, elle doit s’appuyer sur un sponsoring de haut niveau de la DSI et de l’entreprise et être menée dans une logique de gouvernance des SI, afin de mobiliser tous les acteurs.</a:t>
            </a:r>
          </a:p>
        </p:txBody>
      </p:sp>
    </p:spTree>
    <p:extLst>
      <p:ext uri="{BB962C8B-B14F-4D97-AF65-F5344CB8AC3E}">
        <p14:creationId xmlns:p14="http://schemas.microsoft.com/office/powerpoint/2010/main" val="3426459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6443AC-CF4C-1C8D-E048-3C7CCAE1672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9911F6D-D5B7-6E6D-1E48-DC5634809E24}"/>
              </a:ext>
            </a:extLst>
          </p:cNvPr>
          <p:cNvSpPr>
            <a:spLocks noGrp="1"/>
          </p:cNvSpPr>
          <p:nvPr>
            <p:ph idx="1"/>
          </p:nvPr>
        </p:nvSpPr>
        <p:spPr/>
        <p:txBody>
          <a:bodyPr/>
          <a:lstStyle/>
          <a:p>
            <a:r>
              <a:rPr lang="fr-FR" dirty="0"/>
              <a:t>Enfin, les personnes en charge du développement et de la maintenance des indicateurs issus de l'IT </a:t>
            </a:r>
            <a:r>
              <a:rPr lang="fr-FR" dirty="0" err="1"/>
              <a:t>Scorecard</a:t>
            </a:r>
            <a:r>
              <a:rPr lang="fr-FR" dirty="0"/>
              <a:t> doivent parfaitement maîtriser les concepts, les méthodologies et outils de base ainsi que les bonnes pratiques. Dotée d’un IT </a:t>
            </a:r>
            <a:r>
              <a:rPr lang="fr-FR" dirty="0" err="1"/>
              <a:t>Scorecard</a:t>
            </a:r>
            <a:r>
              <a:rPr lang="fr-FR" dirty="0"/>
              <a:t>, la DSI sera en mesure de mener ses missions, d’organiser ses entités et de faire évoluer ses processus, en cohérence avec la stratégie et des objectifs de l'entreprise. La DSI pourra ainsi répondre à son ambition : créer une valeur IT mesurable et alignée sur la stratégie de l’entreprise.</a:t>
            </a:r>
          </a:p>
        </p:txBody>
      </p:sp>
    </p:spTree>
    <p:extLst>
      <p:ext uri="{BB962C8B-B14F-4D97-AF65-F5344CB8AC3E}">
        <p14:creationId xmlns:p14="http://schemas.microsoft.com/office/powerpoint/2010/main" val="195425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2" name="Rectangle 2071">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2075">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Le Balanced Scorecard revisité pour responsabiliser chacun sur l'activité  de l'entreprise - Innovation managériale - HUMANAGE">
            <a:extLst>
              <a:ext uri="{FF2B5EF4-FFF2-40B4-BE49-F238E27FC236}">
                <a16:creationId xmlns:a16="http://schemas.microsoft.com/office/drawing/2014/main" id="{6F21FAC5-4DC0-EA21-B9F1-3F53CC7F5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0"/>
            <a:ext cx="109235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357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FBF75F8-6EF7-2D7B-D627-308E7FEA6BA4}"/>
              </a:ext>
            </a:extLst>
          </p:cNvPr>
          <p:cNvSpPr>
            <a:spLocks noGrp="1"/>
          </p:cNvSpPr>
          <p:nvPr>
            <p:ph type="title"/>
          </p:nvPr>
        </p:nvSpPr>
        <p:spPr>
          <a:xfrm>
            <a:off x="1587710" y="455362"/>
            <a:ext cx="9486690" cy="1550419"/>
          </a:xfrm>
        </p:spPr>
        <p:txBody>
          <a:bodyPr>
            <a:normAutofit/>
          </a:bodyPr>
          <a:lstStyle/>
          <a:p>
            <a:r>
              <a:rPr lang="fr-FR" dirty="0"/>
              <a:t>Exemple (suite)</a:t>
            </a:r>
          </a:p>
        </p:txBody>
      </p:sp>
      <p:sp>
        <p:nvSpPr>
          <p:cNvPr id="3" name="Espace réservé du contenu 2">
            <a:extLst>
              <a:ext uri="{FF2B5EF4-FFF2-40B4-BE49-F238E27FC236}">
                <a16:creationId xmlns:a16="http://schemas.microsoft.com/office/drawing/2014/main" id="{FBDA51CC-0EDB-91C7-0B04-D04D484E44C1}"/>
              </a:ext>
            </a:extLst>
          </p:cNvPr>
          <p:cNvSpPr>
            <a:spLocks noGrp="1"/>
          </p:cNvSpPr>
          <p:nvPr>
            <p:ph idx="1"/>
          </p:nvPr>
        </p:nvSpPr>
        <p:spPr>
          <a:xfrm>
            <a:off x="1587499" y="2160588"/>
            <a:ext cx="5783939" cy="3925887"/>
          </a:xfrm>
        </p:spPr>
        <p:txBody>
          <a:bodyPr>
            <a:normAutofit/>
          </a:bodyPr>
          <a:lstStyle/>
          <a:p>
            <a:r>
              <a:rPr lang="fr-FR" dirty="0"/>
              <a:t>https://www.youtube.com/watch?v=C0JZdyb6hZE</a:t>
            </a:r>
          </a:p>
        </p:txBody>
      </p:sp>
      <p:pic>
        <p:nvPicPr>
          <p:cNvPr id="7" name="Graphic 6" descr="Earth Globe Americas">
            <a:extLst>
              <a:ext uri="{FF2B5EF4-FFF2-40B4-BE49-F238E27FC236}">
                <a16:creationId xmlns:a16="http://schemas.microsoft.com/office/drawing/2014/main" id="{2F58D62A-E7D1-8FFF-BFE7-C6D4B280F2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4961" y="2240621"/>
            <a:ext cx="3611880" cy="3611880"/>
          </a:xfrm>
          <a:prstGeom prst="rect">
            <a:avLst/>
          </a:prstGeom>
        </p:spPr>
      </p:pic>
    </p:spTree>
    <p:extLst>
      <p:ext uri="{BB962C8B-B14F-4D97-AF65-F5344CB8AC3E}">
        <p14:creationId xmlns:p14="http://schemas.microsoft.com/office/powerpoint/2010/main" val="369225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7D1990DB-DEDE-21D9-3B97-7587C992D0C0}"/>
              </a:ext>
            </a:extLst>
          </p:cNvPr>
          <p:cNvSpPr>
            <a:spLocks noGrp="1"/>
          </p:cNvSpPr>
          <p:nvPr>
            <p:ph type="ctrTitle"/>
          </p:nvPr>
        </p:nvSpPr>
        <p:spPr/>
        <p:txBody>
          <a:bodyPr/>
          <a:lstStyle/>
          <a:p>
            <a:r>
              <a:rPr lang="fr-FR" dirty="0"/>
              <a:t>Performance des SI</a:t>
            </a:r>
          </a:p>
        </p:txBody>
      </p:sp>
      <p:sp>
        <p:nvSpPr>
          <p:cNvPr id="7" name="Sous-titre 6">
            <a:extLst>
              <a:ext uri="{FF2B5EF4-FFF2-40B4-BE49-F238E27FC236}">
                <a16:creationId xmlns:a16="http://schemas.microsoft.com/office/drawing/2014/main" id="{A62E45ED-514F-9C01-2C96-F1A329DE720F}"/>
              </a:ext>
            </a:extLst>
          </p:cNvPr>
          <p:cNvSpPr>
            <a:spLocks noGrp="1"/>
          </p:cNvSpPr>
          <p:nvPr>
            <p:ph type="subTitle" idx="1"/>
          </p:nvPr>
        </p:nvSpPr>
        <p:spPr/>
        <p:txBody>
          <a:bodyPr/>
          <a:lstStyle/>
          <a:p>
            <a:r>
              <a:rPr lang="fr-FR" dirty="0"/>
              <a:t>2</a:t>
            </a:r>
            <a:r>
              <a:rPr lang="fr-FR" baseline="30000" dirty="0"/>
              <a:t>ème</a:t>
            </a:r>
            <a:r>
              <a:rPr lang="fr-FR" dirty="0"/>
              <a:t> partie: Evaluer les coûts et indicateurs clés de la performance </a:t>
            </a:r>
          </a:p>
        </p:txBody>
      </p:sp>
    </p:spTree>
    <p:extLst>
      <p:ext uri="{BB962C8B-B14F-4D97-AF65-F5344CB8AC3E}">
        <p14:creationId xmlns:p14="http://schemas.microsoft.com/office/powerpoint/2010/main" val="3542919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E91F34-304D-A837-0AEF-A31C33716C4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590C722-D32F-1034-D7C8-29204FCFEFFF}"/>
              </a:ext>
            </a:extLst>
          </p:cNvPr>
          <p:cNvSpPr>
            <a:spLocks noGrp="1"/>
          </p:cNvSpPr>
          <p:nvPr>
            <p:ph idx="1"/>
          </p:nvPr>
        </p:nvSpPr>
        <p:spPr/>
        <p:txBody>
          <a:bodyPr/>
          <a:lstStyle/>
          <a:p>
            <a:r>
              <a:rPr lang="fr-FR" dirty="0"/>
              <a:t>annexe</a:t>
            </a:r>
          </a:p>
        </p:txBody>
      </p:sp>
    </p:spTree>
    <p:extLst>
      <p:ext uri="{BB962C8B-B14F-4D97-AF65-F5344CB8AC3E}">
        <p14:creationId xmlns:p14="http://schemas.microsoft.com/office/powerpoint/2010/main" val="2555974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3" name="Rectangle 12">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5393879-11A4-EC88-3BAC-F3E8F6FFD4DE}"/>
              </a:ext>
            </a:extLst>
          </p:cNvPr>
          <p:cNvSpPr>
            <a:spLocks noGrp="1"/>
          </p:cNvSpPr>
          <p:nvPr>
            <p:ph type="title"/>
          </p:nvPr>
        </p:nvSpPr>
        <p:spPr>
          <a:xfrm>
            <a:off x="565151" y="1247140"/>
            <a:ext cx="5657899" cy="3450844"/>
          </a:xfrm>
        </p:spPr>
        <p:txBody>
          <a:bodyPr vert="horz" lIns="91440" tIns="45720" rIns="91440" bIns="45720" rtlCol="0" anchor="t">
            <a:normAutofit/>
          </a:bodyPr>
          <a:lstStyle/>
          <a:p>
            <a:r>
              <a:rPr lang="en-US" sz="6000" dirty="0"/>
              <a:t>Mise </a:t>
            </a:r>
            <a:r>
              <a:rPr lang="en-US" sz="6000" dirty="0" err="1"/>
              <a:t>en</a:t>
            </a:r>
            <a:r>
              <a:rPr lang="en-US" sz="6000" dirty="0"/>
              <a:t> situation</a:t>
            </a:r>
          </a:p>
        </p:txBody>
      </p:sp>
      <p:pic>
        <p:nvPicPr>
          <p:cNvPr id="5" name="Picture 4">
            <a:extLst>
              <a:ext uri="{FF2B5EF4-FFF2-40B4-BE49-F238E27FC236}">
                <a16:creationId xmlns:a16="http://schemas.microsoft.com/office/drawing/2014/main" id="{E9269D93-704E-A212-11A0-359E75FEC0CE}"/>
              </a:ext>
            </a:extLst>
          </p:cNvPr>
          <p:cNvPicPr>
            <a:picLocks noChangeAspect="1"/>
          </p:cNvPicPr>
          <p:nvPr/>
        </p:nvPicPr>
        <p:blipFill rotWithShape="1">
          <a:blip r:embed="rId2"/>
          <a:srcRect l="6460" r="43853" b="-1"/>
          <a:stretch/>
        </p:blipFill>
        <p:spPr>
          <a:xfrm>
            <a:off x="7087167" y="10"/>
            <a:ext cx="5104833" cy="6857990"/>
          </a:xfrm>
          <a:prstGeom prst="rect">
            <a:avLst/>
          </a:prstGeom>
        </p:spPr>
      </p:pic>
      <p:sp>
        <p:nvSpPr>
          <p:cNvPr id="15" name="Rectangle 14">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389"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85389"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903452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697AAB-0DE5-1879-6ACE-1746147707C7}"/>
              </a:ext>
            </a:extLst>
          </p:cNvPr>
          <p:cNvSpPr>
            <a:spLocks noGrp="1"/>
          </p:cNvSpPr>
          <p:nvPr>
            <p:ph type="title"/>
          </p:nvPr>
        </p:nvSpPr>
        <p:spPr/>
        <p:txBody>
          <a:bodyPr/>
          <a:lstStyle/>
          <a:p>
            <a:r>
              <a:rPr lang="fr-FR" dirty="0"/>
              <a:t>Petite introduction</a:t>
            </a:r>
          </a:p>
        </p:txBody>
      </p:sp>
      <p:sp>
        <p:nvSpPr>
          <p:cNvPr id="3" name="Espace réservé du contenu 2">
            <a:extLst>
              <a:ext uri="{FF2B5EF4-FFF2-40B4-BE49-F238E27FC236}">
                <a16:creationId xmlns:a16="http://schemas.microsoft.com/office/drawing/2014/main" id="{F9BE6859-E0A3-6129-A7DF-6962BC9B57B9}"/>
              </a:ext>
            </a:extLst>
          </p:cNvPr>
          <p:cNvSpPr>
            <a:spLocks noGrp="1"/>
          </p:cNvSpPr>
          <p:nvPr>
            <p:ph idx="1"/>
          </p:nvPr>
        </p:nvSpPr>
        <p:spPr/>
        <p:txBody>
          <a:bodyPr/>
          <a:lstStyle/>
          <a:p>
            <a:r>
              <a:rPr lang="fr-FR" dirty="0"/>
              <a:t>Quelques études de cas</a:t>
            </a:r>
          </a:p>
          <a:p>
            <a:pPr marL="0" indent="0">
              <a:buNone/>
            </a:pPr>
            <a:endParaRPr lang="fr-FR" dirty="0"/>
          </a:p>
          <a:p>
            <a:pPr marL="0" indent="0">
              <a:buNone/>
            </a:pPr>
            <a:r>
              <a:rPr lang="fr-FR" dirty="0"/>
              <a:t>http://www.sietmanagement.fr/sentrainer/etudes-de-cas/gouvernance/</a:t>
            </a:r>
          </a:p>
        </p:txBody>
      </p:sp>
    </p:spTree>
    <p:extLst>
      <p:ext uri="{BB962C8B-B14F-4D97-AF65-F5344CB8AC3E}">
        <p14:creationId xmlns:p14="http://schemas.microsoft.com/office/powerpoint/2010/main" val="152300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5">
            <a:extLst>
              <a:ext uri="{FF2B5EF4-FFF2-40B4-BE49-F238E27FC236}">
                <a16:creationId xmlns:a16="http://schemas.microsoft.com/office/drawing/2014/main" id="{61B1D928-1780-094B-A5B2-116222B1D56E}"/>
              </a:ext>
            </a:extLst>
          </p:cNvPr>
          <p:cNvSpPr>
            <a:spLocks noGrp="1"/>
          </p:cNvSpPr>
          <p:nvPr>
            <p:ph type="title"/>
          </p:nvPr>
        </p:nvSpPr>
        <p:spPr>
          <a:xfrm>
            <a:off x="1117600" y="455362"/>
            <a:ext cx="9486690" cy="1550419"/>
          </a:xfrm>
        </p:spPr>
        <p:txBody>
          <a:bodyPr>
            <a:normAutofit/>
          </a:bodyPr>
          <a:lstStyle/>
          <a:p>
            <a:endParaRPr lang="fr-FR"/>
          </a:p>
        </p:txBody>
      </p:sp>
      <p:sp>
        <p:nvSpPr>
          <p:cNvPr id="7" name="Espace réservé du contenu 6">
            <a:extLst>
              <a:ext uri="{FF2B5EF4-FFF2-40B4-BE49-F238E27FC236}">
                <a16:creationId xmlns:a16="http://schemas.microsoft.com/office/drawing/2014/main" id="{EC719C30-AC6B-3D85-9333-C50C4DD8B54B}"/>
              </a:ext>
            </a:extLst>
          </p:cNvPr>
          <p:cNvSpPr>
            <a:spLocks noGrp="1"/>
          </p:cNvSpPr>
          <p:nvPr>
            <p:ph idx="1"/>
          </p:nvPr>
        </p:nvSpPr>
        <p:spPr>
          <a:xfrm>
            <a:off x="1117600" y="2160016"/>
            <a:ext cx="9486690" cy="3926152"/>
          </a:xfrm>
        </p:spPr>
        <p:txBody>
          <a:bodyPr>
            <a:normAutofit/>
          </a:bodyPr>
          <a:lstStyle/>
          <a:p>
            <a:pPr>
              <a:lnSpc>
                <a:spcPct val="100000"/>
              </a:lnSpc>
            </a:pPr>
            <a:r>
              <a:rPr lang="fr-FR" sz="1500" dirty="0"/>
              <a:t>Etymologiquement, performance vient de l’ancien français </a:t>
            </a:r>
            <a:r>
              <a:rPr lang="fr-FR" sz="1500" dirty="0" err="1"/>
              <a:t>parformer</a:t>
            </a:r>
            <a:r>
              <a:rPr lang="fr-FR" sz="1500" dirty="0"/>
              <a:t> qui signifiait « accomplir, exécuter », au XIII </a:t>
            </a:r>
            <a:r>
              <a:rPr lang="fr-FR" sz="1500" dirty="0" err="1"/>
              <a:t>ème</a:t>
            </a:r>
            <a:r>
              <a:rPr lang="fr-FR" sz="1500" dirty="0"/>
              <a:t> siècle. Le verbe anglais to </a:t>
            </a:r>
            <a:r>
              <a:rPr lang="fr-FR" sz="1500" dirty="0" err="1"/>
              <a:t>perform</a:t>
            </a:r>
            <a:r>
              <a:rPr lang="fr-FR" sz="1500" dirty="0"/>
              <a:t> apparaît au XV </a:t>
            </a:r>
            <a:r>
              <a:rPr lang="fr-FR" sz="1500" dirty="0" err="1"/>
              <a:t>ème</a:t>
            </a:r>
            <a:r>
              <a:rPr lang="fr-FR" sz="1500" dirty="0"/>
              <a:t> siècle avec une signification plus large. C’est à la fois l’accomplissement d’un processus, d’une tâche, mais aussi les résultats obtenus ainsi que le succès dont on peut se prévaloir ! Le Larousse adopte une définition qui renvoie à la physique (« ensemble des qualités qui caractérisent les prestations dont un véhicule automobile, un aéronef, sont capables »).</a:t>
            </a:r>
          </a:p>
          <a:p>
            <a:pPr>
              <a:lnSpc>
                <a:spcPct val="100000"/>
              </a:lnSpc>
            </a:pPr>
            <a:endParaRPr lang="fr-FR" sz="1500" dirty="0"/>
          </a:p>
          <a:p>
            <a:pPr>
              <a:lnSpc>
                <a:spcPct val="100000"/>
              </a:lnSpc>
            </a:pPr>
            <a:r>
              <a:rPr lang="fr-FR" sz="1500" dirty="0"/>
              <a:t> Mais c’est surtout le domaine sportif qui utilise le plus le terme avec, à la fois, une référence à la mesure à travers la compétition et une autre au résultat avec la victoire obtenue. Le mot est donc « attrape tout » (</a:t>
            </a:r>
            <a:r>
              <a:rPr lang="fr-FR" sz="1500" dirty="0" err="1"/>
              <a:t>Pesqueux</a:t>
            </a:r>
            <a:r>
              <a:rPr lang="fr-FR" sz="1500" dirty="0"/>
              <a:t>) car il comprend à la fois l’idée d’action et celle d’état (étape ou résultat final). Dans une approche « gestionnaire » et classique, la performance contient une triple idée : - C’est un résultat qui représente le « niveau de réalisation des objectifs » (Burlaud, 1995) ; - C’est une action, qui implique une production réelle, donc un processus ; - Ce peut être un succès, comme attribut de la performance, ce qui induit un jugement, donc de la subjectivité. </a:t>
            </a:r>
          </a:p>
        </p:txBody>
      </p:sp>
      <p:sp>
        <p:nvSpPr>
          <p:cNvPr id="14" name="Rectangle 13">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642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A1187C-5478-3096-CF62-307C8F13B9E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F915796-EB4A-C135-64B8-851325E3EB28}"/>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350864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18C602-BFA6-3863-CDA3-D881F5950DD7}"/>
              </a:ext>
            </a:extLst>
          </p:cNvPr>
          <p:cNvSpPr>
            <a:spLocks noGrp="1"/>
          </p:cNvSpPr>
          <p:nvPr>
            <p:ph type="title"/>
          </p:nvPr>
        </p:nvSpPr>
        <p:spPr/>
        <p:txBody>
          <a:bodyPr/>
          <a:lstStyle/>
          <a:p>
            <a:r>
              <a:rPr lang="fr-FR" dirty="0"/>
              <a:t>Livrables</a:t>
            </a:r>
          </a:p>
        </p:txBody>
      </p:sp>
      <p:sp>
        <p:nvSpPr>
          <p:cNvPr id="3" name="Espace réservé du contenu 2">
            <a:extLst>
              <a:ext uri="{FF2B5EF4-FFF2-40B4-BE49-F238E27FC236}">
                <a16:creationId xmlns:a16="http://schemas.microsoft.com/office/drawing/2014/main" id="{E97E6E14-8BB5-6487-6545-92FC74E6C8D8}"/>
              </a:ext>
            </a:extLst>
          </p:cNvPr>
          <p:cNvSpPr>
            <a:spLocks noGrp="1"/>
          </p:cNvSpPr>
          <p:nvPr>
            <p:ph idx="1"/>
          </p:nvPr>
        </p:nvSpPr>
        <p:spPr/>
        <p:txBody>
          <a:bodyPr/>
          <a:lstStyle/>
          <a:p>
            <a:r>
              <a:rPr lang="fr-FR" dirty="0"/>
              <a:t>Plan de recueil détaillé préconisé pour améliorer l’identification des besoins . </a:t>
            </a:r>
          </a:p>
          <a:p>
            <a:r>
              <a:rPr lang="fr-FR" dirty="0"/>
              <a:t>Présentation des tableaux de bord de performance du S.I. selon les 4 perspectives abordées dans le cours . </a:t>
            </a:r>
          </a:p>
          <a:p>
            <a:r>
              <a:rPr lang="fr-FR" dirty="0"/>
              <a:t>Explications et commentaires de ces tableaux de bord afin de mettre en avant des préconisations d’amélioration du S.I.</a:t>
            </a:r>
          </a:p>
        </p:txBody>
      </p:sp>
    </p:spTree>
    <p:extLst>
      <p:ext uri="{BB962C8B-B14F-4D97-AF65-F5344CB8AC3E}">
        <p14:creationId xmlns:p14="http://schemas.microsoft.com/office/powerpoint/2010/main" val="384667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4A5ADB-C41A-8E67-8C89-C44FDFB97AB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3AB37F0-6F7B-5CB3-A582-D88F46742C8B}"/>
              </a:ext>
            </a:extLst>
          </p:cNvPr>
          <p:cNvSpPr>
            <a:spLocks noGrp="1"/>
          </p:cNvSpPr>
          <p:nvPr>
            <p:ph idx="1"/>
          </p:nvPr>
        </p:nvSpPr>
        <p:spPr/>
        <p:txBody>
          <a:bodyPr>
            <a:normAutofit fontScale="92500" lnSpcReduction="10000"/>
          </a:bodyPr>
          <a:lstStyle/>
          <a:p>
            <a:r>
              <a:rPr lang="fr-FR" dirty="0"/>
              <a:t>La performance organisationnelle serait alors un enchaînement entre allocation et récupération. On pourrait donc définir la performance comme la capacité à agir selon des critères d’optimalité très variés, afin d’obtenir la production d’un résultat. Mais la performance désigne aussi bien le résultat que les actions qui ont permis de l’atteindre (Bourguignon, 1996). Le management de la performance comprendrait alors les processus, actions et moyens susceptibles de permettre la rentabilité. Dans une approche classique et traditionnelle, la performance serait un indicateur de résultat, renvoyant à la notion de rentabilité du capital investi. Le R.O.I. (return on </a:t>
            </a:r>
            <a:r>
              <a:rPr lang="fr-FR" dirty="0" err="1"/>
              <a:t>investment</a:t>
            </a:r>
            <a:r>
              <a:rPr lang="fr-FR" dirty="0"/>
              <a:t>) constitue l’indicateur le plus connu. Cette approche se focalise sur le résultat et revient sur l’enchaînement nécessaire allocation / récupération. </a:t>
            </a:r>
          </a:p>
        </p:txBody>
      </p:sp>
    </p:spTree>
    <p:extLst>
      <p:ext uri="{BB962C8B-B14F-4D97-AF65-F5344CB8AC3E}">
        <p14:creationId xmlns:p14="http://schemas.microsoft.com/office/powerpoint/2010/main" val="3077452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900B3B-B1AF-5A0B-98D4-FAAC1776E28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2A81989-23BF-E0DF-7477-46AF7645EE93}"/>
              </a:ext>
            </a:extLst>
          </p:cNvPr>
          <p:cNvSpPr>
            <a:spLocks noGrp="1"/>
          </p:cNvSpPr>
          <p:nvPr>
            <p:ph idx="1"/>
          </p:nvPr>
        </p:nvSpPr>
        <p:spPr/>
        <p:txBody>
          <a:bodyPr/>
          <a:lstStyle/>
          <a:p>
            <a:r>
              <a:rPr lang="fr-FR" dirty="0"/>
              <a:t>Le management de la performance, dans cette approche, peut alors être défini comme « la mise en place d’actions et moyens susceptibles de conduire à la rentabilité » (</a:t>
            </a:r>
            <a:r>
              <a:rPr lang="fr-FR" dirty="0" err="1"/>
              <a:t>Cohanier</a:t>
            </a:r>
            <a:r>
              <a:rPr lang="fr-FR" dirty="0"/>
              <a:t>, Lafage et Loiseau). C’est plutôt une approche situationnelle qui pourrait être complétée par une approche plus processuelle, comme celle de l’US Navy : « processus de définition de la mission et des outputs escomptés, de détermination des standards de la performance, de mise en relation du budget avec la performance, de </a:t>
            </a:r>
            <a:r>
              <a:rPr lang="fr-FR" dirty="0" err="1"/>
              <a:t>reporting</a:t>
            </a:r>
            <a:r>
              <a:rPr lang="fr-FR" dirty="0"/>
              <a:t> des résultats ainsi que de l’assurance que les managers sont comptables des résultats ».</a:t>
            </a:r>
          </a:p>
        </p:txBody>
      </p:sp>
    </p:spTree>
    <p:extLst>
      <p:ext uri="{BB962C8B-B14F-4D97-AF65-F5344CB8AC3E}">
        <p14:creationId xmlns:p14="http://schemas.microsoft.com/office/powerpoint/2010/main" val="407020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6A0E6C-7C42-6908-A5D3-FFDF361E005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BA8A779-A8ED-444F-7FCC-D863DE37FCC6}"/>
              </a:ext>
            </a:extLst>
          </p:cNvPr>
          <p:cNvSpPr>
            <a:spLocks noGrp="1"/>
          </p:cNvSpPr>
          <p:nvPr>
            <p:ph idx="1"/>
          </p:nvPr>
        </p:nvSpPr>
        <p:spPr/>
        <p:txBody>
          <a:bodyPr>
            <a:normAutofit fontScale="85000" lnSpcReduction="10000"/>
          </a:bodyPr>
          <a:lstStyle/>
          <a:p>
            <a:r>
              <a:rPr lang="fr-FR" dirty="0"/>
              <a:t>L’efficience introduit la notion d’optimisation. Ainsi, pour Drucker, l’efficacité consiste à faire les bonnes choses et l’efficience consiste à faire les choses de la bonne façon (Drucker). L’efficacité représente la conformité de l’atteinte de l’objectif résultat alors que l’efficience implique le respect des contraintes de ressources, c’est à dire des moyens négociés (</a:t>
            </a:r>
            <a:r>
              <a:rPr lang="fr-FR" dirty="0" err="1"/>
              <a:t>Commarmond</a:t>
            </a:r>
            <a:r>
              <a:rPr lang="fr-FR" dirty="0"/>
              <a:t> et </a:t>
            </a:r>
            <a:r>
              <a:rPr lang="fr-FR" dirty="0" err="1"/>
              <a:t>Exiga</a:t>
            </a:r>
            <a:r>
              <a:rPr lang="fr-FR" dirty="0"/>
              <a:t>, 1998). </a:t>
            </a:r>
          </a:p>
          <a:p>
            <a:r>
              <a:rPr lang="fr-FR" dirty="0" err="1"/>
              <a:t>Etre</a:t>
            </a:r>
            <a:r>
              <a:rPr lang="fr-FR" dirty="0"/>
              <a:t> performant impliquerait alors d’être à la fois efficace et efficient, dans une situation donnée. Car la performance reste relative et dépendante du contexte. Ce qui sera performant dans une situation pourra ne plus l’être si la situation change (objectifs revus à la hausse, contexte différent…). On retrouve un exemple simple dans la prévision des ventes en unité commerciale, qui se fait par rapport aux chiffres de l’année précédente. Il suffit de faire varier le contexte (météo, événement extérieur…) pour ne pas atteindre le résultat de référence.</a:t>
            </a:r>
          </a:p>
        </p:txBody>
      </p:sp>
    </p:spTree>
    <p:extLst>
      <p:ext uri="{BB962C8B-B14F-4D97-AF65-F5344CB8AC3E}">
        <p14:creationId xmlns:p14="http://schemas.microsoft.com/office/powerpoint/2010/main" val="244530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D24028-FA1F-0C6C-3A00-68D97351DE2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9F7610D-111F-A7E8-EF6A-02ADDC160627}"/>
              </a:ext>
            </a:extLst>
          </p:cNvPr>
          <p:cNvSpPr>
            <a:spLocks noGrp="1"/>
          </p:cNvSpPr>
          <p:nvPr>
            <p:ph idx="1"/>
          </p:nvPr>
        </p:nvSpPr>
        <p:spPr/>
        <p:txBody>
          <a:bodyPr>
            <a:normAutofit lnSpcReduction="10000"/>
          </a:bodyPr>
          <a:lstStyle/>
          <a:p>
            <a:r>
              <a:rPr lang="fr-FR" dirty="0"/>
              <a:t>La notion de performance est alors relative à la définition des objectifs. L’organisation peut alors se concevoir comme un ensemble finalisé « à faire quelque chose ». C’est une coordination rationnelle des activités, en vue de poursuivre des buts et des objectifs implicites communs (Schein). La poursuite d’un objectif est même la condition d’existence d’une organisation (Chester et Barnard, 1968). Dans les années 50, on a cherché à classer les organisations en fonction de leurs buts, ce qui a conduit à mettre en avant une approche fonctionnaliste. Parsons considère ainsi l’entreprise comme un organisme vivant et différencie les organisations en fonction des buts qu’elles poursuivent et des fonctions qu’elles remplissent.</a:t>
            </a:r>
          </a:p>
        </p:txBody>
      </p:sp>
    </p:spTree>
    <p:extLst>
      <p:ext uri="{BB962C8B-B14F-4D97-AF65-F5344CB8AC3E}">
        <p14:creationId xmlns:p14="http://schemas.microsoft.com/office/powerpoint/2010/main" val="368055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74FC61-CDEB-2D72-385E-DBF8C5DE12B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6ADDBD6B-39FB-5152-5161-47931667E58E}"/>
              </a:ext>
            </a:extLst>
          </p:cNvPr>
          <p:cNvSpPr>
            <a:spLocks noGrp="1"/>
          </p:cNvSpPr>
          <p:nvPr>
            <p:ph idx="1"/>
          </p:nvPr>
        </p:nvSpPr>
        <p:spPr/>
        <p:txBody>
          <a:bodyPr/>
          <a:lstStyle/>
          <a:p>
            <a:r>
              <a:rPr lang="fr-FR" dirty="0"/>
              <a:t>Longtemps l’approche classique s’est imposée, simplifiant la question de la performance, fédérant les individus autour d’un objectif unique déterminé en haut lieu. Cette approche pratique est encore largement utilisée, en particulier dans les NPI à croissance industrielle rapide. Pour résumer cette approche, un modèle global peut-être présenté, il s'agit du modèle de Gilbert (1980) qui se décline à travers le triangle de la performance.</a:t>
            </a:r>
          </a:p>
        </p:txBody>
      </p:sp>
    </p:spTree>
    <p:extLst>
      <p:ext uri="{BB962C8B-B14F-4D97-AF65-F5344CB8AC3E}">
        <p14:creationId xmlns:p14="http://schemas.microsoft.com/office/powerpoint/2010/main" val="1993183649"/>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30241B"/>
      </a:dk2>
      <a:lt2>
        <a:srgbClr val="F0F3F3"/>
      </a:lt2>
      <a:accent1>
        <a:srgbClr val="C34D59"/>
      </a:accent1>
      <a:accent2>
        <a:srgbClr val="B13B79"/>
      </a:accent2>
      <a:accent3>
        <a:srgbClr val="C34DBC"/>
      </a:accent3>
      <a:accent4>
        <a:srgbClr val="873BB1"/>
      </a:accent4>
      <a:accent5>
        <a:srgbClr val="684DC3"/>
      </a:accent5>
      <a:accent6>
        <a:srgbClr val="3B51B1"/>
      </a:accent6>
      <a:hlink>
        <a:srgbClr val="8559C7"/>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152</TotalTime>
  <Words>3362</Words>
  <Application>Microsoft Office PowerPoint</Application>
  <PresentationFormat>Grand écran</PresentationFormat>
  <Paragraphs>102</Paragraphs>
  <Slides>41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41</vt:i4>
      </vt:variant>
    </vt:vector>
  </HeadingPairs>
  <TitlesOfParts>
    <vt:vector size="46" baseType="lpstr">
      <vt:lpstr>Arial</vt:lpstr>
      <vt:lpstr>Neue Haas Grotesk Text Pro</vt:lpstr>
      <vt:lpstr>Open Sans</vt:lpstr>
      <vt:lpstr>Poppins</vt:lpstr>
      <vt:lpstr>InterweaveVTI</vt:lpstr>
      <vt:lpstr>Gouvernance des SI</vt:lpstr>
      <vt:lpstr>Programme</vt:lpstr>
      <vt:lpstr>Performance d’un SI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Performance….SI</vt:lpstr>
      <vt:lpstr>Performance et création de valeur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Performance des SI</vt:lpstr>
      <vt:lpstr>Présentation PowerPoint</vt:lpstr>
      <vt:lpstr>Présentation PowerPoint</vt:lpstr>
      <vt:lpstr>Présentation PowerPoint</vt:lpstr>
      <vt:lpstr>Présentation PowerPoint</vt:lpstr>
      <vt:lpstr>Présentation PowerPoint</vt:lpstr>
      <vt:lpstr>Présentation PowerPoint</vt:lpstr>
      <vt:lpstr>IT scorecard</vt:lpstr>
      <vt:lpstr>Présentation PowerPoint</vt:lpstr>
      <vt:lpstr>Présentation PowerPoint</vt:lpstr>
      <vt:lpstr>Présentation PowerPoint</vt:lpstr>
      <vt:lpstr>Présentation PowerPoint</vt:lpstr>
      <vt:lpstr>Présentation PowerPoint</vt:lpstr>
      <vt:lpstr>Présentation PowerPoint</vt:lpstr>
      <vt:lpstr>Exemple (suite)</vt:lpstr>
      <vt:lpstr>Performance des SI</vt:lpstr>
      <vt:lpstr>Présentation PowerPoint</vt:lpstr>
      <vt:lpstr>Mise en situation</vt:lpstr>
      <vt:lpstr>Petite introduction</vt:lpstr>
      <vt:lpstr>Présentation PowerPoint</vt:lpstr>
      <vt:lpstr>Livrables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Gouvernances des SI</dc:title>
  <dc:creator>samuel desseaux</dc:creator>
  <cp:lastModifiedBy>samuel desseaux</cp:lastModifiedBy>
  <cp:revision>31</cp:revision>
  <dcterms:created xsi:type="dcterms:W3CDTF">2023-12-07T20:02:53Z</dcterms:created>
  <dcterms:modified xsi:type="dcterms:W3CDTF">2023-12-07T22:35:35Z</dcterms:modified>
</cp:coreProperties>
</file>