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63" autoAdjust="0"/>
    <p:restoredTop sz="94660"/>
  </p:normalViewPr>
  <p:slideViewPr>
    <p:cSldViewPr>
      <p:cViewPr varScale="1">
        <p:scale>
          <a:sx n="88" d="100"/>
          <a:sy n="88" d="100"/>
        </p:scale>
        <p:origin x="68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154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B7DC6E6-A989-4289-9B04-6BD293F6C93B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67288" y="1700213"/>
            <a:ext cx="4176712" cy="89376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 sz="2000" b="1"/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967288" y="2492375"/>
            <a:ext cx="4176712" cy="503238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 sz="2000" b="1"/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462713" y="333375"/>
            <a:ext cx="1638300" cy="547211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47813" y="333375"/>
            <a:ext cx="4762500" cy="547211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619250" y="1052513"/>
            <a:ext cx="3163888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35538" y="1052513"/>
            <a:ext cx="3165475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47813" y="333375"/>
            <a:ext cx="640873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19250" y="1052513"/>
            <a:ext cx="6481763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11552" y="1268760"/>
            <a:ext cx="4032448" cy="937369"/>
          </a:xfrm>
          <a:noFill/>
        </p:spPr>
        <p:txBody>
          <a:bodyPr/>
          <a:lstStyle/>
          <a:p>
            <a:r>
              <a:rPr lang="en-US" sz="3200" dirty="0"/>
              <a:t>NFL Draft Assistant</a:t>
            </a:r>
            <a:endParaRPr lang="uk-UA" sz="3200" b="0" dirty="0">
              <a:latin typeface="Tahoma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36097" y="2206129"/>
            <a:ext cx="3707903" cy="936104"/>
          </a:xfrm>
        </p:spPr>
        <p:txBody>
          <a:bodyPr/>
          <a:lstStyle/>
          <a:p>
            <a:pPr algn="ctr"/>
            <a:r>
              <a:rPr lang="en-US" sz="1800" dirty="0"/>
              <a:t>With the right kind of coaching and determination you can accomplish anything.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1440011" cy="508000"/>
          </a:xfrm>
        </p:spPr>
        <p:txBody>
          <a:bodyPr/>
          <a:lstStyle/>
          <a:p>
            <a:r>
              <a:rPr lang="en-US" altLang="ko-KR" dirty="0" smtClean="0">
                <a:latin typeface="Trebuchet MS" panose="020B0603020202020204" pitchFamily="34" charset="0"/>
                <a:ea typeface="굴림" charset="-127"/>
              </a:rPr>
              <a:t>Result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528" y="1660044"/>
            <a:ext cx="2160240" cy="2592288"/>
          </a:xfrm>
          <a:prstGeom prst="rect">
            <a:avLst/>
          </a:prstGeom>
          <a:solidFill>
            <a:srgbClr val="FF9999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The results when you are </a:t>
            </a:r>
            <a:r>
              <a:rPr lang="en-US" sz="2800" dirty="0" smtClean="0"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not drafted</a:t>
            </a:r>
            <a:endParaRPr lang="en-US" sz="2800" dirty="0">
              <a:solidFill>
                <a:schemeClr val="tx1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6941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4248472" cy="508000"/>
          </a:xfrm>
        </p:spPr>
        <p:txBody>
          <a:bodyPr/>
          <a:lstStyle/>
          <a:p>
            <a:r>
              <a:rPr lang="en-US" altLang="ko-KR" dirty="0">
                <a:latin typeface="Trebuchet MS" panose="020B0603020202020204" pitchFamily="34" charset="0"/>
                <a:ea typeface="굴림" charset="-127"/>
              </a:rPr>
              <a:t>Expected and </a:t>
            </a:r>
            <a:r>
              <a:rPr lang="en-US" altLang="ko-KR" dirty="0" smtClean="0">
                <a:latin typeface="Trebuchet MS" panose="020B0603020202020204" pitchFamily="34" charset="0"/>
                <a:ea typeface="굴림" charset="-127"/>
              </a:rPr>
              <a:t>Benefit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340768"/>
            <a:ext cx="756084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200" dirty="0" smtClean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ทำนาย</a:t>
            </a:r>
            <a:r>
              <a:rPr lang="th-TH" sz="32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ว่านักอเมริกันฟุตบอลในระดับ</a:t>
            </a:r>
            <a:r>
              <a:rPr lang="th-TH" sz="3200" dirty="0" smtClean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มหาวิทยาลัย</a:t>
            </a:r>
            <a:r>
              <a:rPr lang="en-US" sz="3200" dirty="0" smtClean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3200" dirty="0" smtClean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จะ</a:t>
            </a:r>
            <a:r>
              <a:rPr lang="th-TH" sz="32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ถูกเลือกเข้าไปเล่น</a:t>
            </a:r>
            <a:r>
              <a:rPr lang="th-TH" sz="3200" dirty="0" smtClean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ใน</a:t>
            </a:r>
            <a:r>
              <a:rPr lang="en-US" sz="3200" dirty="0" smtClean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NFL</a:t>
            </a:r>
            <a:endParaRPr lang="th-TH" sz="3200" dirty="0" smtClean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200" dirty="0" smtClean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หากได้รับคัดเลือก สถิติและผลการทดสอบ คล้ายกับผู้เล่นคนใดใน </a:t>
            </a:r>
            <a:r>
              <a:rPr lang="en-US" sz="3200" dirty="0" smtClean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NFL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200" dirty="0" smtClean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หากไม่ได้รับการคัดเลือก ควรพัฒนาทักษะทางด้านใด และมากน้อยแค่ไหน</a:t>
            </a:r>
            <a:endParaRPr lang="en-US" sz="32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1155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67744" y="1196752"/>
            <a:ext cx="5738812" cy="453650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3200" dirty="0" smtClean="0">
                <a:latin typeface="Trebuchet MS" panose="020B0603020202020204" pitchFamily="34" charset="0"/>
                <a:ea typeface="굴림" charset="-127"/>
              </a:rPr>
              <a:t>Problem</a:t>
            </a:r>
            <a:endParaRPr lang="en-US" altLang="ko-KR" sz="3200" dirty="0">
              <a:latin typeface="Trebuchet MS" panose="020B0603020202020204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3200" dirty="0">
              <a:latin typeface="Trebuchet MS" panose="020B0603020202020204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3200" dirty="0" smtClean="0">
                <a:latin typeface="Trebuchet MS" panose="020B0603020202020204" pitchFamily="34" charset="0"/>
                <a:ea typeface="굴림" charset="-127"/>
              </a:rPr>
              <a:t>Data Source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ko-KR" sz="3200" dirty="0" smtClean="0">
              <a:latin typeface="Trebuchet MS" panose="020B0603020202020204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3200" dirty="0" smtClean="0">
                <a:latin typeface="Trebuchet MS" panose="020B0603020202020204" pitchFamily="34" charset="0"/>
                <a:ea typeface="굴림" charset="-127"/>
              </a:rPr>
              <a:t>Model and Solution</a:t>
            </a:r>
          </a:p>
          <a:p>
            <a:pPr>
              <a:lnSpc>
                <a:spcPct val="80000"/>
              </a:lnSpc>
            </a:pPr>
            <a:endParaRPr lang="en-US" altLang="ko-KR" sz="3200" dirty="0">
              <a:latin typeface="Trebuchet MS" panose="020B0603020202020204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3200" dirty="0" smtClean="0">
                <a:latin typeface="Trebuchet MS" panose="020B0603020202020204" pitchFamily="34" charset="0"/>
                <a:ea typeface="굴림" charset="-127"/>
              </a:rPr>
              <a:t>Result</a:t>
            </a:r>
          </a:p>
          <a:p>
            <a:pPr>
              <a:lnSpc>
                <a:spcPct val="80000"/>
              </a:lnSpc>
            </a:pPr>
            <a:endParaRPr lang="en-US" altLang="ko-KR" sz="3200" dirty="0">
              <a:latin typeface="Trebuchet MS" panose="020B0603020202020204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3200" dirty="0">
                <a:latin typeface="Trebuchet MS" panose="020B0603020202020204" pitchFamily="34" charset="0"/>
                <a:ea typeface="굴림" charset="-127"/>
              </a:rPr>
              <a:t>Expected </a:t>
            </a:r>
            <a:r>
              <a:rPr lang="en-US" altLang="ko-KR" sz="3200" dirty="0" smtClean="0">
                <a:latin typeface="Trebuchet MS" panose="020B0603020202020204" pitchFamily="34" charset="0"/>
                <a:ea typeface="굴림" charset="-127"/>
              </a:rPr>
              <a:t>and Benefit</a:t>
            </a:r>
            <a:endParaRPr lang="uk-UA" sz="3200" dirty="0">
              <a:latin typeface="Trebuchet MS" panose="020B0603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79512" y="0"/>
            <a:ext cx="1728192" cy="975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4800" kern="0" dirty="0" smtClean="0">
                <a:latin typeface="Trebuchet MS" panose="020B0603020202020204" pitchFamily="34" charset="0"/>
              </a:rPr>
              <a:t>Index</a:t>
            </a:r>
            <a:endParaRPr lang="en-US" sz="4800" kern="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1944067" cy="508000"/>
          </a:xfrm>
        </p:spPr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5656" y="1340768"/>
            <a:ext cx="6481763" cy="3600623"/>
          </a:xfrm>
        </p:spPr>
        <p:txBody>
          <a:bodyPr/>
          <a:lstStyle/>
          <a:p>
            <a:r>
              <a:rPr lang="th-TH" sz="3600" noProof="1">
                <a:latin typeface="AngsanaUPC" panose="02020603050405020304" pitchFamily="18" charset="-34"/>
                <a:cs typeface="AngsanaUPC" panose="02020603050405020304" pitchFamily="18" charset="-34"/>
              </a:rPr>
              <a:t>นักอเมริกันฟุตบอลในระดับมหาวิทยาลัย ควรพัฒนาทักษะทางด้านใด เพื่อให้ตัวเองผ่านการคัดตัวไปเล่นใน</a:t>
            </a:r>
            <a:r>
              <a:rPr lang="en-US" sz="3600" noProof="1">
                <a:latin typeface="AngsanaUPC" panose="02020603050405020304" pitchFamily="18" charset="-34"/>
                <a:cs typeface="AngsanaUPC" panose="02020603050405020304" pitchFamily="18" charset="-34"/>
              </a:rPr>
              <a:t> NFL </a:t>
            </a:r>
            <a:r>
              <a:rPr lang="th-TH" sz="3600" noProof="1">
                <a:latin typeface="AngsanaUPC" panose="02020603050405020304" pitchFamily="18" charset="-34"/>
                <a:cs typeface="AngsanaUPC" panose="02020603050405020304" pitchFamily="18" charset="-34"/>
              </a:rPr>
              <a:t>ตามตำแหน่งที่ต้องการ</a:t>
            </a:r>
            <a:endParaRPr lang="en-US" sz="3600" noProof="1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endParaRPr lang="en-US" sz="3600" noProof="1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r>
              <a:rPr lang="th-TH" sz="3600" noProof="1">
                <a:latin typeface="AngsanaUPC" panose="02020603050405020304" pitchFamily="18" charset="-34"/>
                <a:cs typeface="AngsanaUPC" panose="02020603050405020304" pitchFamily="18" charset="-34"/>
              </a:rPr>
              <a:t>เมื่อฝึกฝนทักษะจนพร้อม จะรู้ได้อย่างไรว่าตนเองจะถูกคัดเลือกเข้าเล่นใน </a:t>
            </a:r>
            <a:r>
              <a:rPr lang="en-US" sz="3600" noProof="1">
                <a:latin typeface="AngsanaUPC" panose="02020603050405020304" pitchFamily="18" charset="-34"/>
                <a:cs typeface="AngsanaUPC" panose="02020603050405020304" pitchFamily="18" charset="-34"/>
              </a:rPr>
              <a:t>NFL </a:t>
            </a:r>
            <a:r>
              <a:rPr lang="th-TH" sz="3600" noProof="1">
                <a:latin typeface="AngsanaUPC" panose="02020603050405020304" pitchFamily="18" charset="-34"/>
                <a:cs typeface="AngsanaUPC" panose="02020603050405020304" pitchFamily="18" charset="-34"/>
              </a:rPr>
              <a:t>หรือไม่</a:t>
            </a:r>
            <a:endParaRPr lang="en-US" sz="3600" noProof="1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9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2520131" cy="508000"/>
          </a:xfrm>
        </p:spPr>
        <p:txBody>
          <a:bodyPr/>
          <a:lstStyle/>
          <a:p>
            <a:r>
              <a:rPr lang="en-US" altLang="ko-KR" dirty="0">
                <a:latin typeface="Trebuchet MS" panose="020B0603020202020204" pitchFamily="34" charset="0"/>
                <a:ea typeface="굴림" charset="-127"/>
              </a:rPr>
              <a:t>Data Source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3528" y="917077"/>
            <a:ext cx="79928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1. </a:t>
            </a:r>
            <a:r>
              <a:rPr lang="th-TH" sz="32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ข้อมูลผลการทดสอบทักษะของนักอเมริกันฟุตบอลระดับมหาวิทยาลัย</a:t>
            </a:r>
            <a:endParaRPr lang="en-US" sz="32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501852"/>
            <a:ext cx="6552728" cy="4200222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31540" y="5726145"/>
            <a:ext cx="7200800" cy="621782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https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://</a:t>
            </a: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www.pro-football-reference.com/draft/2019-combine.htm</a:t>
            </a:r>
            <a:endParaRPr lang="en-US" sz="3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3565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2520131" cy="508000"/>
          </a:xfrm>
        </p:spPr>
        <p:txBody>
          <a:bodyPr/>
          <a:lstStyle/>
          <a:p>
            <a:r>
              <a:rPr lang="en-US" altLang="ko-KR" dirty="0">
                <a:latin typeface="Trebuchet MS" panose="020B0603020202020204" pitchFamily="34" charset="0"/>
                <a:ea typeface="굴림" charset="-127"/>
              </a:rPr>
              <a:t>Data Source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528" y="917077"/>
            <a:ext cx="79928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2. </a:t>
            </a:r>
            <a:r>
              <a:rPr lang="th-TH" sz="32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ข้อมูลสถิติของนักกีฬาอเมริกันฟุตบอลในรายการ </a:t>
            </a:r>
            <a:r>
              <a:rPr lang="en-US" sz="32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NFL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55"/>
          <a:stretch/>
        </p:blipFill>
        <p:spPr>
          <a:xfrm>
            <a:off x="755576" y="1501852"/>
            <a:ext cx="7416824" cy="38011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39752" y="5373216"/>
            <a:ext cx="45400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https</a:t>
            </a:r>
            <a:r>
              <a:rPr lang="en-US" sz="32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://www.nfl.com/stats/player-stats/</a:t>
            </a:r>
          </a:p>
        </p:txBody>
      </p:sp>
    </p:spTree>
    <p:extLst>
      <p:ext uri="{BB962C8B-B14F-4D97-AF65-F5344CB8AC3E}">
        <p14:creationId xmlns:p14="http://schemas.microsoft.com/office/powerpoint/2010/main" val="213291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3816275" cy="508000"/>
          </a:xfrm>
        </p:spPr>
        <p:txBody>
          <a:bodyPr/>
          <a:lstStyle/>
          <a:p>
            <a:r>
              <a:rPr lang="en-US" altLang="ko-KR" dirty="0">
                <a:latin typeface="Trebuchet MS" panose="020B0603020202020204" pitchFamily="34" charset="0"/>
                <a:ea typeface="굴림" charset="-127"/>
              </a:rPr>
              <a:t>Model and </a:t>
            </a:r>
            <a:r>
              <a:rPr lang="en-US" altLang="ko-KR" dirty="0" smtClean="0">
                <a:latin typeface="Trebuchet MS" panose="020B0603020202020204" pitchFamily="34" charset="0"/>
                <a:ea typeface="굴림" charset="-127"/>
              </a:rPr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340768"/>
            <a:ext cx="6768752" cy="381642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Data </a:t>
            </a:r>
            <a:r>
              <a:rPr lang="en-US" dirty="0" smtClean="0"/>
              <a:t>collection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Data </a:t>
            </a:r>
            <a:r>
              <a:rPr lang="en-US" dirty="0"/>
              <a:t>cleaning</a:t>
            </a:r>
          </a:p>
          <a:p>
            <a:pPr>
              <a:lnSpc>
                <a:spcPct val="150000"/>
              </a:lnSpc>
            </a:pPr>
            <a:r>
              <a:rPr lang="en-US" dirty="0"/>
              <a:t>Feature engineering</a:t>
            </a:r>
          </a:p>
          <a:p>
            <a:pPr>
              <a:lnSpc>
                <a:spcPct val="150000"/>
              </a:lnSpc>
            </a:pPr>
            <a:r>
              <a:rPr lang="en-US" dirty="0"/>
              <a:t>Model training</a:t>
            </a:r>
          </a:p>
          <a:p>
            <a:pPr>
              <a:lnSpc>
                <a:spcPct val="150000"/>
              </a:lnSpc>
            </a:pPr>
            <a:r>
              <a:rPr lang="en-US" dirty="0"/>
              <a:t>Model evaluation (Cross validation)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88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5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1440011" cy="508000"/>
          </a:xfrm>
        </p:spPr>
        <p:txBody>
          <a:bodyPr/>
          <a:lstStyle/>
          <a:p>
            <a:r>
              <a:rPr lang="en-US" altLang="ko-KR" dirty="0" smtClean="0">
                <a:latin typeface="Trebuchet MS" panose="020B0603020202020204" pitchFamily="34" charset="0"/>
                <a:ea typeface="굴림" charset="-127"/>
              </a:rPr>
              <a:t>Result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3528" y="1660044"/>
            <a:ext cx="2160240" cy="2592288"/>
          </a:xfrm>
          <a:prstGeom prst="rect">
            <a:avLst/>
          </a:prstGeom>
          <a:gradFill flip="none" rotWithShape="1">
            <a:gsLst>
              <a:gs pos="0">
                <a:srgbClr val="33CCFF">
                  <a:tint val="66000"/>
                  <a:satMod val="160000"/>
                </a:srgbClr>
              </a:gs>
              <a:gs pos="50000">
                <a:srgbClr val="33CCFF">
                  <a:tint val="44500"/>
                  <a:satMod val="160000"/>
                </a:srgbClr>
              </a:gs>
              <a:gs pos="100000">
                <a:srgbClr val="33CCFF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Input your Information on </a:t>
            </a:r>
            <a:r>
              <a:rPr lang="en-US" sz="2800" dirty="0"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NFL Draft </a:t>
            </a:r>
            <a:r>
              <a:rPr lang="en-US" sz="2800" dirty="0" smtClean="0"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Assistant Application </a:t>
            </a:r>
            <a:endParaRPr lang="en-US" sz="2800" dirty="0">
              <a:solidFill>
                <a:schemeClr val="tx1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980728"/>
            <a:ext cx="6269890" cy="407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91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95536" y="332656"/>
            <a:ext cx="1440011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kern="0" smtClean="0">
                <a:latin typeface="Trebuchet MS" panose="020B0603020202020204" pitchFamily="34" charset="0"/>
                <a:ea typeface="굴림" charset="-127"/>
              </a:rPr>
              <a:t>Result</a:t>
            </a:r>
            <a:endParaRPr lang="en-US" kern="0" dirty="0"/>
          </a:p>
        </p:txBody>
      </p:sp>
      <p:sp>
        <p:nvSpPr>
          <p:cNvPr id="5" name="Rectangle 4"/>
          <p:cNvSpPr/>
          <p:nvPr/>
        </p:nvSpPr>
        <p:spPr>
          <a:xfrm>
            <a:off x="372277" y="2132856"/>
            <a:ext cx="2160240" cy="259228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The results </a:t>
            </a:r>
            <a:r>
              <a:rPr lang="en-US" sz="2800" dirty="0"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when you are </a:t>
            </a:r>
            <a:r>
              <a:rPr lang="en-US" sz="2800" dirty="0" smtClean="0"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drafted</a:t>
            </a:r>
            <a:endParaRPr lang="en-US" sz="2800" dirty="0">
              <a:solidFill>
                <a:schemeClr val="tx1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9500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template 13">
      <a:dk1>
        <a:srgbClr val="4D4D4D"/>
      </a:dk1>
      <a:lt1>
        <a:srgbClr val="FFFFFF"/>
      </a:lt1>
      <a:dk2>
        <a:srgbClr val="000000"/>
      </a:dk2>
      <a:lt2>
        <a:srgbClr val="043000"/>
      </a:lt2>
      <a:accent1>
        <a:srgbClr val="33A900"/>
      </a:accent1>
      <a:accent2>
        <a:srgbClr val="525B56"/>
      </a:accent2>
      <a:accent3>
        <a:srgbClr val="FFFFFF"/>
      </a:accent3>
      <a:accent4>
        <a:srgbClr val="404040"/>
      </a:accent4>
      <a:accent5>
        <a:srgbClr val="ADD1AA"/>
      </a:accent5>
      <a:accent6>
        <a:srgbClr val="49524D"/>
      </a:accent6>
      <a:hlink>
        <a:srgbClr val="747D79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6E6046"/>
        </a:lt2>
        <a:accent1>
          <a:srgbClr val="B69E77"/>
        </a:accent1>
        <a:accent2>
          <a:srgbClr val="9E280E"/>
        </a:accent2>
        <a:accent3>
          <a:srgbClr val="FFFFFF"/>
        </a:accent3>
        <a:accent4>
          <a:srgbClr val="404040"/>
        </a:accent4>
        <a:accent5>
          <a:srgbClr val="D7CCBD"/>
        </a:accent5>
        <a:accent6>
          <a:srgbClr val="8F230C"/>
        </a:accent6>
        <a:hlink>
          <a:srgbClr val="FFC6A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6E6046"/>
        </a:lt2>
        <a:accent1>
          <a:srgbClr val="B69E77"/>
        </a:accent1>
        <a:accent2>
          <a:srgbClr val="9E280E"/>
        </a:accent2>
        <a:accent3>
          <a:srgbClr val="FFFFFF"/>
        </a:accent3>
        <a:accent4>
          <a:srgbClr val="404040"/>
        </a:accent4>
        <a:accent5>
          <a:srgbClr val="D7CCBD"/>
        </a:accent5>
        <a:accent6>
          <a:srgbClr val="8F230C"/>
        </a:accent6>
        <a:hlink>
          <a:srgbClr val="E1C6A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532F3C"/>
        </a:lt2>
        <a:accent1>
          <a:srgbClr val="CDC09A"/>
        </a:accent1>
        <a:accent2>
          <a:srgbClr val="AC9F55"/>
        </a:accent2>
        <a:accent3>
          <a:srgbClr val="FFFFFF"/>
        </a:accent3>
        <a:accent4>
          <a:srgbClr val="404040"/>
        </a:accent4>
        <a:accent5>
          <a:srgbClr val="E3DCCA"/>
        </a:accent5>
        <a:accent6>
          <a:srgbClr val="9B904C"/>
        </a:accent6>
        <a:hlink>
          <a:srgbClr val="DBD3C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064300"/>
        </a:lt2>
        <a:accent1>
          <a:srgbClr val="AC927F"/>
        </a:accent1>
        <a:accent2>
          <a:srgbClr val="3AAE00"/>
        </a:accent2>
        <a:accent3>
          <a:srgbClr val="FFFFFF"/>
        </a:accent3>
        <a:accent4>
          <a:srgbClr val="404040"/>
        </a:accent4>
        <a:accent5>
          <a:srgbClr val="D2C7C0"/>
        </a:accent5>
        <a:accent6>
          <a:srgbClr val="349D00"/>
        </a:accent6>
        <a:hlink>
          <a:srgbClr val="D2B8A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033100"/>
        </a:lt2>
        <a:accent1>
          <a:srgbClr val="2F9400"/>
        </a:accent1>
        <a:accent2>
          <a:srgbClr val="6C838B"/>
        </a:accent2>
        <a:accent3>
          <a:srgbClr val="FFFFFF"/>
        </a:accent3>
        <a:accent4>
          <a:srgbClr val="404040"/>
        </a:accent4>
        <a:accent5>
          <a:srgbClr val="ADC8AA"/>
        </a:accent5>
        <a:accent6>
          <a:srgbClr val="61767D"/>
        </a:accent6>
        <a:hlink>
          <a:srgbClr val="996E68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063B00"/>
        </a:lt2>
        <a:accent1>
          <a:srgbClr val="33A800"/>
        </a:accent1>
        <a:accent2>
          <a:srgbClr val="B26D33"/>
        </a:accent2>
        <a:accent3>
          <a:srgbClr val="FFFFFF"/>
        </a:accent3>
        <a:accent4>
          <a:srgbClr val="404040"/>
        </a:accent4>
        <a:accent5>
          <a:srgbClr val="ADD1AA"/>
        </a:accent5>
        <a:accent6>
          <a:srgbClr val="A1622D"/>
        </a:accent6>
        <a:hlink>
          <a:srgbClr val="CE793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224700"/>
        </a:lt2>
        <a:accent1>
          <a:srgbClr val="68A500"/>
        </a:accent1>
        <a:accent2>
          <a:srgbClr val="8CB400"/>
        </a:accent2>
        <a:accent3>
          <a:srgbClr val="FFFFFF"/>
        </a:accent3>
        <a:accent4>
          <a:srgbClr val="404040"/>
        </a:accent4>
        <a:accent5>
          <a:srgbClr val="B9CFAA"/>
        </a:accent5>
        <a:accent6>
          <a:srgbClr val="7EA300"/>
        </a:accent6>
        <a:hlink>
          <a:srgbClr val="DC888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224700"/>
        </a:lt2>
        <a:accent1>
          <a:srgbClr val="68A500"/>
        </a:accent1>
        <a:accent2>
          <a:srgbClr val="8CB400"/>
        </a:accent2>
        <a:accent3>
          <a:srgbClr val="FFFFFF"/>
        </a:accent3>
        <a:accent4>
          <a:srgbClr val="404040"/>
        </a:accent4>
        <a:accent5>
          <a:srgbClr val="B9CFAA"/>
        </a:accent5>
        <a:accent6>
          <a:srgbClr val="7EA300"/>
        </a:accent6>
        <a:hlink>
          <a:srgbClr val="C0C42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265400"/>
        </a:lt2>
        <a:accent1>
          <a:srgbClr val="37A091"/>
        </a:accent1>
        <a:accent2>
          <a:srgbClr val="CC8587"/>
        </a:accent2>
        <a:accent3>
          <a:srgbClr val="FFFFFF"/>
        </a:accent3>
        <a:accent4>
          <a:srgbClr val="404040"/>
        </a:accent4>
        <a:accent5>
          <a:srgbClr val="AECDC7"/>
        </a:accent5>
        <a:accent6>
          <a:srgbClr val="B9787A"/>
        </a:accent6>
        <a:hlink>
          <a:srgbClr val="FCE46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546715"/>
        </a:lt2>
        <a:accent1>
          <a:srgbClr val="EF733A"/>
        </a:accent1>
        <a:accent2>
          <a:srgbClr val="C1D72E"/>
        </a:accent2>
        <a:accent3>
          <a:srgbClr val="FFFFFF"/>
        </a:accent3>
        <a:accent4>
          <a:srgbClr val="404040"/>
        </a:accent4>
        <a:accent5>
          <a:srgbClr val="F6BCAE"/>
        </a:accent5>
        <a:accent6>
          <a:srgbClr val="AFC329"/>
        </a:accent6>
        <a:hlink>
          <a:srgbClr val="F1954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406910"/>
        </a:lt2>
        <a:accent1>
          <a:srgbClr val="D04611"/>
        </a:accent1>
        <a:accent2>
          <a:srgbClr val="77BB0F"/>
        </a:accent2>
        <a:accent3>
          <a:srgbClr val="FFFFFF"/>
        </a:accent3>
        <a:accent4>
          <a:srgbClr val="404040"/>
        </a:accent4>
        <a:accent5>
          <a:srgbClr val="E4B0AA"/>
        </a:accent5>
        <a:accent6>
          <a:srgbClr val="6BA90C"/>
        </a:accent6>
        <a:hlink>
          <a:srgbClr val="6CA2C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4D4D4D"/>
        </a:dk1>
        <a:lt1>
          <a:srgbClr val="FFFFFF"/>
        </a:lt1>
        <a:dk2>
          <a:srgbClr val="000000"/>
        </a:dk2>
        <a:lt2>
          <a:srgbClr val="102214"/>
        </a:lt2>
        <a:accent1>
          <a:srgbClr val="457136"/>
        </a:accent1>
        <a:accent2>
          <a:srgbClr val="599B51"/>
        </a:accent2>
        <a:accent3>
          <a:srgbClr val="FFFFFF"/>
        </a:accent3>
        <a:accent4>
          <a:srgbClr val="404040"/>
        </a:accent4>
        <a:accent5>
          <a:srgbClr val="B0BBAE"/>
        </a:accent5>
        <a:accent6>
          <a:srgbClr val="508C49"/>
        </a:accent6>
        <a:hlink>
          <a:srgbClr val="78A55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3">
        <a:dk1>
          <a:srgbClr val="4D4D4D"/>
        </a:dk1>
        <a:lt1>
          <a:srgbClr val="FFFFFF"/>
        </a:lt1>
        <a:dk2>
          <a:srgbClr val="000000"/>
        </a:dk2>
        <a:lt2>
          <a:srgbClr val="043000"/>
        </a:lt2>
        <a:accent1>
          <a:srgbClr val="33A900"/>
        </a:accent1>
        <a:accent2>
          <a:srgbClr val="525B56"/>
        </a:accent2>
        <a:accent3>
          <a:srgbClr val="FFFFFF"/>
        </a:accent3>
        <a:accent4>
          <a:srgbClr val="404040"/>
        </a:accent4>
        <a:accent5>
          <a:srgbClr val="ADD1AA"/>
        </a:accent5>
        <a:accent6>
          <a:srgbClr val="49524D"/>
        </a:accent6>
        <a:hlink>
          <a:srgbClr val="747D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</TotalTime>
  <Words>198</Words>
  <Application>Microsoft Office PowerPoint</Application>
  <PresentationFormat>On-screen Show (4:3)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Angsana New</vt:lpstr>
      <vt:lpstr>AngsanaUPC</vt:lpstr>
      <vt:lpstr>Arial</vt:lpstr>
      <vt:lpstr>굴림</vt:lpstr>
      <vt:lpstr>Tahoma</vt:lpstr>
      <vt:lpstr>Trebuchet MS</vt:lpstr>
      <vt:lpstr>template</vt:lpstr>
      <vt:lpstr>NFL Draft Assistant</vt:lpstr>
      <vt:lpstr>PowerPoint Presentation</vt:lpstr>
      <vt:lpstr>Problem</vt:lpstr>
      <vt:lpstr>Data Source</vt:lpstr>
      <vt:lpstr>Data Source</vt:lpstr>
      <vt:lpstr>Model and Solution</vt:lpstr>
      <vt:lpstr>PowerPoint Presentation</vt:lpstr>
      <vt:lpstr>Result</vt:lpstr>
      <vt:lpstr>PowerPoint Presentation</vt:lpstr>
      <vt:lpstr>Result</vt:lpstr>
      <vt:lpstr>Expected and Benefit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M_Anuwat</cp:lastModifiedBy>
  <cp:revision>103</cp:revision>
  <dcterms:created xsi:type="dcterms:W3CDTF">2006-06-13T13:03:30Z</dcterms:created>
  <dcterms:modified xsi:type="dcterms:W3CDTF">2020-11-18T11:59:26Z</dcterms:modified>
</cp:coreProperties>
</file>